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1"/>
  </p:notesMasterIdLst>
  <p:handoutMasterIdLst>
    <p:handoutMasterId r:id="rId152"/>
  </p:handoutMasterIdLst>
  <p:sldIdLst>
    <p:sldId id="256" r:id="rId2"/>
    <p:sldId id="257" r:id="rId3"/>
    <p:sldId id="383" r:id="rId4"/>
    <p:sldId id="384" r:id="rId5"/>
    <p:sldId id="385" r:id="rId6"/>
    <p:sldId id="379" r:id="rId7"/>
    <p:sldId id="380" r:id="rId8"/>
    <p:sldId id="386"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387" r:id="rId28"/>
    <p:sldId id="394" r:id="rId29"/>
    <p:sldId id="277" r:id="rId30"/>
    <p:sldId id="278" r:id="rId31"/>
    <p:sldId id="279" r:id="rId32"/>
    <p:sldId id="280" r:id="rId33"/>
    <p:sldId id="281" r:id="rId34"/>
    <p:sldId id="282" r:id="rId35"/>
    <p:sldId id="283" r:id="rId36"/>
    <p:sldId id="284" r:id="rId37"/>
    <p:sldId id="285" r:id="rId38"/>
    <p:sldId id="286" r:id="rId39"/>
    <p:sldId id="382" r:id="rId40"/>
    <p:sldId id="287" r:id="rId41"/>
    <p:sldId id="288" r:id="rId42"/>
    <p:sldId id="289" r:id="rId43"/>
    <p:sldId id="290" r:id="rId44"/>
    <p:sldId id="291" r:id="rId45"/>
    <p:sldId id="292" r:id="rId46"/>
    <p:sldId id="388" r:id="rId47"/>
    <p:sldId id="293" r:id="rId48"/>
    <p:sldId id="294" r:id="rId49"/>
    <p:sldId id="295" r:id="rId50"/>
    <p:sldId id="296" r:id="rId51"/>
    <p:sldId id="407" r:id="rId52"/>
    <p:sldId id="395" r:id="rId53"/>
    <p:sldId id="297" r:id="rId54"/>
    <p:sldId id="298" r:id="rId55"/>
    <p:sldId id="299" r:id="rId56"/>
    <p:sldId id="300" r:id="rId57"/>
    <p:sldId id="301" r:id="rId58"/>
    <p:sldId id="302" r:id="rId59"/>
    <p:sldId id="303" r:id="rId60"/>
    <p:sldId id="304" r:id="rId61"/>
    <p:sldId id="305" r:id="rId62"/>
    <p:sldId id="306" r:id="rId63"/>
    <p:sldId id="307" r:id="rId64"/>
    <p:sldId id="389" r:id="rId65"/>
    <p:sldId id="308" r:id="rId66"/>
    <p:sldId id="309" r:id="rId67"/>
    <p:sldId id="310" r:id="rId68"/>
    <p:sldId id="311" r:id="rId69"/>
    <p:sldId id="312" r:id="rId70"/>
    <p:sldId id="313" r:id="rId71"/>
    <p:sldId id="314" r:id="rId72"/>
    <p:sldId id="396" r:id="rId73"/>
    <p:sldId id="315" r:id="rId74"/>
    <p:sldId id="316" r:id="rId75"/>
    <p:sldId id="317" r:id="rId76"/>
    <p:sldId id="318" r:id="rId77"/>
    <p:sldId id="319" r:id="rId78"/>
    <p:sldId id="320" r:id="rId79"/>
    <p:sldId id="322" r:id="rId80"/>
    <p:sldId id="323" r:id="rId81"/>
    <p:sldId id="390" r:id="rId82"/>
    <p:sldId id="324" r:id="rId83"/>
    <p:sldId id="325" r:id="rId84"/>
    <p:sldId id="326" r:id="rId85"/>
    <p:sldId id="327" r:id="rId86"/>
    <p:sldId id="328" r:id="rId87"/>
    <p:sldId id="397" r:id="rId88"/>
    <p:sldId id="329" r:id="rId89"/>
    <p:sldId id="330" r:id="rId90"/>
    <p:sldId id="331" r:id="rId91"/>
    <p:sldId id="332" r:id="rId92"/>
    <p:sldId id="333" r:id="rId93"/>
    <p:sldId id="334" r:id="rId94"/>
    <p:sldId id="335" r:id="rId95"/>
    <p:sldId id="336" r:id="rId96"/>
    <p:sldId id="337" r:id="rId97"/>
    <p:sldId id="391" r:id="rId98"/>
    <p:sldId id="338" r:id="rId99"/>
    <p:sldId id="339" r:id="rId100"/>
    <p:sldId id="340" r:id="rId101"/>
    <p:sldId id="341" r:id="rId102"/>
    <p:sldId id="342" r:id="rId103"/>
    <p:sldId id="343" r:id="rId104"/>
    <p:sldId id="344" r:id="rId105"/>
    <p:sldId id="345" r:id="rId106"/>
    <p:sldId id="392" r:id="rId107"/>
    <p:sldId id="398" r:id="rId108"/>
    <p:sldId id="346" r:id="rId109"/>
    <p:sldId id="347" r:id="rId110"/>
    <p:sldId id="348" r:id="rId111"/>
    <p:sldId id="349" r:id="rId112"/>
    <p:sldId id="350" r:id="rId113"/>
    <p:sldId id="351" r:id="rId114"/>
    <p:sldId id="352" r:id="rId115"/>
    <p:sldId id="353" r:id="rId116"/>
    <p:sldId id="354" r:id="rId117"/>
    <p:sldId id="355" r:id="rId118"/>
    <p:sldId id="356" r:id="rId119"/>
    <p:sldId id="357" r:id="rId120"/>
    <p:sldId id="358" r:id="rId121"/>
    <p:sldId id="359" r:id="rId122"/>
    <p:sldId id="360" r:id="rId123"/>
    <p:sldId id="361" r:id="rId124"/>
    <p:sldId id="362" r:id="rId125"/>
    <p:sldId id="363" r:id="rId126"/>
    <p:sldId id="364" r:id="rId127"/>
    <p:sldId id="365" r:id="rId128"/>
    <p:sldId id="366" r:id="rId129"/>
    <p:sldId id="399" r:id="rId130"/>
    <p:sldId id="367" r:id="rId131"/>
    <p:sldId id="368" r:id="rId132"/>
    <p:sldId id="400" r:id="rId133"/>
    <p:sldId id="401" r:id="rId134"/>
    <p:sldId id="402" r:id="rId135"/>
    <p:sldId id="403" r:id="rId136"/>
    <p:sldId id="404" r:id="rId137"/>
    <p:sldId id="405" r:id="rId138"/>
    <p:sldId id="406" r:id="rId139"/>
    <p:sldId id="369" r:id="rId140"/>
    <p:sldId id="370" r:id="rId141"/>
    <p:sldId id="371" r:id="rId142"/>
    <p:sldId id="372" r:id="rId143"/>
    <p:sldId id="373" r:id="rId144"/>
    <p:sldId id="374" r:id="rId145"/>
    <p:sldId id="375" r:id="rId146"/>
    <p:sldId id="376" r:id="rId147"/>
    <p:sldId id="377" r:id="rId148"/>
    <p:sldId id="393" r:id="rId149"/>
    <p:sldId id="378" r:id="rId150"/>
  </p:sldIdLst>
  <p:sldSz cx="12192000" cy="6858000"/>
  <p:notesSz cx="7010400" cy="9236075"/>
  <p:embeddedFontLst>
    <p:embeddedFont>
      <p:font typeface="Calibri" pitchFamily="34" charset="0"/>
      <p:regular r:id="rId153"/>
      <p:bold r:id="rId154"/>
      <p:italic r:id="rId155"/>
      <p:boldItalic r:id="rId156"/>
    </p:embeddedFont>
    <p:embeddedFont>
      <p:font typeface="Oi" charset="0"/>
      <p:regular r:id="rId1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8" roundtripDataSignature="AMtx7mhtnYyRwiaS3C54uv9aGf7pcu4+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996" y="-174"/>
      </p:cViewPr>
      <p:guideLst>
        <p:guide orient="horz" pos="2160"/>
        <p:guide pos="3840"/>
      </p:guideLst>
    </p:cSldViewPr>
  </p:slideViewPr>
  <p:notesTextViewPr>
    <p:cViewPr>
      <p:scale>
        <a:sx n="100" d="100"/>
        <a:sy n="100" d="100"/>
      </p:scale>
      <p:origin x="0" y="0"/>
    </p:cViewPr>
  </p:notesTextViewPr>
  <p:notesViewPr>
    <p:cSldViewPr snapToGrid="0">
      <p:cViewPr varScale="1">
        <p:scale>
          <a:sx n="52" d="100"/>
          <a:sy n="52" d="100"/>
        </p:scale>
        <p:origin x="-2868" y="-9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font" Target="fonts/font2.fntdata"/><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font" Target="fonts/font3.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font" Target="fonts/font1.fntdata"/><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F3EAABDD-005A-4308-9773-48ACDCD11E5A}" type="datetimeFigureOut">
              <a:rPr lang="en-GB" smtClean="0"/>
              <a:pPr/>
              <a:t>04/01/2024</a:t>
            </a:fld>
            <a:endParaRPr lang="en-GB"/>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ECBAA284-AF7D-44D3-9BA7-85E445019699}"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3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35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45000"/>
            <a:ext cx="5607050" cy="36369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525"/>
            <a:ext cx="3038475" cy="4635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772525"/>
            <a:ext cx="3038475" cy="4635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9342448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9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9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9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9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9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9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9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9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e71ac87fa7_0_0: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g1e71ac87fa7_0_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e71ac87fa7_0_7: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1e71ac87fa7_0_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e71ac87fa7_0_14: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g1e71ac87fa7_0_1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e71ac87fa7_0_21:notes"/>
          <p:cNvSpPr txBox="1">
            <a:spLocks noGrp="1"/>
          </p:cNvSpPr>
          <p:nvPr>
            <p:ph type="body" idx="1"/>
          </p:nvPr>
        </p:nvSpPr>
        <p:spPr>
          <a:xfrm>
            <a:off x="701675" y="4445000"/>
            <a:ext cx="5607000" cy="3636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g1e71ac87fa7_0_2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9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9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9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9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9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9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9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9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9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9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0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10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10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10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10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10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0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10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10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p10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10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38" name="Google Shape;738;p10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10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4" name="Google Shape;744;p10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10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0" name="Google Shape;750;p10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10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10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0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10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0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10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0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10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0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10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0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10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0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10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0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10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0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10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11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p11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11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11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11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11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11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11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1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11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11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11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1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11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11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11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1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6" name="Google Shape;816;p11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11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p11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2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2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2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2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2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3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3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3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3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3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3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3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4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4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4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4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4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4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4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4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4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4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4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4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5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5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5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5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5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5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5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5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5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5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5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5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5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5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5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6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6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6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6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6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6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6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6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6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6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6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6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6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6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6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6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7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7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7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7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7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7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7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7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7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7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7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7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7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7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7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7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7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7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8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8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8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8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8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8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8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8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8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8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8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8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8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8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8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8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8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8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8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8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89: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8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9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9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a:latin typeface="Calibri" pitchFamily="34" charset="0"/>
                <a:cs typeface="Calibri"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itchFamily="34" charset="0"/>
                <a:cs typeface="Calibri"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 name="Google Shape;20;p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21" name="Google Shape;21;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22" name="Google Shape;22;p121"/>
          <p:cNvSpPr txBox="1">
            <a:spLocks noGrp="1"/>
          </p:cNvSpPr>
          <p:nvPr>
            <p:ph type="sldNum" idx="12"/>
          </p:nvPr>
        </p:nvSpPr>
        <p:spPr>
          <a:xfrm>
            <a:off x="8773886" y="3989955"/>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Oi"/>
                <a:ea typeface="Oi"/>
                <a:cs typeface="Oi"/>
                <a:sym typeface="Oi"/>
              </a:defRPr>
            </a:lvl1pPr>
            <a:lvl2pPr marL="0" marR="0" lvl="1" indent="0" algn="l" rtl="0">
              <a:spcBef>
                <a:spcPts val="0"/>
              </a:spcBef>
              <a:buNone/>
              <a:defRPr sz="1800" b="0" i="0" u="none" strike="noStrike" cap="none">
                <a:solidFill>
                  <a:schemeClr val="dk1"/>
                </a:solidFill>
                <a:latin typeface="Oi"/>
                <a:ea typeface="Oi"/>
                <a:cs typeface="Oi"/>
                <a:sym typeface="Oi"/>
              </a:defRPr>
            </a:lvl2pPr>
            <a:lvl3pPr marL="0" marR="0" lvl="2" indent="0" algn="l" rtl="0">
              <a:spcBef>
                <a:spcPts val="0"/>
              </a:spcBef>
              <a:buNone/>
              <a:defRPr sz="1800" b="0" i="0" u="none" strike="noStrike" cap="none">
                <a:solidFill>
                  <a:schemeClr val="dk1"/>
                </a:solidFill>
                <a:latin typeface="Oi"/>
                <a:ea typeface="Oi"/>
                <a:cs typeface="Oi"/>
                <a:sym typeface="Oi"/>
              </a:defRPr>
            </a:lvl3pPr>
            <a:lvl4pPr marL="0" marR="0" lvl="3" indent="0" algn="l" rtl="0">
              <a:spcBef>
                <a:spcPts val="0"/>
              </a:spcBef>
              <a:buNone/>
              <a:defRPr sz="1800" b="0" i="0" u="none" strike="noStrike" cap="none">
                <a:solidFill>
                  <a:schemeClr val="dk1"/>
                </a:solidFill>
                <a:latin typeface="Oi"/>
                <a:ea typeface="Oi"/>
                <a:cs typeface="Oi"/>
                <a:sym typeface="Oi"/>
              </a:defRPr>
            </a:lvl4pPr>
            <a:lvl5pPr marL="0" marR="0" lvl="4" indent="0" algn="l" rtl="0">
              <a:spcBef>
                <a:spcPts val="0"/>
              </a:spcBef>
              <a:buNone/>
              <a:defRPr sz="1800" b="0" i="0" u="none" strike="noStrike" cap="none">
                <a:solidFill>
                  <a:schemeClr val="dk1"/>
                </a:solidFill>
                <a:latin typeface="Oi"/>
                <a:ea typeface="Oi"/>
                <a:cs typeface="Oi"/>
                <a:sym typeface="Oi"/>
              </a:defRPr>
            </a:lvl5pPr>
            <a:lvl6pPr marL="0" marR="0" lvl="5" indent="0" algn="l" rtl="0">
              <a:spcBef>
                <a:spcPts val="0"/>
              </a:spcBef>
              <a:buNone/>
              <a:defRPr sz="1800" b="0" i="0" u="none" strike="noStrike" cap="none">
                <a:solidFill>
                  <a:schemeClr val="dk1"/>
                </a:solidFill>
                <a:latin typeface="Oi"/>
                <a:ea typeface="Oi"/>
                <a:cs typeface="Oi"/>
                <a:sym typeface="Oi"/>
              </a:defRPr>
            </a:lvl6pPr>
            <a:lvl7pPr marL="0" marR="0" lvl="6" indent="0" algn="l" rtl="0">
              <a:spcBef>
                <a:spcPts val="0"/>
              </a:spcBef>
              <a:buNone/>
              <a:defRPr sz="1800" b="0" i="0" u="none" strike="noStrike" cap="none">
                <a:solidFill>
                  <a:schemeClr val="dk1"/>
                </a:solidFill>
                <a:latin typeface="Oi"/>
                <a:ea typeface="Oi"/>
                <a:cs typeface="Oi"/>
                <a:sym typeface="Oi"/>
              </a:defRPr>
            </a:lvl7pPr>
            <a:lvl8pPr marL="0" marR="0" lvl="7" indent="0" algn="l" rtl="0">
              <a:spcBef>
                <a:spcPts val="0"/>
              </a:spcBef>
              <a:buNone/>
              <a:defRPr sz="1800" b="0" i="0" u="none" strike="noStrike" cap="none">
                <a:solidFill>
                  <a:schemeClr val="dk1"/>
                </a:solidFill>
                <a:latin typeface="Oi"/>
                <a:ea typeface="Oi"/>
                <a:cs typeface="Oi"/>
                <a:sym typeface="Oi"/>
              </a:defRPr>
            </a:lvl8pPr>
            <a:lvl9pPr marL="0" marR="0" lvl="8" indent="0" algn="l" rtl="0">
              <a:spcBef>
                <a:spcPts val="0"/>
              </a:spcBef>
              <a:buNone/>
              <a:defRPr sz="1800" b="0" i="0" u="none" strike="noStrike" cap="none">
                <a:solidFill>
                  <a:schemeClr val="dk1"/>
                </a:solidFill>
                <a:latin typeface="Oi"/>
                <a:ea typeface="Oi"/>
                <a:cs typeface="Oi"/>
                <a:sym typeface="Oi"/>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nodePh="1">
                                  <p:stCondLst>
                                    <p:cond delay="0"/>
                                  </p:stCondLst>
                                  <p:endCondLst>
                                    <p:cond evt="begin" delay="0">
                                      <p:tn val="11"/>
                                    </p:cond>
                                  </p:end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2" presetClass="entr" presetSubtype="2" fill="hold" nodeType="click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82" name="Google Shape;82;p132"/>
          <p:cNvSpPr txBox="1">
            <a:spLocks noGrp="1"/>
          </p:cNvSpPr>
          <p:nvPr>
            <p:ph type="ftr" idx="11"/>
          </p:nvPr>
        </p:nvSpPr>
        <p:spPr>
          <a:xfrm>
            <a:off x="4044043" y="6339568"/>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83" name="Google Shape;83;p132"/>
          <p:cNvSpPr txBox="1">
            <a:spLocks noGrp="1"/>
          </p:cNvSpPr>
          <p:nvPr>
            <p:ph type="sldNum" idx="12"/>
          </p:nvPr>
        </p:nvSpPr>
        <p:spPr>
          <a:xfrm>
            <a:off x="8572500" y="3983264"/>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i"/>
                <a:ea typeface="Oi"/>
                <a:cs typeface="Oi"/>
                <a:sym typeface="Oi"/>
              </a:defRPr>
            </a:lvl1pPr>
            <a:lvl2pPr marL="0" marR="0" lvl="1" indent="0" algn="l" rtl="0">
              <a:spcBef>
                <a:spcPts val="0"/>
              </a:spcBef>
              <a:buNone/>
              <a:defRPr sz="1800">
                <a:solidFill>
                  <a:schemeClr val="dk1"/>
                </a:solidFill>
                <a:latin typeface="Oi"/>
                <a:ea typeface="Oi"/>
                <a:cs typeface="Oi"/>
                <a:sym typeface="Oi"/>
              </a:defRPr>
            </a:lvl2pPr>
            <a:lvl3pPr marL="0" marR="0" lvl="2" indent="0" algn="l" rtl="0">
              <a:spcBef>
                <a:spcPts val="0"/>
              </a:spcBef>
              <a:buNone/>
              <a:defRPr sz="1800">
                <a:solidFill>
                  <a:schemeClr val="dk1"/>
                </a:solidFill>
                <a:latin typeface="Oi"/>
                <a:ea typeface="Oi"/>
                <a:cs typeface="Oi"/>
                <a:sym typeface="Oi"/>
              </a:defRPr>
            </a:lvl3pPr>
            <a:lvl4pPr marL="0" marR="0" lvl="3" indent="0" algn="l" rtl="0">
              <a:spcBef>
                <a:spcPts val="0"/>
              </a:spcBef>
              <a:buNone/>
              <a:defRPr sz="1800">
                <a:solidFill>
                  <a:schemeClr val="dk1"/>
                </a:solidFill>
                <a:latin typeface="Oi"/>
                <a:ea typeface="Oi"/>
                <a:cs typeface="Oi"/>
                <a:sym typeface="Oi"/>
              </a:defRPr>
            </a:lvl4pPr>
            <a:lvl5pPr marL="0" marR="0" lvl="4" indent="0" algn="l" rtl="0">
              <a:spcBef>
                <a:spcPts val="0"/>
              </a:spcBef>
              <a:buNone/>
              <a:defRPr sz="1800">
                <a:solidFill>
                  <a:schemeClr val="dk1"/>
                </a:solidFill>
                <a:latin typeface="Oi"/>
                <a:ea typeface="Oi"/>
                <a:cs typeface="Oi"/>
                <a:sym typeface="Oi"/>
              </a:defRPr>
            </a:lvl5pPr>
            <a:lvl6pPr marL="0" marR="0" lvl="5" indent="0" algn="l" rtl="0">
              <a:spcBef>
                <a:spcPts val="0"/>
              </a:spcBef>
              <a:buNone/>
              <a:defRPr sz="1800">
                <a:solidFill>
                  <a:schemeClr val="dk1"/>
                </a:solidFill>
                <a:latin typeface="Oi"/>
                <a:ea typeface="Oi"/>
                <a:cs typeface="Oi"/>
                <a:sym typeface="Oi"/>
              </a:defRPr>
            </a:lvl6pPr>
            <a:lvl7pPr marL="0" marR="0" lvl="6" indent="0" algn="l" rtl="0">
              <a:spcBef>
                <a:spcPts val="0"/>
              </a:spcBef>
              <a:buNone/>
              <a:defRPr sz="1800">
                <a:solidFill>
                  <a:schemeClr val="dk1"/>
                </a:solidFill>
                <a:latin typeface="Oi"/>
                <a:ea typeface="Oi"/>
                <a:cs typeface="Oi"/>
                <a:sym typeface="Oi"/>
              </a:defRPr>
            </a:lvl7pPr>
            <a:lvl8pPr marL="0" marR="0" lvl="7" indent="0" algn="l" rtl="0">
              <a:spcBef>
                <a:spcPts val="0"/>
              </a:spcBef>
              <a:buNone/>
              <a:defRPr sz="1800">
                <a:solidFill>
                  <a:schemeClr val="dk1"/>
                </a:solidFill>
                <a:latin typeface="Oi"/>
                <a:ea typeface="Oi"/>
                <a:cs typeface="Oi"/>
                <a:sym typeface="Oi"/>
              </a:defRPr>
            </a:lvl8pPr>
            <a:lvl9pPr marL="0" marR="0" lvl="8" indent="0" algn="l" rtl="0">
              <a:spcBef>
                <a:spcPts val="0"/>
              </a:spcBef>
              <a:buNone/>
              <a:defRPr sz="1800">
                <a:solidFill>
                  <a:schemeClr val="dk1"/>
                </a:solidFill>
                <a:latin typeface="Oi"/>
                <a:ea typeface="Oi"/>
                <a:cs typeface="Oi"/>
                <a:sym typeface="Oi"/>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32" name="Google Shape;32;p1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33" name="Google Shape;33;p1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i"/>
                <a:ea typeface="Oi"/>
                <a:cs typeface="Oi"/>
                <a:sym typeface="Oi"/>
              </a:defRPr>
            </a:lvl1pPr>
            <a:lvl2pPr marL="0" marR="0" lvl="1" indent="0" algn="l" rtl="0">
              <a:spcBef>
                <a:spcPts val="0"/>
              </a:spcBef>
              <a:buNone/>
              <a:defRPr sz="1800">
                <a:solidFill>
                  <a:schemeClr val="dk1"/>
                </a:solidFill>
                <a:latin typeface="Oi"/>
                <a:ea typeface="Oi"/>
                <a:cs typeface="Oi"/>
                <a:sym typeface="Oi"/>
              </a:defRPr>
            </a:lvl2pPr>
            <a:lvl3pPr marL="0" marR="0" lvl="2" indent="0" algn="l" rtl="0">
              <a:spcBef>
                <a:spcPts val="0"/>
              </a:spcBef>
              <a:buNone/>
              <a:defRPr sz="1800">
                <a:solidFill>
                  <a:schemeClr val="dk1"/>
                </a:solidFill>
                <a:latin typeface="Oi"/>
                <a:ea typeface="Oi"/>
                <a:cs typeface="Oi"/>
                <a:sym typeface="Oi"/>
              </a:defRPr>
            </a:lvl3pPr>
            <a:lvl4pPr marL="0" marR="0" lvl="3" indent="0" algn="l" rtl="0">
              <a:spcBef>
                <a:spcPts val="0"/>
              </a:spcBef>
              <a:buNone/>
              <a:defRPr sz="1800">
                <a:solidFill>
                  <a:schemeClr val="dk1"/>
                </a:solidFill>
                <a:latin typeface="Oi"/>
                <a:ea typeface="Oi"/>
                <a:cs typeface="Oi"/>
                <a:sym typeface="Oi"/>
              </a:defRPr>
            </a:lvl4pPr>
            <a:lvl5pPr marL="0" marR="0" lvl="4" indent="0" algn="l" rtl="0">
              <a:spcBef>
                <a:spcPts val="0"/>
              </a:spcBef>
              <a:buNone/>
              <a:defRPr sz="1800">
                <a:solidFill>
                  <a:schemeClr val="dk1"/>
                </a:solidFill>
                <a:latin typeface="Oi"/>
                <a:ea typeface="Oi"/>
                <a:cs typeface="Oi"/>
                <a:sym typeface="Oi"/>
              </a:defRPr>
            </a:lvl5pPr>
            <a:lvl6pPr marL="0" marR="0" lvl="5" indent="0" algn="l" rtl="0">
              <a:spcBef>
                <a:spcPts val="0"/>
              </a:spcBef>
              <a:buNone/>
              <a:defRPr sz="1800">
                <a:solidFill>
                  <a:schemeClr val="dk1"/>
                </a:solidFill>
                <a:latin typeface="Oi"/>
                <a:ea typeface="Oi"/>
                <a:cs typeface="Oi"/>
                <a:sym typeface="Oi"/>
              </a:defRPr>
            </a:lvl6pPr>
            <a:lvl7pPr marL="0" marR="0" lvl="6" indent="0" algn="l" rtl="0">
              <a:spcBef>
                <a:spcPts val="0"/>
              </a:spcBef>
              <a:buNone/>
              <a:defRPr sz="1800">
                <a:solidFill>
                  <a:schemeClr val="dk1"/>
                </a:solidFill>
                <a:latin typeface="Oi"/>
                <a:ea typeface="Oi"/>
                <a:cs typeface="Oi"/>
                <a:sym typeface="Oi"/>
              </a:defRPr>
            </a:lvl7pPr>
            <a:lvl8pPr marL="0" marR="0" lvl="7" indent="0" algn="l" rtl="0">
              <a:spcBef>
                <a:spcPts val="0"/>
              </a:spcBef>
              <a:buNone/>
              <a:defRPr sz="1800">
                <a:solidFill>
                  <a:schemeClr val="dk1"/>
                </a:solidFill>
                <a:latin typeface="Oi"/>
                <a:ea typeface="Oi"/>
                <a:cs typeface="Oi"/>
                <a:sym typeface="Oi"/>
              </a:defRPr>
            </a:lvl8pPr>
            <a:lvl9pPr marL="0" marR="0" lvl="8" indent="0" algn="l" rtl="0">
              <a:spcBef>
                <a:spcPts val="0"/>
              </a:spcBef>
              <a:buNone/>
              <a:defRPr sz="1800">
                <a:solidFill>
                  <a:schemeClr val="dk1"/>
                </a:solidFill>
                <a:latin typeface="Oi"/>
                <a:ea typeface="Oi"/>
                <a:cs typeface="Oi"/>
                <a:sym typeface="Oi"/>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39" name="Google Shape;39;p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40" name="Google Shape;40;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i"/>
                <a:ea typeface="Oi"/>
                <a:cs typeface="Oi"/>
                <a:sym typeface="Oi"/>
              </a:defRPr>
            </a:lvl1pPr>
            <a:lvl2pPr marL="0" marR="0" lvl="1" indent="0" algn="l" rtl="0">
              <a:spcBef>
                <a:spcPts val="0"/>
              </a:spcBef>
              <a:buNone/>
              <a:defRPr sz="1800">
                <a:solidFill>
                  <a:schemeClr val="dk1"/>
                </a:solidFill>
                <a:latin typeface="Oi"/>
                <a:ea typeface="Oi"/>
                <a:cs typeface="Oi"/>
                <a:sym typeface="Oi"/>
              </a:defRPr>
            </a:lvl2pPr>
            <a:lvl3pPr marL="0" marR="0" lvl="2" indent="0" algn="l" rtl="0">
              <a:spcBef>
                <a:spcPts val="0"/>
              </a:spcBef>
              <a:buNone/>
              <a:defRPr sz="1800">
                <a:solidFill>
                  <a:schemeClr val="dk1"/>
                </a:solidFill>
                <a:latin typeface="Oi"/>
                <a:ea typeface="Oi"/>
                <a:cs typeface="Oi"/>
                <a:sym typeface="Oi"/>
              </a:defRPr>
            </a:lvl3pPr>
            <a:lvl4pPr marL="0" marR="0" lvl="3" indent="0" algn="l" rtl="0">
              <a:spcBef>
                <a:spcPts val="0"/>
              </a:spcBef>
              <a:buNone/>
              <a:defRPr sz="1800">
                <a:solidFill>
                  <a:schemeClr val="dk1"/>
                </a:solidFill>
                <a:latin typeface="Oi"/>
                <a:ea typeface="Oi"/>
                <a:cs typeface="Oi"/>
                <a:sym typeface="Oi"/>
              </a:defRPr>
            </a:lvl4pPr>
            <a:lvl5pPr marL="0" marR="0" lvl="4" indent="0" algn="l" rtl="0">
              <a:spcBef>
                <a:spcPts val="0"/>
              </a:spcBef>
              <a:buNone/>
              <a:defRPr sz="1800">
                <a:solidFill>
                  <a:schemeClr val="dk1"/>
                </a:solidFill>
                <a:latin typeface="Oi"/>
                <a:ea typeface="Oi"/>
                <a:cs typeface="Oi"/>
                <a:sym typeface="Oi"/>
              </a:defRPr>
            </a:lvl5pPr>
            <a:lvl6pPr marL="0" marR="0" lvl="5" indent="0" algn="l" rtl="0">
              <a:spcBef>
                <a:spcPts val="0"/>
              </a:spcBef>
              <a:buNone/>
              <a:defRPr sz="1800">
                <a:solidFill>
                  <a:schemeClr val="dk1"/>
                </a:solidFill>
                <a:latin typeface="Oi"/>
                <a:ea typeface="Oi"/>
                <a:cs typeface="Oi"/>
                <a:sym typeface="Oi"/>
              </a:defRPr>
            </a:lvl6pPr>
            <a:lvl7pPr marL="0" marR="0" lvl="6" indent="0" algn="l" rtl="0">
              <a:spcBef>
                <a:spcPts val="0"/>
              </a:spcBef>
              <a:buNone/>
              <a:defRPr sz="1800">
                <a:solidFill>
                  <a:schemeClr val="dk1"/>
                </a:solidFill>
                <a:latin typeface="Oi"/>
                <a:ea typeface="Oi"/>
                <a:cs typeface="Oi"/>
                <a:sym typeface="Oi"/>
              </a:defRPr>
            </a:lvl7pPr>
            <a:lvl8pPr marL="0" marR="0" lvl="7" indent="0" algn="l" rtl="0">
              <a:spcBef>
                <a:spcPts val="0"/>
              </a:spcBef>
              <a:buNone/>
              <a:defRPr sz="1800">
                <a:solidFill>
                  <a:schemeClr val="dk1"/>
                </a:solidFill>
                <a:latin typeface="Oi"/>
                <a:ea typeface="Oi"/>
                <a:cs typeface="Oi"/>
                <a:sym typeface="Oi"/>
              </a:defRPr>
            </a:lvl8pPr>
            <a:lvl9pPr marL="0" marR="0" lvl="8" indent="0" algn="l" rtl="0">
              <a:spcBef>
                <a:spcPts val="0"/>
              </a:spcBef>
              <a:buNone/>
              <a:defRPr sz="1800">
                <a:solidFill>
                  <a:schemeClr val="dk1"/>
                </a:solidFill>
                <a:latin typeface="Oi"/>
                <a:ea typeface="Oi"/>
                <a:cs typeface="Oi"/>
                <a:sym typeface="Oi"/>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48" name="Google Shape;48;p1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49" name="Google Shape;49;p1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i"/>
                <a:ea typeface="Oi"/>
                <a:cs typeface="Oi"/>
                <a:sym typeface="Oi"/>
              </a:defRPr>
            </a:lvl1pPr>
            <a:lvl2pPr marL="0" marR="0" lvl="1" indent="0" algn="l" rtl="0">
              <a:spcBef>
                <a:spcPts val="0"/>
              </a:spcBef>
              <a:buNone/>
              <a:defRPr sz="1800">
                <a:solidFill>
                  <a:schemeClr val="dk1"/>
                </a:solidFill>
                <a:latin typeface="Oi"/>
                <a:ea typeface="Oi"/>
                <a:cs typeface="Oi"/>
                <a:sym typeface="Oi"/>
              </a:defRPr>
            </a:lvl2pPr>
            <a:lvl3pPr marL="0" marR="0" lvl="2" indent="0" algn="l" rtl="0">
              <a:spcBef>
                <a:spcPts val="0"/>
              </a:spcBef>
              <a:buNone/>
              <a:defRPr sz="1800">
                <a:solidFill>
                  <a:schemeClr val="dk1"/>
                </a:solidFill>
                <a:latin typeface="Oi"/>
                <a:ea typeface="Oi"/>
                <a:cs typeface="Oi"/>
                <a:sym typeface="Oi"/>
              </a:defRPr>
            </a:lvl3pPr>
            <a:lvl4pPr marL="0" marR="0" lvl="3" indent="0" algn="l" rtl="0">
              <a:spcBef>
                <a:spcPts val="0"/>
              </a:spcBef>
              <a:buNone/>
              <a:defRPr sz="1800">
                <a:solidFill>
                  <a:schemeClr val="dk1"/>
                </a:solidFill>
                <a:latin typeface="Oi"/>
                <a:ea typeface="Oi"/>
                <a:cs typeface="Oi"/>
                <a:sym typeface="Oi"/>
              </a:defRPr>
            </a:lvl4pPr>
            <a:lvl5pPr marL="0" marR="0" lvl="4" indent="0" algn="l" rtl="0">
              <a:spcBef>
                <a:spcPts val="0"/>
              </a:spcBef>
              <a:buNone/>
              <a:defRPr sz="1800">
                <a:solidFill>
                  <a:schemeClr val="dk1"/>
                </a:solidFill>
                <a:latin typeface="Oi"/>
                <a:ea typeface="Oi"/>
                <a:cs typeface="Oi"/>
                <a:sym typeface="Oi"/>
              </a:defRPr>
            </a:lvl5pPr>
            <a:lvl6pPr marL="0" marR="0" lvl="5" indent="0" algn="l" rtl="0">
              <a:spcBef>
                <a:spcPts val="0"/>
              </a:spcBef>
              <a:buNone/>
              <a:defRPr sz="1800">
                <a:solidFill>
                  <a:schemeClr val="dk1"/>
                </a:solidFill>
                <a:latin typeface="Oi"/>
                <a:ea typeface="Oi"/>
                <a:cs typeface="Oi"/>
                <a:sym typeface="Oi"/>
              </a:defRPr>
            </a:lvl6pPr>
            <a:lvl7pPr marL="0" marR="0" lvl="6" indent="0" algn="l" rtl="0">
              <a:spcBef>
                <a:spcPts val="0"/>
              </a:spcBef>
              <a:buNone/>
              <a:defRPr sz="1800">
                <a:solidFill>
                  <a:schemeClr val="dk1"/>
                </a:solidFill>
                <a:latin typeface="Oi"/>
                <a:ea typeface="Oi"/>
                <a:cs typeface="Oi"/>
                <a:sym typeface="Oi"/>
              </a:defRPr>
            </a:lvl7pPr>
            <a:lvl8pPr marL="0" marR="0" lvl="7" indent="0" algn="l" rtl="0">
              <a:spcBef>
                <a:spcPts val="0"/>
              </a:spcBef>
              <a:buNone/>
              <a:defRPr sz="1800">
                <a:solidFill>
                  <a:schemeClr val="dk1"/>
                </a:solidFill>
                <a:latin typeface="Oi"/>
                <a:ea typeface="Oi"/>
                <a:cs typeface="Oi"/>
                <a:sym typeface="Oi"/>
              </a:defRPr>
            </a:lvl8pPr>
            <a:lvl9pPr marL="0" marR="0" lvl="8" indent="0" algn="l" rtl="0">
              <a:spcBef>
                <a:spcPts val="0"/>
              </a:spcBef>
              <a:buNone/>
              <a:defRPr sz="1800">
                <a:solidFill>
                  <a:schemeClr val="dk1"/>
                </a:solidFill>
                <a:latin typeface="Oi"/>
                <a:ea typeface="Oi"/>
                <a:cs typeface="Oi"/>
                <a:sym typeface="Oi"/>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53" name="Google Shape;53;p1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54" name="Google Shape;54;p1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i"/>
                <a:ea typeface="Oi"/>
                <a:cs typeface="Oi"/>
                <a:sym typeface="Oi"/>
              </a:defRPr>
            </a:lvl1pPr>
            <a:lvl2pPr marL="0" marR="0" lvl="1" indent="0" algn="l" rtl="0">
              <a:spcBef>
                <a:spcPts val="0"/>
              </a:spcBef>
              <a:buNone/>
              <a:defRPr sz="1800">
                <a:solidFill>
                  <a:schemeClr val="dk1"/>
                </a:solidFill>
                <a:latin typeface="Oi"/>
                <a:ea typeface="Oi"/>
                <a:cs typeface="Oi"/>
                <a:sym typeface="Oi"/>
              </a:defRPr>
            </a:lvl2pPr>
            <a:lvl3pPr marL="0" marR="0" lvl="2" indent="0" algn="l" rtl="0">
              <a:spcBef>
                <a:spcPts val="0"/>
              </a:spcBef>
              <a:buNone/>
              <a:defRPr sz="1800">
                <a:solidFill>
                  <a:schemeClr val="dk1"/>
                </a:solidFill>
                <a:latin typeface="Oi"/>
                <a:ea typeface="Oi"/>
                <a:cs typeface="Oi"/>
                <a:sym typeface="Oi"/>
              </a:defRPr>
            </a:lvl3pPr>
            <a:lvl4pPr marL="0" marR="0" lvl="3" indent="0" algn="l" rtl="0">
              <a:spcBef>
                <a:spcPts val="0"/>
              </a:spcBef>
              <a:buNone/>
              <a:defRPr sz="1800">
                <a:solidFill>
                  <a:schemeClr val="dk1"/>
                </a:solidFill>
                <a:latin typeface="Oi"/>
                <a:ea typeface="Oi"/>
                <a:cs typeface="Oi"/>
                <a:sym typeface="Oi"/>
              </a:defRPr>
            </a:lvl4pPr>
            <a:lvl5pPr marL="0" marR="0" lvl="4" indent="0" algn="l" rtl="0">
              <a:spcBef>
                <a:spcPts val="0"/>
              </a:spcBef>
              <a:buNone/>
              <a:defRPr sz="1800">
                <a:solidFill>
                  <a:schemeClr val="dk1"/>
                </a:solidFill>
                <a:latin typeface="Oi"/>
                <a:ea typeface="Oi"/>
                <a:cs typeface="Oi"/>
                <a:sym typeface="Oi"/>
              </a:defRPr>
            </a:lvl5pPr>
            <a:lvl6pPr marL="0" marR="0" lvl="5" indent="0" algn="l" rtl="0">
              <a:spcBef>
                <a:spcPts val="0"/>
              </a:spcBef>
              <a:buNone/>
              <a:defRPr sz="1800">
                <a:solidFill>
                  <a:schemeClr val="dk1"/>
                </a:solidFill>
                <a:latin typeface="Oi"/>
                <a:ea typeface="Oi"/>
                <a:cs typeface="Oi"/>
                <a:sym typeface="Oi"/>
              </a:defRPr>
            </a:lvl6pPr>
            <a:lvl7pPr marL="0" marR="0" lvl="6" indent="0" algn="l" rtl="0">
              <a:spcBef>
                <a:spcPts val="0"/>
              </a:spcBef>
              <a:buNone/>
              <a:defRPr sz="1800">
                <a:solidFill>
                  <a:schemeClr val="dk1"/>
                </a:solidFill>
                <a:latin typeface="Oi"/>
                <a:ea typeface="Oi"/>
                <a:cs typeface="Oi"/>
                <a:sym typeface="Oi"/>
              </a:defRPr>
            </a:lvl7pPr>
            <a:lvl8pPr marL="0" marR="0" lvl="7" indent="0" algn="l" rtl="0">
              <a:spcBef>
                <a:spcPts val="0"/>
              </a:spcBef>
              <a:buNone/>
              <a:defRPr sz="1800">
                <a:solidFill>
                  <a:schemeClr val="dk1"/>
                </a:solidFill>
                <a:latin typeface="Oi"/>
                <a:ea typeface="Oi"/>
                <a:cs typeface="Oi"/>
                <a:sym typeface="Oi"/>
              </a:defRPr>
            </a:lvl8pPr>
            <a:lvl9pPr marL="0" marR="0" lvl="8" indent="0" algn="l" rtl="0">
              <a:spcBef>
                <a:spcPts val="0"/>
              </a:spcBef>
              <a:buNone/>
              <a:defRPr sz="1800">
                <a:solidFill>
                  <a:schemeClr val="dk1"/>
                </a:solidFill>
                <a:latin typeface="Oi"/>
                <a:ea typeface="Oi"/>
                <a:cs typeface="Oi"/>
                <a:sym typeface="Oi"/>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57" name="Google Shape;57;p1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58" name="Google Shape;58;p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i"/>
                <a:ea typeface="Oi"/>
                <a:cs typeface="Oi"/>
                <a:sym typeface="Oi"/>
              </a:defRPr>
            </a:lvl1pPr>
            <a:lvl2pPr marL="0" marR="0" lvl="1" indent="0" algn="l" rtl="0">
              <a:spcBef>
                <a:spcPts val="0"/>
              </a:spcBef>
              <a:buNone/>
              <a:defRPr sz="1800">
                <a:solidFill>
                  <a:schemeClr val="dk1"/>
                </a:solidFill>
                <a:latin typeface="Oi"/>
                <a:ea typeface="Oi"/>
                <a:cs typeface="Oi"/>
                <a:sym typeface="Oi"/>
              </a:defRPr>
            </a:lvl2pPr>
            <a:lvl3pPr marL="0" marR="0" lvl="2" indent="0" algn="l" rtl="0">
              <a:spcBef>
                <a:spcPts val="0"/>
              </a:spcBef>
              <a:buNone/>
              <a:defRPr sz="1800">
                <a:solidFill>
                  <a:schemeClr val="dk1"/>
                </a:solidFill>
                <a:latin typeface="Oi"/>
                <a:ea typeface="Oi"/>
                <a:cs typeface="Oi"/>
                <a:sym typeface="Oi"/>
              </a:defRPr>
            </a:lvl3pPr>
            <a:lvl4pPr marL="0" marR="0" lvl="3" indent="0" algn="l" rtl="0">
              <a:spcBef>
                <a:spcPts val="0"/>
              </a:spcBef>
              <a:buNone/>
              <a:defRPr sz="1800">
                <a:solidFill>
                  <a:schemeClr val="dk1"/>
                </a:solidFill>
                <a:latin typeface="Oi"/>
                <a:ea typeface="Oi"/>
                <a:cs typeface="Oi"/>
                <a:sym typeface="Oi"/>
              </a:defRPr>
            </a:lvl4pPr>
            <a:lvl5pPr marL="0" marR="0" lvl="4" indent="0" algn="l" rtl="0">
              <a:spcBef>
                <a:spcPts val="0"/>
              </a:spcBef>
              <a:buNone/>
              <a:defRPr sz="1800">
                <a:solidFill>
                  <a:schemeClr val="dk1"/>
                </a:solidFill>
                <a:latin typeface="Oi"/>
                <a:ea typeface="Oi"/>
                <a:cs typeface="Oi"/>
                <a:sym typeface="Oi"/>
              </a:defRPr>
            </a:lvl5pPr>
            <a:lvl6pPr marL="0" marR="0" lvl="5" indent="0" algn="l" rtl="0">
              <a:spcBef>
                <a:spcPts val="0"/>
              </a:spcBef>
              <a:buNone/>
              <a:defRPr sz="1800">
                <a:solidFill>
                  <a:schemeClr val="dk1"/>
                </a:solidFill>
                <a:latin typeface="Oi"/>
                <a:ea typeface="Oi"/>
                <a:cs typeface="Oi"/>
                <a:sym typeface="Oi"/>
              </a:defRPr>
            </a:lvl6pPr>
            <a:lvl7pPr marL="0" marR="0" lvl="6" indent="0" algn="l" rtl="0">
              <a:spcBef>
                <a:spcPts val="0"/>
              </a:spcBef>
              <a:buNone/>
              <a:defRPr sz="1800">
                <a:solidFill>
                  <a:schemeClr val="dk1"/>
                </a:solidFill>
                <a:latin typeface="Oi"/>
                <a:ea typeface="Oi"/>
                <a:cs typeface="Oi"/>
                <a:sym typeface="Oi"/>
              </a:defRPr>
            </a:lvl7pPr>
            <a:lvl8pPr marL="0" marR="0" lvl="7" indent="0" algn="l" rtl="0">
              <a:spcBef>
                <a:spcPts val="0"/>
              </a:spcBef>
              <a:buNone/>
              <a:defRPr sz="1800">
                <a:solidFill>
                  <a:schemeClr val="dk1"/>
                </a:solidFill>
                <a:latin typeface="Oi"/>
                <a:ea typeface="Oi"/>
                <a:cs typeface="Oi"/>
                <a:sym typeface="Oi"/>
              </a:defRPr>
            </a:lvl8pPr>
            <a:lvl9pPr marL="0" marR="0" lvl="8" indent="0" algn="l" rtl="0">
              <a:spcBef>
                <a:spcPts val="0"/>
              </a:spcBef>
              <a:buNone/>
              <a:defRPr sz="1800">
                <a:solidFill>
                  <a:schemeClr val="dk1"/>
                </a:solidFill>
                <a:latin typeface="Oi"/>
                <a:ea typeface="Oi"/>
                <a:cs typeface="Oi"/>
                <a:sym typeface="Oi"/>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64" name="Google Shape;64;p1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0"/>
          <p:cNvSpPr>
            <a:spLocks noGrp="1"/>
          </p:cNvSpPr>
          <p:nvPr>
            <p:ph type="pic" idx="2"/>
          </p:nvPr>
        </p:nvSpPr>
        <p:spPr>
          <a:xfrm>
            <a:off x="5183188" y="987425"/>
            <a:ext cx="6172200" cy="4873625"/>
          </a:xfrm>
          <a:prstGeom prst="rect">
            <a:avLst/>
          </a:prstGeom>
          <a:noFill/>
          <a:ln>
            <a:noFill/>
          </a:ln>
        </p:spPr>
      </p:sp>
      <p:sp>
        <p:nvSpPr>
          <p:cNvPr id="68" name="Google Shape;68;p1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70" name="Google Shape;70;p1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71" name="Google Shape;71;p1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i"/>
                <a:ea typeface="Oi"/>
                <a:cs typeface="Oi"/>
                <a:sym typeface="Oi"/>
              </a:defRPr>
            </a:lvl1pPr>
            <a:lvl2pPr marL="0" marR="0" lvl="1" indent="0" algn="l" rtl="0">
              <a:spcBef>
                <a:spcPts val="0"/>
              </a:spcBef>
              <a:buNone/>
              <a:defRPr sz="1800">
                <a:solidFill>
                  <a:schemeClr val="dk1"/>
                </a:solidFill>
                <a:latin typeface="Oi"/>
                <a:ea typeface="Oi"/>
                <a:cs typeface="Oi"/>
                <a:sym typeface="Oi"/>
              </a:defRPr>
            </a:lvl2pPr>
            <a:lvl3pPr marL="0" marR="0" lvl="2" indent="0" algn="l" rtl="0">
              <a:spcBef>
                <a:spcPts val="0"/>
              </a:spcBef>
              <a:buNone/>
              <a:defRPr sz="1800">
                <a:solidFill>
                  <a:schemeClr val="dk1"/>
                </a:solidFill>
                <a:latin typeface="Oi"/>
                <a:ea typeface="Oi"/>
                <a:cs typeface="Oi"/>
                <a:sym typeface="Oi"/>
              </a:defRPr>
            </a:lvl3pPr>
            <a:lvl4pPr marL="0" marR="0" lvl="3" indent="0" algn="l" rtl="0">
              <a:spcBef>
                <a:spcPts val="0"/>
              </a:spcBef>
              <a:buNone/>
              <a:defRPr sz="1800">
                <a:solidFill>
                  <a:schemeClr val="dk1"/>
                </a:solidFill>
                <a:latin typeface="Oi"/>
                <a:ea typeface="Oi"/>
                <a:cs typeface="Oi"/>
                <a:sym typeface="Oi"/>
              </a:defRPr>
            </a:lvl4pPr>
            <a:lvl5pPr marL="0" marR="0" lvl="4" indent="0" algn="l" rtl="0">
              <a:spcBef>
                <a:spcPts val="0"/>
              </a:spcBef>
              <a:buNone/>
              <a:defRPr sz="1800">
                <a:solidFill>
                  <a:schemeClr val="dk1"/>
                </a:solidFill>
                <a:latin typeface="Oi"/>
                <a:ea typeface="Oi"/>
                <a:cs typeface="Oi"/>
                <a:sym typeface="Oi"/>
              </a:defRPr>
            </a:lvl5pPr>
            <a:lvl6pPr marL="0" marR="0" lvl="5" indent="0" algn="l" rtl="0">
              <a:spcBef>
                <a:spcPts val="0"/>
              </a:spcBef>
              <a:buNone/>
              <a:defRPr sz="1800">
                <a:solidFill>
                  <a:schemeClr val="dk1"/>
                </a:solidFill>
                <a:latin typeface="Oi"/>
                <a:ea typeface="Oi"/>
                <a:cs typeface="Oi"/>
                <a:sym typeface="Oi"/>
              </a:defRPr>
            </a:lvl6pPr>
            <a:lvl7pPr marL="0" marR="0" lvl="6" indent="0" algn="l" rtl="0">
              <a:spcBef>
                <a:spcPts val="0"/>
              </a:spcBef>
              <a:buNone/>
              <a:defRPr sz="1800">
                <a:solidFill>
                  <a:schemeClr val="dk1"/>
                </a:solidFill>
                <a:latin typeface="Oi"/>
                <a:ea typeface="Oi"/>
                <a:cs typeface="Oi"/>
                <a:sym typeface="Oi"/>
              </a:defRPr>
            </a:lvl7pPr>
            <a:lvl8pPr marL="0" marR="0" lvl="7" indent="0" algn="l" rtl="0">
              <a:spcBef>
                <a:spcPts val="0"/>
              </a:spcBef>
              <a:buNone/>
              <a:defRPr sz="1800">
                <a:solidFill>
                  <a:schemeClr val="dk1"/>
                </a:solidFill>
                <a:latin typeface="Oi"/>
                <a:ea typeface="Oi"/>
                <a:cs typeface="Oi"/>
                <a:sym typeface="Oi"/>
              </a:defRPr>
            </a:lvl8pPr>
            <a:lvl9pPr marL="0" marR="0" lvl="8" indent="0" algn="l" rtl="0">
              <a:spcBef>
                <a:spcPts val="0"/>
              </a:spcBef>
              <a:buNone/>
              <a:defRPr sz="1800">
                <a:solidFill>
                  <a:schemeClr val="dk1"/>
                </a:solidFill>
                <a:latin typeface="Oi"/>
                <a:ea typeface="Oi"/>
                <a:cs typeface="Oi"/>
                <a:sym typeface="Oi"/>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76" name="Google Shape;76;p1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i"/>
                <a:ea typeface="Oi"/>
                <a:cs typeface="Oi"/>
                <a:sym typeface="Oi"/>
              </a:defRPr>
            </a:lvl1pPr>
            <a:lvl2pPr marR="0" lvl="1" algn="l" rtl="0">
              <a:spcBef>
                <a:spcPts val="0"/>
              </a:spcBef>
              <a:spcAft>
                <a:spcPts val="0"/>
              </a:spcAft>
              <a:buSzPts val="1400"/>
              <a:buNone/>
              <a:defRPr sz="1800" b="0" i="0" u="none" strike="noStrike" cap="none">
                <a:solidFill>
                  <a:schemeClr val="dk1"/>
                </a:solidFill>
                <a:latin typeface="Oi"/>
                <a:ea typeface="Oi"/>
                <a:cs typeface="Oi"/>
                <a:sym typeface="Oi"/>
              </a:defRPr>
            </a:lvl2pPr>
            <a:lvl3pPr marR="0" lvl="2" algn="l" rtl="0">
              <a:spcBef>
                <a:spcPts val="0"/>
              </a:spcBef>
              <a:spcAft>
                <a:spcPts val="0"/>
              </a:spcAft>
              <a:buSzPts val="1400"/>
              <a:buNone/>
              <a:defRPr sz="1800" b="0" i="0" u="none" strike="noStrike" cap="none">
                <a:solidFill>
                  <a:schemeClr val="dk1"/>
                </a:solidFill>
                <a:latin typeface="Oi"/>
                <a:ea typeface="Oi"/>
                <a:cs typeface="Oi"/>
                <a:sym typeface="Oi"/>
              </a:defRPr>
            </a:lvl3pPr>
            <a:lvl4pPr marR="0" lvl="3" algn="l" rtl="0">
              <a:spcBef>
                <a:spcPts val="0"/>
              </a:spcBef>
              <a:spcAft>
                <a:spcPts val="0"/>
              </a:spcAft>
              <a:buSzPts val="1400"/>
              <a:buNone/>
              <a:defRPr sz="1800" b="0" i="0" u="none" strike="noStrike" cap="none">
                <a:solidFill>
                  <a:schemeClr val="dk1"/>
                </a:solidFill>
                <a:latin typeface="Oi"/>
                <a:ea typeface="Oi"/>
                <a:cs typeface="Oi"/>
                <a:sym typeface="Oi"/>
              </a:defRPr>
            </a:lvl4pPr>
            <a:lvl5pPr marR="0" lvl="4" algn="l" rtl="0">
              <a:spcBef>
                <a:spcPts val="0"/>
              </a:spcBef>
              <a:spcAft>
                <a:spcPts val="0"/>
              </a:spcAft>
              <a:buSzPts val="1400"/>
              <a:buNone/>
              <a:defRPr sz="1800" b="0" i="0" u="none" strike="noStrike" cap="none">
                <a:solidFill>
                  <a:schemeClr val="dk1"/>
                </a:solidFill>
                <a:latin typeface="Oi"/>
                <a:ea typeface="Oi"/>
                <a:cs typeface="Oi"/>
                <a:sym typeface="Oi"/>
              </a:defRPr>
            </a:lvl5pPr>
            <a:lvl6pPr marR="0" lvl="5" algn="l" rtl="0">
              <a:spcBef>
                <a:spcPts val="0"/>
              </a:spcBef>
              <a:spcAft>
                <a:spcPts val="0"/>
              </a:spcAft>
              <a:buSzPts val="1400"/>
              <a:buNone/>
              <a:defRPr sz="1800" b="0" i="0" u="none" strike="noStrike" cap="none">
                <a:solidFill>
                  <a:schemeClr val="dk1"/>
                </a:solidFill>
                <a:latin typeface="Oi"/>
                <a:ea typeface="Oi"/>
                <a:cs typeface="Oi"/>
                <a:sym typeface="Oi"/>
              </a:defRPr>
            </a:lvl6pPr>
            <a:lvl7pPr marR="0" lvl="6" algn="l" rtl="0">
              <a:spcBef>
                <a:spcPts val="0"/>
              </a:spcBef>
              <a:spcAft>
                <a:spcPts val="0"/>
              </a:spcAft>
              <a:buSzPts val="1400"/>
              <a:buNone/>
              <a:defRPr sz="1800" b="0" i="0" u="none" strike="noStrike" cap="none">
                <a:solidFill>
                  <a:schemeClr val="dk1"/>
                </a:solidFill>
                <a:latin typeface="Oi"/>
                <a:ea typeface="Oi"/>
                <a:cs typeface="Oi"/>
                <a:sym typeface="Oi"/>
              </a:defRPr>
            </a:lvl7pPr>
            <a:lvl8pPr marR="0" lvl="7" algn="l" rtl="0">
              <a:spcBef>
                <a:spcPts val="0"/>
              </a:spcBef>
              <a:spcAft>
                <a:spcPts val="0"/>
              </a:spcAft>
              <a:buSzPts val="1400"/>
              <a:buNone/>
              <a:defRPr sz="1800" b="0" i="0" u="none" strike="noStrike" cap="none">
                <a:solidFill>
                  <a:schemeClr val="dk1"/>
                </a:solidFill>
                <a:latin typeface="Oi"/>
                <a:ea typeface="Oi"/>
                <a:cs typeface="Oi"/>
                <a:sym typeface="Oi"/>
              </a:defRPr>
            </a:lvl8pPr>
            <a:lvl9pPr marR="0" lvl="8" algn="l" rtl="0">
              <a:spcBef>
                <a:spcPts val="0"/>
              </a:spcBef>
              <a:spcAft>
                <a:spcPts val="0"/>
              </a:spcAft>
              <a:buSzPts val="1400"/>
              <a:buNone/>
              <a:defRPr sz="1800" b="0" i="0" u="none" strike="noStrike" cap="none">
                <a:solidFill>
                  <a:schemeClr val="dk1"/>
                </a:solidFill>
                <a:latin typeface="Oi"/>
                <a:ea typeface="Oi"/>
                <a:cs typeface="Oi"/>
                <a:sym typeface="Oi"/>
              </a:defRPr>
            </a:lvl9pPr>
          </a:lstStyle>
          <a:p>
            <a:endParaRPr/>
          </a:p>
        </p:txBody>
      </p:sp>
      <p:sp>
        <p:nvSpPr>
          <p:cNvPr id="77" name="Google Shape;77;p1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i"/>
                <a:ea typeface="Oi"/>
                <a:cs typeface="Oi"/>
                <a:sym typeface="Oi"/>
              </a:defRPr>
            </a:lvl1pPr>
            <a:lvl2pPr marL="0" marR="0" lvl="1" indent="0" algn="l" rtl="0">
              <a:spcBef>
                <a:spcPts val="0"/>
              </a:spcBef>
              <a:buNone/>
              <a:defRPr sz="1800">
                <a:solidFill>
                  <a:schemeClr val="dk1"/>
                </a:solidFill>
                <a:latin typeface="Oi"/>
                <a:ea typeface="Oi"/>
                <a:cs typeface="Oi"/>
                <a:sym typeface="Oi"/>
              </a:defRPr>
            </a:lvl2pPr>
            <a:lvl3pPr marL="0" marR="0" lvl="2" indent="0" algn="l" rtl="0">
              <a:spcBef>
                <a:spcPts val="0"/>
              </a:spcBef>
              <a:buNone/>
              <a:defRPr sz="1800">
                <a:solidFill>
                  <a:schemeClr val="dk1"/>
                </a:solidFill>
                <a:latin typeface="Oi"/>
                <a:ea typeface="Oi"/>
                <a:cs typeface="Oi"/>
                <a:sym typeface="Oi"/>
              </a:defRPr>
            </a:lvl3pPr>
            <a:lvl4pPr marL="0" marR="0" lvl="3" indent="0" algn="l" rtl="0">
              <a:spcBef>
                <a:spcPts val="0"/>
              </a:spcBef>
              <a:buNone/>
              <a:defRPr sz="1800">
                <a:solidFill>
                  <a:schemeClr val="dk1"/>
                </a:solidFill>
                <a:latin typeface="Oi"/>
                <a:ea typeface="Oi"/>
                <a:cs typeface="Oi"/>
                <a:sym typeface="Oi"/>
              </a:defRPr>
            </a:lvl4pPr>
            <a:lvl5pPr marL="0" marR="0" lvl="4" indent="0" algn="l" rtl="0">
              <a:spcBef>
                <a:spcPts val="0"/>
              </a:spcBef>
              <a:buNone/>
              <a:defRPr sz="1800">
                <a:solidFill>
                  <a:schemeClr val="dk1"/>
                </a:solidFill>
                <a:latin typeface="Oi"/>
                <a:ea typeface="Oi"/>
                <a:cs typeface="Oi"/>
                <a:sym typeface="Oi"/>
              </a:defRPr>
            </a:lvl5pPr>
            <a:lvl6pPr marL="0" marR="0" lvl="5" indent="0" algn="l" rtl="0">
              <a:spcBef>
                <a:spcPts val="0"/>
              </a:spcBef>
              <a:buNone/>
              <a:defRPr sz="1800">
                <a:solidFill>
                  <a:schemeClr val="dk1"/>
                </a:solidFill>
                <a:latin typeface="Oi"/>
                <a:ea typeface="Oi"/>
                <a:cs typeface="Oi"/>
                <a:sym typeface="Oi"/>
              </a:defRPr>
            </a:lvl6pPr>
            <a:lvl7pPr marL="0" marR="0" lvl="6" indent="0" algn="l" rtl="0">
              <a:spcBef>
                <a:spcPts val="0"/>
              </a:spcBef>
              <a:buNone/>
              <a:defRPr sz="1800">
                <a:solidFill>
                  <a:schemeClr val="dk1"/>
                </a:solidFill>
                <a:latin typeface="Oi"/>
                <a:ea typeface="Oi"/>
                <a:cs typeface="Oi"/>
                <a:sym typeface="Oi"/>
              </a:defRPr>
            </a:lvl7pPr>
            <a:lvl8pPr marL="0" marR="0" lvl="7" indent="0" algn="l" rtl="0">
              <a:spcBef>
                <a:spcPts val="0"/>
              </a:spcBef>
              <a:buNone/>
              <a:defRPr sz="1800">
                <a:solidFill>
                  <a:schemeClr val="dk1"/>
                </a:solidFill>
                <a:latin typeface="Oi"/>
                <a:ea typeface="Oi"/>
                <a:cs typeface="Oi"/>
                <a:sym typeface="Oi"/>
              </a:defRPr>
            </a:lvl8pPr>
            <a:lvl9pPr marL="0" marR="0" lvl="8" indent="0" algn="l" rtl="0">
              <a:spcBef>
                <a:spcPts val="0"/>
              </a:spcBef>
              <a:buNone/>
              <a:defRPr sz="1800">
                <a:solidFill>
                  <a:schemeClr val="dk1"/>
                </a:solidFill>
                <a:latin typeface="Oi"/>
                <a:ea typeface="Oi"/>
                <a:cs typeface="Oi"/>
                <a:sym typeface="Oi"/>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info@reb.rw"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i"/>
              <a:buNone/>
              <a:defRPr sz="4400" b="0" i="0" u="none" strike="noStrike" cap="none">
                <a:solidFill>
                  <a:schemeClr val="dk1"/>
                </a:solidFill>
                <a:latin typeface="Oi"/>
                <a:ea typeface="Oi"/>
                <a:cs typeface="Oi"/>
                <a:sym typeface="O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i"/>
                <a:ea typeface="Oi"/>
                <a:cs typeface="Oi"/>
                <a:sym typeface="O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i"/>
                <a:ea typeface="Oi"/>
                <a:cs typeface="Oi"/>
                <a:sym typeface="O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i"/>
                <a:ea typeface="Oi"/>
                <a:cs typeface="Oi"/>
                <a:sym typeface="O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i"/>
                <a:ea typeface="Oi"/>
                <a:cs typeface="Oi"/>
                <a:sym typeface="Oi"/>
              </a:defRPr>
            </a:lvl9pPr>
          </a:lstStyle>
          <a:p>
            <a:endParaRPr/>
          </a:p>
        </p:txBody>
      </p:sp>
      <p:pic>
        <p:nvPicPr>
          <p:cNvPr id="12" name="Google Shape;12;p120"/>
          <p:cNvPicPr preferRelativeResize="0"/>
          <p:nvPr/>
        </p:nvPicPr>
        <p:blipFill rotWithShape="1">
          <a:blip r:embed="rId12">
            <a:alphaModFix/>
          </a:blip>
          <a:srcRect l="4041" r="4430"/>
          <a:stretch/>
        </p:blipFill>
        <p:spPr>
          <a:xfrm>
            <a:off x="10580370" y="-168922"/>
            <a:ext cx="1611630" cy="1360170"/>
          </a:xfrm>
          <a:prstGeom prst="rect">
            <a:avLst/>
          </a:prstGeom>
          <a:noFill/>
          <a:ln>
            <a:noFill/>
          </a:ln>
        </p:spPr>
      </p:pic>
      <p:sp>
        <p:nvSpPr>
          <p:cNvPr id="13" name="Google Shape;13;p120"/>
          <p:cNvSpPr/>
          <p:nvPr/>
        </p:nvSpPr>
        <p:spPr>
          <a:xfrm>
            <a:off x="749421" y="6418379"/>
            <a:ext cx="2502608" cy="29104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200" b="1" i="0" u="none" strike="noStrike" cap="none">
                <a:solidFill>
                  <a:srgbClr val="0070C0"/>
                </a:solidFill>
                <a:latin typeface="Arial"/>
                <a:ea typeface="Arial"/>
                <a:cs typeface="Arial"/>
                <a:sym typeface="Arial"/>
              </a:rPr>
              <a:t>Rwanda Basic Education Board</a:t>
            </a:r>
            <a:endParaRPr sz="1200" b="0" i="0" u="none" strike="noStrike" cap="none">
              <a:solidFill>
                <a:schemeClr val="dk1"/>
              </a:solidFill>
              <a:latin typeface="Calibri"/>
              <a:ea typeface="Calibri"/>
              <a:cs typeface="Calibri"/>
              <a:sym typeface="Calibri"/>
            </a:endParaRPr>
          </a:p>
        </p:txBody>
      </p:sp>
      <p:sp>
        <p:nvSpPr>
          <p:cNvPr id="14" name="Google Shape;14;p120"/>
          <p:cNvSpPr/>
          <p:nvPr/>
        </p:nvSpPr>
        <p:spPr>
          <a:xfrm>
            <a:off x="4294137" y="6418379"/>
            <a:ext cx="2417072" cy="29104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200" b="1" i="0" u="none" strike="noStrike" cap="none">
                <a:solidFill>
                  <a:srgbClr val="0070C0"/>
                </a:solidFill>
                <a:latin typeface="Arial"/>
                <a:ea typeface="Arial"/>
                <a:cs typeface="Arial"/>
                <a:sym typeface="Arial"/>
              </a:rPr>
              <a:t>P.O. BOX 3817, Kigali, Rwanda</a:t>
            </a:r>
            <a:endParaRPr sz="1200" b="0" i="0" u="none" strike="noStrike" cap="none">
              <a:solidFill>
                <a:schemeClr val="dk1"/>
              </a:solidFill>
              <a:latin typeface="Calibri"/>
              <a:ea typeface="Calibri"/>
              <a:cs typeface="Calibri"/>
              <a:sym typeface="Calibri"/>
            </a:endParaRPr>
          </a:p>
        </p:txBody>
      </p:sp>
      <p:sp>
        <p:nvSpPr>
          <p:cNvPr id="15" name="Google Shape;15;p120"/>
          <p:cNvSpPr/>
          <p:nvPr/>
        </p:nvSpPr>
        <p:spPr>
          <a:xfrm>
            <a:off x="7919357" y="6461922"/>
            <a:ext cx="3466828" cy="30469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200" b="1" i="0" u="none" strike="noStrike" cap="none">
                <a:solidFill>
                  <a:srgbClr val="0070C0"/>
                </a:solidFill>
                <a:latin typeface="Arial"/>
                <a:ea typeface="Arial"/>
                <a:cs typeface="Arial"/>
                <a:sym typeface="Arial"/>
              </a:rPr>
              <a:t>Toll Free 3020, </a:t>
            </a:r>
            <a:r>
              <a:rPr lang="en-GB" sz="1200" b="1" i="0" u="sng" strike="noStrike" cap="none">
                <a:solidFill>
                  <a:srgbClr val="0070C0"/>
                </a:solidFill>
                <a:latin typeface="Arial"/>
                <a:ea typeface="Arial"/>
                <a:cs typeface="Arial"/>
                <a:sym typeface="Arial"/>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info@reb.rw</a:t>
            </a:r>
            <a:r>
              <a:rPr lang="en-GB" sz="1200" b="1" i="0" u="none" strike="noStrike" cap="none">
                <a:solidFill>
                  <a:srgbClr val="0070C0"/>
                </a:solidFill>
                <a:latin typeface="Arial"/>
                <a:ea typeface="Arial"/>
                <a:cs typeface="Arial"/>
                <a:sym typeface="Arial"/>
              </a:rPr>
              <a:t>, www.reb.gov.rw</a:t>
            </a:r>
            <a:endParaRPr sz="1200" b="0" i="0" u="none" strike="noStrike" cap="none">
              <a:solidFill>
                <a:schemeClr val="dk1"/>
              </a:solidFill>
              <a:latin typeface="Calibri"/>
              <a:ea typeface="Calibri"/>
              <a:cs typeface="Calibri"/>
              <a:sym typeface="Calibri"/>
            </a:endParaRPr>
          </a:p>
        </p:txBody>
      </p:sp>
      <p:cxnSp>
        <p:nvCxnSpPr>
          <p:cNvPr id="16" name="Google Shape;16;p120"/>
          <p:cNvCxnSpPr/>
          <p:nvPr/>
        </p:nvCxnSpPr>
        <p:spPr>
          <a:xfrm>
            <a:off x="811566" y="6370431"/>
            <a:ext cx="10574619" cy="0"/>
          </a:xfrm>
          <a:prstGeom prst="straightConnector1">
            <a:avLst/>
          </a:prstGeom>
          <a:noFill/>
          <a:ln w="31750" cap="flat" cmpd="sng">
            <a:solidFill>
              <a:srgbClr val="006BBC"/>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357809" y="1953985"/>
            <a:ext cx="11062200" cy="19395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a:solidFill>
                  <a:schemeClr val="dk1"/>
                </a:solidFill>
                <a:latin typeface="Calibri"/>
                <a:ea typeface="Calibri"/>
                <a:cs typeface="Calibri"/>
                <a:sym typeface="Calibri"/>
              </a:rPr>
              <a:t>SPECIAL PROGRAM FOR  UNCERTIFIED PRE-PRIMARY AND PRIMARY SCHOOL TEACHERS IN RWANDA</a:t>
            </a:r>
            <a:endParaRPr sz="4000" dirty="0">
              <a:solidFill>
                <a:schemeClr val="dk1"/>
              </a:solidFill>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1876097" y="365126"/>
            <a:ext cx="8308428" cy="753670"/>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sz="3600" b="1" dirty="0">
                <a:latin typeface="Times New Roman" pitchFamily="18" charset="0"/>
                <a:cs typeface="Times New Roman" pitchFamily="18" charset="0"/>
              </a:rPr>
              <a:t/>
            </a:r>
            <a:br>
              <a:rPr lang="en-GB" sz="3600" b="1" dirty="0">
                <a:latin typeface="Times New Roman" pitchFamily="18" charset="0"/>
                <a:cs typeface="Times New Roman" pitchFamily="18" charset="0"/>
              </a:rPr>
            </a:br>
            <a:r>
              <a:rPr lang="en-GB" sz="3600" b="1" dirty="0">
                <a:latin typeface="Calibri" pitchFamily="34" charset="0"/>
                <a:ea typeface="Calibri"/>
                <a:cs typeface="Calibri" pitchFamily="34" charset="0"/>
                <a:sym typeface="Calibri"/>
              </a:rPr>
              <a:t>Unit 1: </a:t>
            </a:r>
            <a:r>
              <a:rPr lang="en-GB" sz="3600" b="1" dirty="0" smtClean="0">
                <a:latin typeface="Calibri" pitchFamily="34" charset="0"/>
                <a:ea typeface="Calibri"/>
                <a:cs typeface="Calibri" pitchFamily="34" charset="0"/>
                <a:sym typeface="Calibri"/>
              </a:rPr>
              <a:t>Learning outcomes</a:t>
            </a:r>
            <a:r>
              <a:rPr lang="en-GB" dirty="0"/>
              <a:t/>
            </a:r>
            <a:br>
              <a:rPr lang="en-GB" dirty="0"/>
            </a:br>
            <a:endParaRPr dirty="0"/>
          </a:p>
        </p:txBody>
      </p:sp>
      <p:sp>
        <p:nvSpPr>
          <p:cNvPr id="112" name="Google Shape;112;p5"/>
          <p:cNvSpPr txBox="1">
            <a:spLocks noGrp="1"/>
          </p:cNvSpPr>
          <p:nvPr>
            <p:ph type="body" idx="1"/>
          </p:nvPr>
        </p:nvSpPr>
        <p:spPr>
          <a:xfrm>
            <a:off x="838200" y="1280160"/>
            <a:ext cx="10515600" cy="4896803"/>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1000"/>
              </a:spcBef>
              <a:spcAft>
                <a:spcPts val="0"/>
              </a:spcAft>
              <a:buClr>
                <a:schemeClr val="dk1"/>
              </a:buClr>
              <a:buSzPts val="2800"/>
              <a:buNone/>
            </a:pPr>
            <a:r>
              <a:rPr lang="en-US" dirty="0" smtClean="0">
                <a:latin typeface="Calibri" pitchFamily="34" charset="0"/>
                <a:ea typeface="Calibri"/>
                <a:cs typeface="Calibri" pitchFamily="34" charset="0"/>
                <a:sym typeface="Calibri"/>
              </a:rPr>
              <a:t>By the end of this unit, you will be able to:</a:t>
            </a:r>
            <a:endParaRPr lang="en-GB" dirty="0" smtClean="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smtClean="0">
                <a:latin typeface="Calibri" pitchFamily="34" charset="0"/>
                <a:ea typeface="Calibri"/>
                <a:cs typeface="Calibri" pitchFamily="34" charset="0"/>
                <a:sym typeface="Calibri"/>
              </a:rPr>
              <a:t>Use </a:t>
            </a:r>
            <a:r>
              <a:rPr lang="en-GB" dirty="0">
                <a:latin typeface="Calibri" pitchFamily="34" charset="0"/>
                <a:ea typeface="Calibri"/>
                <a:cs typeface="Calibri" pitchFamily="34" charset="0"/>
                <a:sym typeface="Calibri"/>
              </a:rPr>
              <a:t>different approaches to teaching and learning;</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Identify and use active teaching methods appropriately;</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Apply active teaching and learning techniques;</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Apply teaching and learning techniques that focus on inquiry and indirect interaction between teacher and learners;</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Use play to build learners’ thinking skills and improve learners’ language. </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5"/>
          <p:cNvSpPr txBox="1">
            <a:spLocks noGrp="1"/>
          </p:cNvSpPr>
          <p:nvPr>
            <p:ph type="title"/>
          </p:nvPr>
        </p:nvSpPr>
        <p:spPr>
          <a:xfrm>
            <a:off x="1702676" y="365126"/>
            <a:ext cx="8763228" cy="122513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i"/>
              <a:buNone/>
            </a:pPr>
            <a:r>
              <a:rPr lang="en-GB" sz="3600" b="1" dirty="0">
                <a:latin typeface="Calibri"/>
                <a:ea typeface="Calibri"/>
                <a:cs typeface="Calibri"/>
                <a:sym typeface="Calibri"/>
              </a:rPr>
              <a:t>Section 6.1: Factors influencing school environment</a:t>
            </a:r>
            <a:endParaRPr sz="3600" dirty="0">
              <a:latin typeface="Calibri"/>
              <a:ea typeface="Calibri"/>
              <a:cs typeface="Calibri"/>
              <a:sym typeface="Calibri"/>
            </a:endParaRPr>
          </a:p>
        </p:txBody>
      </p:sp>
      <p:sp>
        <p:nvSpPr>
          <p:cNvPr id="595" name="Google Shape;595;p85"/>
          <p:cNvSpPr txBox="1">
            <a:spLocks noGrp="1"/>
          </p:cNvSpPr>
          <p:nvPr>
            <p:ph type="body" idx="1"/>
          </p:nvPr>
        </p:nvSpPr>
        <p:spPr>
          <a:xfrm>
            <a:off x="1058924" y="3102671"/>
            <a:ext cx="9913884" cy="1768913"/>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dirty="0" smtClean="0">
                <a:latin typeface="Calibri"/>
                <a:ea typeface="Calibri"/>
                <a:cs typeface="Calibri"/>
                <a:sym typeface="Calibri"/>
              </a:rPr>
              <a:t>Activity 6.1</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r>
              <a:rPr lang="en-GB" dirty="0">
                <a:latin typeface="Calibri"/>
                <a:ea typeface="Calibri"/>
                <a:cs typeface="Calibri"/>
                <a:sym typeface="Calibri"/>
              </a:rPr>
              <a:t>You may have heard information saying that some classes perform better than others and this is true. Pair and share the reasons why you think this is the case.</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6"/>
          <p:cNvSpPr txBox="1">
            <a:spLocks noGrp="1"/>
          </p:cNvSpPr>
          <p:nvPr>
            <p:ph type="title"/>
          </p:nvPr>
        </p:nvSpPr>
        <p:spPr>
          <a:xfrm>
            <a:off x="1671145" y="349347"/>
            <a:ext cx="8794760" cy="911894"/>
          </a:xfrm>
          <a:prstGeom prst="rect">
            <a:avLst/>
          </a:prstGeom>
          <a:solidFill>
            <a:srgbClr val="8DA9DB"/>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sz="4000" b="1" dirty="0" smtClean="0">
                <a:latin typeface="Calibri" pitchFamily="34" charset="0"/>
                <a:ea typeface="Calibri"/>
                <a:cs typeface="Calibri" pitchFamily="34" charset="0"/>
                <a:sym typeface="Calibri"/>
              </a:rPr>
              <a:t>Factors </a:t>
            </a:r>
            <a:r>
              <a:rPr lang="en-GB" sz="4000" b="1" dirty="0">
                <a:latin typeface="Calibri" pitchFamily="34" charset="0"/>
                <a:ea typeface="Calibri"/>
                <a:cs typeface="Calibri" pitchFamily="34" charset="0"/>
                <a:sym typeface="Calibri"/>
              </a:rPr>
              <a:t>influencing school environment </a:t>
            </a:r>
            <a:r>
              <a:rPr lang="en-GB" sz="4000" b="1" dirty="0" smtClean="0">
                <a:latin typeface="Calibri" pitchFamily="34" charset="0"/>
                <a:ea typeface="Calibri"/>
                <a:cs typeface="Calibri" pitchFamily="34" charset="0"/>
                <a:sym typeface="Calibri"/>
              </a:rPr>
              <a:t>(Cont'd)</a:t>
            </a:r>
            <a:endParaRPr sz="4000" b="1" dirty="0">
              <a:latin typeface="Calibri" pitchFamily="34" charset="0"/>
              <a:ea typeface="Calibri"/>
              <a:cs typeface="Calibri" pitchFamily="34" charset="0"/>
              <a:sym typeface="Calibri"/>
            </a:endParaRPr>
          </a:p>
        </p:txBody>
      </p:sp>
      <p:sp>
        <p:nvSpPr>
          <p:cNvPr id="601" name="Google Shape;601;p86"/>
          <p:cNvSpPr txBox="1">
            <a:spLocks noGrp="1"/>
          </p:cNvSpPr>
          <p:nvPr>
            <p:ph type="body" idx="1"/>
          </p:nvPr>
        </p:nvSpPr>
        <p:spPr>
          <a:xfrm>
            <a:off x="838199" y="1734207"/>
            <a:ext cx="10849304" cy="4442756"/>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Factors </a:t>
            </a:r>
            <a:r>
              <a:rPr lang="en-GB" b="1" dirty="0">
                <a:latin typeface="Calibri" pitchFamily="34" charset="0"/>
                <a:ea typeface="Calibri"/>
                <a:cs typeface="Calibri" pitchFamily="34" charset="0"/>
                <a:sym typeface="Calibri"/>
              </a:rPr>
              <a:t>related to:</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Factors related to the school leadership </a:t>
            </a:r>
            <a:r>
              <a:rPr lang="en-GB" dirty="0">
                <a:latin typeface="Calibri" pitchFamily="34" charset="0"/>
                <a:ea typeface="Calibri"/>
                <a:cs typeface="Calibri" pitchFamily="34" charset="0"/>
                <a:sym typeface="Calibri"/>
              </a:rPr>
              <a:t>:Democratic, autocratic, Laissez-faire or hands-off, Coaching, and Transformational Leadership </a:t>
            </a:r>
            <a:r>
              <a:rPr lang="en-GB" dirty="0" smtClean="0">
                <a:latin typeface="Calibri" pitchFamily="34" charset="0"/>
                <a:ea typeface="Calibri"/>
                <a:cs typeface="Calibri" pitchFamily="34" charset="0"/>
                <a:sym typeface="Calibri"/>
              </a:rPr>
              <a:t>styles</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Equipment, teaching and learning materials:</a:t>
            </a:r>
            <a:r>
              <a:rPr lang="en-GB" dirty="0">
                <a:latin typeface="Calibri" pitchFamily="34" charset="0"/>
                <a:ea typeface="Calibri"/>
                <a:cs typeface="Calibri" pitchFamily="34" charset="0"/>
                <a:sym typeface="Calibri"/>
              </a:rPr>
              <a:t> A conducive environment, for learners, would enhance effective and efficient teaching and learning. </a:t>
            </a:r>
            <a:endParaRPr b="1"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7"/>
          <p:cNvSpPr txBox="1">
            <a:spLocks noGrp="1"/>
          </p:cNvSpPr>
          <p:nvPr>
            <p:ph type="title"/>
          </p:nvPr>
        </p:nvSpPr>
        <p:spPr>
          <a:xfrm>
            <a:off x="2427890" y="365126"/>
            <a:ext cx="7378262" cy="65437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Oi"/>
              <a:buNone/>
            </a:pPr>
            <a:r>
              <a:rPr lang="en-GB" sz="4000" b="1" dirty="0" smtClean="0">
                <a:latin typeface="Calibri" pitchFamily="34" charset="0"/>
                <a:ea typeface="Calibri"/>
                <a:cs typeface="Calibri" pitchFamily="34" charset="0"/>
                <a:sym typeface="Calibri"/>
              </a:rPr>
              <a:t>Application</a:t>
            </a:r>
            <a:r>
              <a:rPr lang="en-GB" sz="3600" b="1" dirty="0" smtClean="0">
                <a:latin typeface="Calibri" pitchFamily="34" charset="0"/>
                <a:ea typeface="Calibri"/>
                <a:cs typeface="Calibri" pitchFamily="34" charset="0"/>
                <a:sym typeface="Calibri"/>
              </a:rPr>
              <a:t> activity</a:t>
            </a:r>
            <a:endParaRPr sz="3600" b="1" dirty="0">
              <a:latin typeface="Calibri" pitchFamily="34" charset="0"/>
              <a:ea typeface="Calibri"/>
              <a:cs typeface="Calibri" pitchFamily="34" charset="0"/>
              <a:sym typeface="Calibri"/>
            </a:endParaRPr>
          </a:p>
        </p:txBody>
      </p:sp>
      <p:sp>
        <p:nvSpPr>
          <p:cNvPr id="607" name="Google Shape;607;p87"/>
          <p:cNvSpPr txBox="1">
            <a:spLocks noGrp="1"/>
          </p:cNvSpPr>
          <p:nvPr>
            <p:ph type="body" idx="1"/>
          </p:nvPr>
        </p:nvSpPr>
        <p:spPr>
          <a:xfrm>
            <a:off x="838200" y="2780033"/>
            <a:ext cx="10260724" cy="1634359"/>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0" lvl="0" indent="0" algn="just" rtl="0">
              <a:lnSpc>
                <a:spcPct val="100000"/>
              </a:lnSpc>
              <a:spcBef>
                <a:spcPts val="0"/>
              </a:spcBef>
              <a:spcAft>
                <a:spcPts val="0"/>
              </a:spcAft>
              <a:buClr>
                <a:schemeClr val="dk1"/>
              </a:buClr>
              <a:buSzPts val="2800"/>
              <a:buNone/>
            </a:pPr>
            <a:r>
              <a:rPr lang="en-GB" dirty="0">
                <a:latin typeface="Calibri"/>
                <a:ea typeface="Calibri"/>
                <a:cs typeface="Calibri"/>
                <a:sym typeface="Calibri"/>
              </a:rPr>
              <a:t>Assume that you are a parent with children studying in different schools. With the knowledge you have about your children’s school environments, describe the characteristics of one of the best schools in which your children are enrolled.</a:t>
            </a:r>
            <a:endParaRPr dirty="0">
              <a:latin typeface="Calibri"/>
              <a:ea typeface="Calibri"/>
              <a:cs typeface="Calibri"/>
              <a:sym typeface="Calibri"/>
            </a:endParaRPr>
          </a:p>
          <a:p>
            <a:pPr marL="0" lvl="0" indent="0" algn="just"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8"/>
          <p:cNvSpPr txBox="1">
            <a:spLocks noGrp="1"/>
          </p:cNvSpPr>
          <p:nvPr>
            <p:ph type="title"/>
          </p:nvPr>
        </p:nvSpPr>
        <p:spPr>
          <a:xfrm>
            <a:off x="1891862" y="365126"/>
            <a:ext cx="8325564" cy="956778"/>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6.2: Class management strategies</a:t>
            </a:r>
            <a:endParaRPr sz="3600" b="1" dirty="0">
              <a:latin typeface="Calibri" pitchFamily="34" charset="0"/>
              <a:ea typeface="Calibri"/>
              <a:cs typeface="Calibri" pitchFamily="34" charset="0"/>
              <a:sym typeface="Calibri"/>
            </a:endParaRPr>
          </a:p>
        </p:txBody>
      </p:sp>
      <p:sp>
        <p:nvSpPr>
          <p:cNvPr id="613" name="Google Shape;613;p88"/>
          <p:cNvSpPr txBox="1">
            <a:spLocks noGrp="1"/>
          </p:cNvSpPr>
          <p:nvPr>
            <p:ph type="body" idx="1"/>
          </p:nvPr>
        </p:nvSpPr>
        <p:spPr>
          <a:xfrm>
            <a:off x="838200" y="3104828"/>
            <a:ext cx="10515600" cy="1372629"/>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6.2</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Bearing in mind  your work and role as a teacher, discuss the activities that a teacher performs as a manager of his/her classroom.</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9"/>
          <p:cNvSpPr txBox="1">
            <a:spLocks noGrp="1"/>
          </p:cNvSpPr>
          <p:nvPr>
            <p:ph type="title"/>
          </p:nvPr>
        </p:nvSpPr>
        <p:spPr>
          <a:xfrm>
            <a:off x="2159875" y="275674"/>
            <a:ext cx="8387619" cy="847448"/>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a:latin typeface="Calibri" pitchFamily="34" charset="0"/>
                <a:ea typeface="Calibri"/>
                <a:cs typeface="Calibri" pitchFamily="34" charset="0"/>
                <a:sym typeface="Calibri"/>
              </a:rPr>
              <a:t>Class management strategies </a:t>
            </a:r>
            <a:r>
              <a:rPr lang="en-GB" sz="3600" b="1" dirty="0" smtClean="0">
                <a:latin typeface="Calibri" pitchFamily="34" charset="0"/>
                <a:ea typeface="Calibri"/>
                <a:cs typeface="Calibri" pitchFamily="34" charset="0"/>
                <a:sym typeface="Calibri"/>
              </a:rPr>
              <a:t>(Cont'd)</a:t>
            </a:r>
            <a:endParaRPr sz="3600" b="1" dirty="0">
              <a:latin typeface="Calibri" pitchFamily="34" charset="0"/>
              <a:ea typeface="Calibri"/>
              <a:cs typeface="Calibri" pitchFamily="34" charset="0"/>
              <a:sym typeface="Calibri"/>
            </a:endParaRPr>
          </a:p>
        </p:txBody>
      </p:sp>
      <p:sp>
        <p:nvSpPr>
          <p:cNvPr id="619" name="Google Shape;619;p89"/>
          <p:cNvSpPr txBox="1">
            <a:spLocks noGrp="1"/>
          </p:cNvSpPr>
          <p:nvPr>
            <p:ph type="body" idx="1"/>
          </p:nvPr>
        </p:nvSpPr>
        <p:spPr>
          <a:xfrm>
            <a:off x="437322" y="1271751"/>
            <a:ext cx="11407837" cy="4960083"/>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0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Definition of class management: Classroom management can be defined as the actions teachers take to establish and sustain an environment.</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Classroom management strategies:</a:t>
            </a:r>
            <a:endParaRPr dirty="0">
              <a:latin typeface="Calibri" pitchFamily="34" charset="0"/>
              <a:ea typeface="Calibri"/>
              <a:cs typeface="Calibri" pitchFamily="34" charset="0"/>
              <a:sym typeface="Calibri"/>
            </a:endParaRPr>
          </a:p>
          <a:p>
            <a:pPr marL="92075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Create a classroom management plan</a:t>
            </a:r>
            <a:endParaRPr dirty="0">
              <a:latin typeface="Calibri" pitchFamily="34" charset="0"/>
              <a:ea typeface="Calibri"/>
              <a:cs typeface="Calibri" pitchFamily="34" charset="0"/>
              <a:sym typeface="Calibri"/>
            </a:endParaRPr>
          </a:p>
          <a:p>
            <a:pPr marL="92075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 Understand the power of day 1,</a:t>
            </a:r>
            <a:endParaRPr dirty="0">
              <a:latin typeface="Calibri" pitchFamily="34" charset="0"/>
              <a:ea typeface="Calibri"/>
              <a:cs typeface="Calibri" pitchFamily="34" charset="0"/>
              <a:sym typeface="Calibri"/>
            </a:endParaRPr>
          </a:p>
          <a:p>
            <a:pPr marL="920750" lvl="0" indent="-228600" algn="just" rtl="0">
              <a:lnSpc>
                <a:spcPct val="100000"/>
              </a:lnSpc>
              <a:spcBef>
                <a:spcPts val="1000"/>
              </a:spcBef>
              <a:spcAft>
                <a:spcPts val="0"/>
              </a:spcAft>
              <a:buClr>
                <a:schemeClr val="dk1"/>
              </a:buClr>
              <a:buSzPts val="2800"/>
              <a:buFont typeface="Noto Sans Symbols"/>
              <a:buChar char="⮚"/>
            </a:pPr>
            <a:r>
              <a:rPr lang="en-GB" b="1" dirty="0">
                <a:latin typeface="Calibri" pitchFamily="34" charset="0"/>
                <a:ea typeface="Calibri"/>
                <a:cs typeface="Calibri" pitchFamily="34" charset="0"/>
                <a:sym typeface="Calibri"/>
              </a:rPr>
              <a:t> </a:t>
            </a:r>
            <a:r>
              <a:rPr lang="en-GB" dirty="0">
                <a:latin typeface="Calibri" pitchFamily="34" charset="0"/>
                <a:ea typeface="Calibri"/>
                <a:cs typeface="Calibri" pitchFamily="34" charset="0"/>
                <a:sym typeface="Calibri"/>
              </a:rPr>
              <a:t>Access a seating chart ahead of time,</a:t>
            </a:r>
            <a:r>
              <a:rPr lang="en-GB" b="1" dirty="0">
                <a:latin typeface="Calibri" pitchFamily="34" charset="0"/>
                <a:ea typeface="Calibri"/>
                <a:cs typeface="Calibri" pitchFamily="34" charset="0"/>
                <a:sym typeface="Calibri"/>
              </a:rPr>
              <a:t> </a:t>
            </a:r>
            <a:endParaRPr dirty="0">
              <a:latin typeface="Calibri" pitchFamily="34" charset="0"/>
              <a:ea typeface="Calibri"/>
              <a:cs typeface="Calibri" pitchFamily="34" charset="0"/>
              <a:sym typeface="Calibri"/>
            </a:endParaRPr>
          </a:p>
          <a:p>
            <a:pPr marL="920750" lvl="0" indent="-228600" algn="just" rtl="0">
              <a:lnSpc>
                <a:spcPct val="100000"/>
              </a:lnSpc>
              <a:spcBef>
                <a:spcPts val="1000"/>
              </a:spcBef>
              <a:spcAft>
                <a:spcPts val="0"/>
              </a:spcAft>
              <a:buClr>
                <a:schemeClr val="dk1"/>
              </a:buClr>
              <a:buSzPts val="2800"/>
              <a:buFont typeface="Noto Sans Symbols"/>
              <a:buChar char="⮚"/>
            </a:pPr>
            <a:r>
              <a:rPr lang="en-GB" dirty="0">
                <a:latin typeface="Calibri" pitchFamily="34" charset="0"/>
                <a:ea typeface="Calibri"/>
                <a:cs typeface="Calibri" pitchFamily="34" charset="0"/>
                <a:sym typeface="Calibri"/>
              </a:rPr>
              <a:t>Greet students as they enter the classroom,</a:t>
            </a:r>
            <a:r>
              <a:rPr lang="en-GB" b="1" dirty="0">
                <a:latin typeface="Calibri" pitchFamily="34" charset="0"/>
                <a:ea typeface="Calibri"/>
                <a:cs typeface="Calibri" pitchFamily="34" charset="0"/>
                <a:sym typeface="Calibri"/>
              </a:rPr>
              <a:t> </a:t>
            </a:r>
            <a:endParaRPr dirty="0">
              <a:latin typeface="Calibri" pitchFamily="34" charset="0"/>
              <a:ea typeface="Calibri"/>
              <a:cs typeface="Calibri" pitchFamily="34" charset="0"/>
              <a:sym typeface="Calibri"/>
            </a:endParaRPr>
          </a:p>
          <a:p>
            <a:pPr marL="920750" lvl="0" indent="-228600" algn="just" rtl="0">
              <a:lnSpc>
                <a:spcPct val="100000"/>
              </a:lnSpc>
              <a:spcBef>
                <a:spcPts val="1000"/>
              </a:spcBef>
              <a:spcAft>
                <a:spcPts val="0"/>
              </a:spcAft>
              <a:buClr>
                <a:schemeClr val="dk1"/>
              </a:buClr>
              <a:buSzPts val="2800"/>
              <a:buFont typeface="Noto Sans Symbols"/>
              <a:buChar char="⮚"/>
            </a:pPr>
            <a:r>
              <a:rPr lang="en-GB" dirty="0">
                <a:latin typeface="Calibri" pitchFamily="34" charset="0"/>
                <a:ea typeface="Calibri"/>
                <a:cs typeface="Calibri" pitchFamily="34" charset="0"/>
                <a:sym typeface="Calibri"/>
              </a:rPr>
              <a:t>Balance teaching and facilitating,</a:t>
            </a:r>
            <a:r>
              <a:rPr lang="en-GB" b="1" dirty="0">
                <a:latin typeface="Calibri" pitchFamily="34" charset="0"/>
                <a:ea typeface="Calibri"/>
                <a:cs typeface="Calibri" pitchFamily="34" charset="0"/>
                <a:sym typeface="Calibri"/>
              </a:rPr>
              <a:t> </a:t>
            </a:r>
            <a:endParaRPr dirty="0">
              <a:latin typeface="Calibri" pitchFamily="34" charset="0"/>
              <a:ea typeface="Calibri"/>
              <a:cs typeface="Calibri" pitchFamily="34" charset="0"/>
              <a:sym typeface="Calibri"/>
            </a:endParaRPr>
          </a:p>
          <a:p>
            <a:pPr marL="92075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Circulate the room</a:t>
            </a:r>
            <a:endParaRPr dirty="0">
              <a:latin typeface="Calibri" pitchFamily="34" charset="0"/>
              <a:ea typeface="Calibri"/>
              <a:cs typeface="Calibri" pitchFamily="34" charset="0"/>
              <a:sym typeface="Calibri"/>
            </a:endParaRPr>
          </a:p>
          <a:p>
            <a:pPr marL="92075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Find a conducive seating arrangement for learning</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90"/>
          <p:cNvSpPr txBox="1">
            <a:spLocks noGrp="1"/>
          </p:cNvSpPr>
          <p:nvPr>
            <p:ph type="title"/>
          </p:nvPr>
        </p:nvSpPr>
        <p:spPr>
          <a:xfrm>
            <a:off x="1686910" y="365126"/>
            <a:ext cx="8669664" cy="60891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Oi"/>
              <a:buNone/>
            </a:pPr>
            <a:r>
              <a:rPr lang="en-GB" sz="3600" b="1" dirty="0" smtClean="0">
                <a:latin typeface="Calibri"/>
                <a:ea typeface="Calibri"/>
                <a:cs typeface="Calibri"/>
                <a:sym typeface="Calibri"/>
              </a:rPr>
              <a:t>Application activity</a:t>
            </a:r>
            <a:endParaRPr sz="3600" b="1" dirty="0">
              <a:latin typeface="Calibri"/>
              <a:ea typeface="Calibri"/>
              <a:cs typeface="Calibri"/>
              <a:sym typeface="Calibri"/>
            </a:endParaRPr>
          </a:p>
        </p:txBody>
      </p:sp>
      <p:sp>
        <p:nvSpPr>
          <p:cNvPr id="625" name="Google Shape;625;p90"/>
          <p:cNvSpPr txBox="1">
            <a:spLocks noGrp="1"/>
          </p:cNvSpPr>
          <p:nvPr>
            <p:ph type="body" idx="1"/>
          </p:nvPr>
        </p:nvSpPr>
        <p:spPr>
          <a:xfrm>
            <a:off x="517183" y="3168926"/>
            <a:ext cx="11117775" cy="961697"/>
          </a:xfrm>
          <a:prstGeom prst="rect">
            <a:avLst/>
          </a:prstGeom>
          <a:solidFill>
            <a:schemeClr val="accent1">
              <a:lumMod val="40000"/>
              <a:lumOff val="60000"/>
            </a:schemeClr>
          </a:solid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Bearing in mind  your work and role as a teacher, discuss the activities that a teacher performs as a manager of his/her classroom.</a:t>
            </a:r>
            <a:endParaRPr dirty="0">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endParaRPr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1;p68"/>
          <p:cNvSpPr txBox="1">
            <a:spLocks noGrp="1"/>
          </p:cNvSpPr>
          <p:nvPr>
            <p:ph type="title"/>
          </p:nvPr>
        </p:nvSpPr>
        <p:spPr>
          <a:xfrm>
            <a:off x="1828800" y="365126"/>
            <a:ext cx="8418786" cy="80760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End Unit Assessment</a:t>
            </a:r>
            <a:endParaRPr sz="3600" b="1" dirty="0">
              <a:latin typeface="Calibri" pitchFamily="34" charset="0"/>
              <a:ea typeface="Calibri"/>
              <a:cs typeface="Calibri" pitchFamily="34" charset="0"/>
              <a:sym typeface="Calibri"/>
            </a:endParaRPr>
          </a:p>
        </p:txBody>
      </p:sp>
      <p:sp>
        <p:nvSpPr>
          <p:cNvPr id="5" name="Google Shape;492;p68"/>
          <p:cNvSpPr txBox="1">
            <a:spLocks noGrp="1"/>
          </p:cNvSpPr>
          <p:nvPr>
            <p:ph type="body" idx="1"/>
          </p:nvPr>
        </p:nvSpPr>
        <p:spPr>
          <a:xfrm>
            <a:off x="838200" y="1162181"/>
            <a:ext cx="10515600" cy="3945835"/>
          </a:xfrm>
          <a:prstGeom prst="rect">
            <a:avLst/>
          </a:prstGeom>
          <a:solidFill>
            <a:schemeClr val="accent2"/>
          </a:solid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ctr" rtl="0">
              <a:lnSpc>
                <a:spcPct val="90000"/>
              </a:lnSpc>
              <a:spcBef>
                <a:spcPts val="1000"/>
              </a:spcBef>
              <a:spcAft>
                <a:spcPts val="0"/>
              </a:spcAft>
              <a:buClr>
                <a:schemeClr val="dk1"/>
              </a:buClr>
              <a:buSzPts val="2800"/>
              <a:buNone/>
            </a:pPr>
            <a:r>
              <a:rPr lang="en-US" sz="2800" dirty="0" smtClean="0">
                <a:solidFill>
                  <a:schemeClr val="tx1"/>
                </a:solidFill>
                <a:latin typeface="Calibri" pitchFamily="34" charset="0"/>
                <a:cs typeface="Calibri" pitchFamily="34" charset="0"/>
              </a:rPr>
              <a:t>Do the End Unit Assessment on page 90 of the module</a:t>
            </a:r>
            <a:endParaRPr sz="280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7;p21"/>
          <p:cNvSpPr txBox="1">
            <a:spLocks noGrp="1"/>
          </p:cNvSpPr>
          <p:nvPr>
            <p:ph type="title"/>
          </p:nvPr>
        </p:nvSpPr>
        <p:spPr>
          <a:xfrm>
            <a:off x="1513489" y="365125"/>
            <a:ext cx="8954813" cy="60182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US" sz="3600" b="1" dirty="0" smtClean="0">
                <a:ea typeface="Calibri"/>
                <a:sym typeface="Calibri"/>
              </a:rPr>
              <a:t>DAY 6</a:t>
            </a:r>
            <a:endParaRPr sz="3600" b="1" dirty="0">
              <a:latin typeface="Calibri" pitchFamily="34" charset="0"/>
              <a:ea typeface="Calibri"/>
              <a:cs typeface="Calibri" pitchFamily="34" charset="0"/>
              <a:sym typeface="Calibri"/>
            </a:endParaRPr>
          </a:p>
        </p:txBody>
      </p:sp>
      <p:sp>
        <p:nvSpPr>
          <p:cNvPr id="5" name="Google Shape;208;p21"/>
          <p:cNvSpPr txBox="1">
            <a:spLocks noGrp="1"/>
          </p:cNvSpPr>
          <p:nvPr>
            <p:ph type="body" idx="1"/>
          </p:nvPr>
        </p:nvSpPr>
        <p:spPr>
          <a:xfrm>
            <a:off x="838200" y="1261241"/>
            <a:ext cx="10515600" cy="4915722"/>
          </a:xfrm>
          <a:prstGeom prst="rect">
            <a:avLst/>
          </a:prstGeom>
          <a:noFill/>
          <a:ln>
            <a:noFill/>
          </a:ln>
        </p:spPr>
        <p:txBody>
          <a:bodyPr spcFirstLastPara="1" wrap="square" lIns="91425" tIns="45700" rIns="91425" bIns="45700" anchor="t" anchorCtr="0">
            <a:normAutofit/>
          </a:bodyPr>
          <a:lstStyle/>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r>
              <a:rPr lang="en-US" i="1" dirty="0" smtClean="0"/>
              <a:t>Summarize key ideas and outcomes of discussions from previous day </a:t>
            </a:r>
            <a:endParaRPr lang="en-US" dirty="0"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1"/>
          <p:cNvSpPr txBox="1">
            <a:spLocks noGrp="1"/>
          </p:cNvSpPr>
          <p:nvPr>
            <p:ph type="title"/>
          </p:nvPr>
        </p:nvSpPr>
        <p:spPr>
          <a:xfrm>
            <a:off x="1734207" y="365126"/>
            <a:ext cx="8652184" cy="1179896"/>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ct val="100000"/>
              <a:buFont typeface="Oi"/>
              <a:buNone/>
            </a:pPr>
            <a:r>
              <a:rPr lang="en-GB" sz="4000" b="1" dirty="0" smtClean="0">
                <a:latin typeface="Calibri" pitchFamily="34" charset="0"/>
                <a:ea typeface="Calibri"/>
                <a:cs typeface="Calibri" pitchFamily="34" charset="0"/>
                <a:sym typeface="Calibri"/>
              </a:rPr>
              <a:t>UNIT </a:t>
            </a:r>
            <a:r>
              <a:rPr lang="en-GB" sz="4000" b="1" dirty="0">
                <a:latin typeface="Calibri" pitchFamily="34" charset="0"/>
                <a:ea typeface="Calibri"/>
                <a:cs typeface="Calibri" pitchFamily="34" charset="0"/>
                <a:sym typeface="Calibri"/>
              </a:rPr>
              <a:t>7: LEARNING ASSESSMENT AND EVALUATION</a:t>
            </a:r>
            <a:endParaRPr sz="4000" b="1" dirty="0">
              <a:latin typeface="Calibri" pitchFamily="34" charset="0"/>
              <a:ea typeface="Calibri"/>
              <a:cs typeface="Calibri" pitchFamily="34" charset="0"/>
              <a:sym typeface="Calibri"/>
            </a:endParaRPr>
          </a:p>
        </p:txBody>
      </p:sp>
      <p:sp>
        <p:nvSpPr>
          <p:cNvPr id="631" name="Google Shape;631;p91"/>
          <p:cNvSpPr txBox="1">
            <a:spLocks noGrp="1"/>
          </p:cNvSpPr>
          <p:nvPr>
            <p:ph type="body" idx="1"/>
          </p:nvPr>
        </p:nvSpPr>
        <p:spPr>
          <a:xfrm>
            <a:off x="497987" y="2753739"/>
            <a:ext cx="11163244" cy="2243959"/>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Introductory activity</a:t>
            </a:r>
            <a:endParaRPr dirty="0">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r>
              <a:rPr lang="en-GB" dirty="0" err="1">
                <a:latin typeface="Calibri" pitchFamily="34" charset="0"/>
                <a:ea typeface="Calibri"/>
                <a:cs typeface="Calibri" pitchFamily="34" charset="0"/>
                <a:sym typeface="Calibri"/>
              </a:rPr>
              <a:t>Mukamana</a:t>
            </a:r>
            <a:r>
              <a:rPr lang="en-GB" dirty="0">
                <a:latin typeface="Calibri" pitchFamily="34" charset="0"/>
                <a:ea typeface="Calibri"/>
                <a:cs typeface="Calibri" pitchFamily="34" charset="0"/>
                <a:sym typeface="Calibri"/>
              </a:rPr>
              <a:t> is a teacher in a certain primary school in </a:t>
            </a:r>
            <a:r>
              <a:rPr lang="en-GB" dirty="0" err="1">
                <a:latin typeface="Calibri" pitchFamily="34" charset="0"/>
                <a:ea typeface="Calibri"/>
                <a:cs typeface="Calibri" pitchFamily="34" charset="0"/>
                <a:sym typeface="Calibri"/>
              </a:rPr>
              <a:t>Kicukiro</a:t>
            </a:r>
            <a:r>
              <a:rPr lang="en-GB" dirty="0">
                <a:latin typeface="Calibri" pitchFamily="34" charset="0"/>
                <a:ea typeface="Calibri"/>
                <a:cs typeface="Calibri" pitchFamily="34" charset="0"/>
                <a:sym typeface="Calibri"/>
              </a:rPr>
              <a:t> District. Before she starts delivering her lessons, she sets operational objectives. At the end of the lesson, how will she know that the </a:t>
            </a:r>
            <a:r>
              <a:rPr lang="en-GB" dirty="0" err="1">
                <a:latin typeface="Calibri" pitchFamily="34" charset="0"/>
                <a:ea typeface="Calibri"/>
                <a:cs typeface="Calibri" pitchFamily="34" charset="0"/>
                <a:sym typeface="Calibri"/>
              </a:rPr>
              <a:t>preset</a:t>
            </a:r>
            <a:r>
              <a:rPr lang="en-GB" dirty="0">
                <a:latin typeface="Calibri" pitchFamily="34" charset="0"/>
                <a:ea typeface="Calibri"/>
                <a:cs typeface="Calibri" pitchFamily="34" charset="0"/>
                <a:sym typeface="Calibri"/>
              </a:rPr>
              <a:t> learning objectives have been met?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b="1"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2"/>
          <p:cNvSpPr txBox="1">
            <a:spLocks noGrp="1"/>
          </p:cNvSpPr>
          <p:nvPr>
            <p:ph type="title"/>
          </p:nvPr>
        </p:nvSpPr>
        <p:spPr>
          <a:xfrm>
            <a:off x="1639614" y="155740"/>
            <a:ext cx="8925786" cy="790191"/>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b="1" dirty="0" smtClean="0">
                <a:latin typeface="Calibri"/>
                <a:ea typeface="Calibri"/>
                <a:cs typeface="Calibri"/>
                <a:sym typeface="Calibri"/>
              </a:rPr>
              <a:t/>
            </a:r>
            <a:br>
              <a:rPr lang="en-GB" b="1" dirty="0" smtClean="0">
                <a:latin typeface="Calibri"/>
                <a:ea typeface="Calibri"/>
                <a:cs typeface="Calibri"/>
                <a:sym typeface="Calibri"/>
              </a:rPr>
            </a:br>
            <a:r>
              <a:rPr lang="en-GB" b="1" dirty="0" smtClean="0">
                <a:latin typeface="Calibri"/>
                <a:ea typeface="Calibri"/>
                <a:cs typeface="Calibri"/>
                <a:sym typeface="Calibri"/>
              </a:rPr>
              <a:t>Unit </a:t>
            </a:r>
            <a:r>
              <a:rPr lang="en-GB" b="1" dirty="0">
                <a:latin typeface="Calibri"/>
                <a:ea typeface="Calibri"/>
                <a:cs typeface="Calibri"/>
                <a:sym typeface="Calibri"/>
              </a:rPr>
              <a:t>learning outcomes</a:t>
            </a:r>
            <a:r>
              <a:rPr lang="en-GB" dirty="0">
                <a:latin typeface="Calibri"/>
                <a:ea typeface="Calibri"/>
                <a:cs typeface="Calibri"/>
                <a:sym typeface="Calibri"/>
              </a:rPr>
              <a:t/>
            </a:r>
            <a:br>
              <a:rPr lang="en-GB" dirty="0">
                <a:latin typeface="Calibri"/>
                <a:ea typeface="Calibri"/>
                <a:cs typeface="Calibri"/>
                <a:sym typeface="Calibri"/>
              </a:rPr>
            </a:br>
            <a:endParaRPr dirty="0">
              <a:latin typeface="Calibri"/>
              <a:ea typeface="Calibri"/>
              <a:cs typeface="Calibri"/>
              <a:sym typeface="Calibri"/>
            </a:endParaRPr>
          </a:p>
        </p:txBody>
      </p:sp>
      <p:sp>
        <p:nvSpPr>
          <p:cNvPr id="637" name="Google Shape;637;p92"/>
          <p:cNvSpPr txBox="1">
            <a:spLocks noGrp="1"/>
          </p:cNvSpPr>
          <p:nvPr>
            <p:ph type="body" idx="1"/>
          </p:nvPr>
        </p:nvSpPr>
        <p:spPr>
          <a:xfrm>
            <a:off x="427383" y="1103242"/>
            <a:ext cx="11151704" cy="507372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Upon the completion of this unit, </a:t>
            </a:r>
            <a:r>
              <a:rPr lang="en-GB" dirty="0" smtClean="0">
                <a:latin typeface="Calibri" pitchFamily="34" charset="0"/>
                <a:ea typeface="Calibri"/>
                <a:cs typeface="Calibri" pitchFamily="34" charset="0"/>
                <a:sym typeface="Calibri"/>
              </a:rPr>
              <a:t>you will </a:t>
            </a:r>
            <a:r>
              <a:rPr lang="en-GB" dirty="0">
                <a:latin typeface="Calibri" pitchFamily="34" charset="0"/>
                <a:ea typeface="Calibri"/>
                <a:cs typeface="Calibri" pitchFamily="34" charset="0"/>
                <a:sym typeface="Calibri"/>
              </a:rPr>
              <a:t>be able:</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To explain key concepts related to learning assessment and evaluation;</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To differentiate the types of learning assessment; </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To apply principles of learning assessment evaluation;</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To use assessment tools;</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To set examinations/tests paper;</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To  mark, record, analyse marks, and provide feedback to learners.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1781503" y="365126"/>
            <a:ext cx="8634250" cy="117989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a:latin typeface="Calibri" pitchFamily="34" charset="0"/>
                <a:ea typeface="Calibri"/>
                <a:cs typeface="Calibri" pitchFamily="34" charset="0"/>
                <a:sym typeface="Calibri"/>
              </a:rPr>
              <a:t>Learning outcomes (</a:t>
            </a:r>
            <a:r>
              <a:rPr lang="en-GB" sz="3600" b="1" dirty="0" smtClean="0">
                <a:latin typeface="Calibri" pitchFamily="34" charset="0"/>
                <a:ea typeface="Calibri"/>
                <a:cs typeface="Calibri" pitchFamily="34" charset="0"/>
                <a:sym typeface="Calibri"/>
              </a:rPr>
              <a:t>Cont’d)</a:t>
            </a:r>
            <a:endParaRPr sz="3600" b="1" dirty="0">
              <a:latin typeface="Calibri" pitchFamily="34" charset="0"/>
              <a:ea typeface="Calibri"/>
              <a:cs typeface="Calibri" pitchFamily="34" charset="0"/>
              <a:sym typeface="Calibri"/>
            </a:endParaRPr>
          </a:p>
        </p:txBody>
      </p:sp>
      <p:sp>
        <p:nvSpPr>
          <p:cNvPr id="118" name="Google Shape;118;p6"/>
          <p:cNvSpPr txBox="1">
            <a:spLocks noGrp="1"/>
          </p:cNvSpPr>
          <p:nvPr>
            <p:ph type="body" idx="1"/>
          </p:nvPr>
        </p:nvSpPr>
        <p:spPr>
          <a:xfrm>
            <a:off x="819807" y="1671145"/>
            <a:ext cx="10533993" cy="450581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Teaching and learning approaches</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Teaching methods</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Active teaching and learning techniques</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Principles of teaching and learning</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93"/>
          <p:cNvSpPr txBox="1">
            <a:spLocks noGrp="1"/>
          </p:cNvSpPr>
          <p:nvPr>
            <p:ph type="title"/>
          </p:nvPr>
        </p:nvSpPr>
        <p:spPr>
          <a:xfrm>
            <a:off x="1623848" y="365125"/>
            <a:ext cx="8802351" cy="854075"/>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0000"/>
              <a:buFont typeface="Oi"/>
              <a:buNone/>
            </a:pPr>
            <a:r>
              <a:rPr lang="en-GB" b="1" dirty="0"/>
              <a:t> </a:t>
            </a:r>
            <a:r>
              <a:rPr lang="en-GB" dirty="0"/>
              <a:t/>
            </a:r>
            <a:br>
              <a:rPr lang="en-GB" dirty="0"/>
            </a:br>
            <a:r>
              <a:rPr lang="en-GB" sz="4000" b="1" dirty="0">
                <a:latin typeface="Calibri" pitchFamily="34" charset="0"/>
                <a:ea typeface="Calibri"/>
                <a:cs typeface="Calibri" pitchFamily="34" charset="0"/>
                <a:sym typeface="Calibri"/>
              </a:rPr>
              <a:t>Section 7.1: Key concepts related to learning assessment and evaluation</a:t>
            </a:r>
            <a:r>
              <a:rPr lang="en-GB" sz="4000" b="1" dirty="0">
                <a:latin typeface="Calibri"/>
                <a:ea typeface="Calibri"/>
                <a:cs typeface="Calibri"/>
                <a:sym typeface="Calibri"/>
              </a:rPr>
              <a:t/>
            </a:r>
            <a:br>
              <a:rPr lang="en-GB" sz="4000" b="1" dirty="0">
                <a:latin typeface="Calibri"/>
                <a:ea typeface="Calibri"/>
                <a:cs typeface="Calibri"/>
                <a:sym typeface="Calibri"/>
              </a:rPr>
            </a:br>
            <a:endParaRPr sz="4000" dirty="0">
              <a:latin typeface="Calibri"/>
              <a:ea typeface="Calibri"/>
              <a:cs typeface="Calibri"/>
              <a:sym typeface="Calibri"/>
            </a:endParaRPr>
          </a:p>
        </p:txBody>
      </p:sp>
      <p:sp>
        <p:nvSpPr>
          <p:cNvPr id="643" name="Google Shape;643;p93"/>
          <p:cNvSpPr txBox="1">
            <a:spLocks noGrp="1"/>
          </p:cNvSpPr>
          <p:nvPr>
            <p:ph type="body" idx="1"/>
          </p:nvPr>
        </p:nvSpPr>
        <p:spPr>
          <a:xfrm>
            <a:off x="536713" y="2690683"/>
            <a:ext cx="10992677" cy="1392621"/>
          </a:xfrm>
          <a:prstGeom prst="rect">
            <a:avLst/>
          </a:prstGeom>
          <a:solidFill>
            <a:schemeClr val="accent1">
              <a:lumMod val="40000"/>
              <a:lumOff val="6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7.1</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Discuss the assessment and then complete the KWL chart that is on </a:t>
            </a:r>
            <a:r>
              <a:rPr lang="en-GB" dirty="0" smtClean="0">
                <a:latin typeface="Calibri" pitchFamily="34" charset="0"/>
                <a:ea typeface="Calibri"/>
                <a:cs typeface="Calibri" pitchFamily="34" charset="0"/>
                <a:sym typeface="Calibri"/>
              </a:rPr>
              <a:t>page 92 of the module</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94"/>
          <p:cNvSpPr txBox="1">
            <a:spLocks noGrp="1"/>
          </p:cNvSpPr>
          <p:nvPr>
            <p:ph type="title"/>
          </p:nvPr>
        </p:nvSpPr>
        <p:spPr>
          <a:xfrm>
            <a:off x="1797269" y="365125"/>
            <a:ext cx="8586952" cy="10761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ct val="110000"/>
              <a:buFont typeface="Oi"/>
              <a:buNone/>
            </a:pPr>
            <a:r>
              <a:rPr lang="en-GB" sz="3600" b="1" dirty="0">
                <a:latin typeface="Calibri" pitchFamily="34" charset="0"/>
                <a:ea typeface="Calibri"/>
                <a:cs typeface="Calibri" pitchFamily="34" charset="0"/>
                <a:sym typeface="Calibri"/>
              </a:rPr>
              <a:t>Key concepts related to learning assessment and evaluation </a:t>
            </a:r>
            <a:r>
              <a:rPr lang="en-GB" sz="3600" b="1" dirty="0" smtClean="0">
                <a:latin typeface="Calibri" pitchFamily="34" charset="0"/>
                <a:ea typeface="Calibri"/>
                <a:cs typeface="Calibri" pitchFamily="34" charset="0"/>
                <a:sym typeface="Calibri"/>
              </a:rPr>
              <a:t>(Cont'd)</a:t>
            </a:r>
            <a:endParaRPr sz="3600" b="1" dirty="0">
              <a:latin typeface="Calibri" pitchFamily="34" charset="0"/>
              <a:ea typeface="Calibri"/>
              <a:cs typeface="Calibri" pitchFamily="34" charset="0"/>
              <a:sym typeface="Calibri"/>
            </a:endParaRPr>
          </a:p>
        </p:txBody>
      </p:sp>
      <p:sp>
        <p:nvSpPr>
          <p:cNvPr id="649" name="Google Shape;649;p94"/>
          <p:cNvSpPr txBox="1">
            <a:spLocks noGrp="1"/>
          </p:cNvSpPr>
          <p:nvPr>
            <p:ph type="body" idx="1"/>
          </p:nvPr>
        </p:nvSpPr>
        <p:spPr>
          <a:xfrm>
            <a:off x="556591" y="1650124"/>
            <a:ext cx="11141765" cy="4526839"/>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Assessment </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Competence-based assessment</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Competence-Based assessment versus Knowledge-Based assessment </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Difference between assessment and evaluation</a:t>
            </a:r>
            <a:endParaRPr b="1"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1e71ac87fa7_0_0"/>
          <p:cNvSpPr txBox="1">
            <a:spLocks noGrp="1"/>
          </p:cNvSpPr>
          <p:nvPr>
            <p:ph type="title"/>
          </p:nvPr>
        </p:nvSpPr>
        <p:spPr>
          <a:xfrm>
            <a:off x="1970690" y="365125"/>
            <a:ext cx="8450310" cy="78050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a:latin typeface="Calibri" pitchFamily="34" charset="0"/>
                <a:ea typeface="Calibri"/>
                <a:cs typeface="Calibri" pitchFamily="34" charset="0"/>
                <a:sym typeface="Calibri"/>
              </a:rPr>
              <a:t>Assessmen</a:t>
            </a:r>
            <a:r>
              <a:rPr lang="en-GB" sz="3600" dirty="0">
                <a:latin typeface="Calibri" pitchFamily="34" charset="0"/>
                <a:ea typeface="Arial"/>
                <a:cs typeface="Calibri" pitchFamily="34" charset="0"/>
                <a:sym typeface="Arial"/>
              </a:rPr>
              <a:t>t</a:t>
            </a:r>
            <a:endParaRPr sz="3600" dirty="0">
              <a:latin typeface="Calibri" pitchFamily="34" charset="0"/>
              <a:ea typeface="Calibri"/>
              <a:cs typeface="Calibri" pitchFamily="34" charset="0"/>
              <a:sym typeface="Calibri"/>
            </a:endParaRPr>
          </a:p>
        </p:txBody>
      </p:sp>
      <p:sp>
        <p:nvSpPr>
          <p:cNvPr id="655" name="Google Shape;655;g1e71ac87fa7_0_0"/>
          <p:cNvSpPr txBox="1">
            <a:spLocks noGrp="1"/>
          </p:cNvSpPr>
          <p:nvPr>
            <p:ph type="body" idx="1"/>
          </p:nvPr>
        </p:nvSpPr>
        <p:spPr>
          <a:xfrm>
            <a:off x="556591" y="1441174"/>
            <a:ext cx="11141700" cy="4735800"/>
          </a:xfrm>
          <a:prstGeom prst="rect">
            <a:avLst/>
          </a:prstGeom>
          <a:noFill/>
          <a:ln>
            <a:noFill/>
          </a:ln>
        </p:spPr>
        <p:txBody>
          <a:bodyPr spcFirstLastPara="1" wrap="square" lIns="91425" tIns="45700" rIns="91425" bIns="45700" anchor="t" anchorCtr="0">
            <a:normAutofit/>
          </a:bodyPr>
          <a:lstStyle/>
          <a:p>
            <a:pPr marL="0" lvl="0" indent="0" algn="just" rtl="0">
              <a:spcBef>
                <a:spcPts val="1000"/>
              </a:spcBef>
              <a:spcAft>
                <a:spcPts val="0"/>
              </a:spcAft>
              <a:buSzPts val="2800"/>
              <a:buNone/>
            </a:pPr>
            <a:r>
              <a:rPr lang="en-GB" dirty="0">
                <a:latin typeface="Calibri" pitchFamily="34" charset="0"/>
                <a:ea typeface="Arial"/>
                <a:cs typeface="Calibri" pitchFamily="34" charset="0"/>
                <a:sym typeface="Arial"/>
              </a:rPr>
              <a:t>This is regarded as those formal and informal procedures that teachers and learners employ in gathering information on learning and making judgment about what learners know and can do.</a:t>
            </a:r>
            <a:endParaRPr dirty="0">
              <a:latin typeface="Calibri" pitchFamily="34" charset="0"/>
              <a:ea typeface="Arial"/>
              <a:cs typeface="Calibri" pitchFamily="34" charset="0"/>
              <a:sym typeface="Arial"/>
            </a:endParaRPr>
          </a:p>
          <a:p>
            <a:pPr marL="228600" lvl="0" indent="0" algn="just" rtl="0">
              <a:lnSpc>
                <a:spcPct val="90000"/>
              </a:lnSpc>
              <a:spcBef>
                <a:spcPts val="1000"/>
              </a:spcBef>
              <a:spcAft>
                <a:spcPts val="0"/>
              </a:spcAft>
              <a:buNone/>
            </a:pP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1e71ac87fa7_0_7"/>
          <p:cNvSpPr txBox="1">
            <a:spLocks noGrp="1"/>
          </p:cNvSpPr>
          <p:nvPr>
            <p:ph type="title"/>
          </p:nvPr>
        </p:nvSpPr>
        <p:spPr>
          <a:xfrm>
            <a:off x="2081048" y="365125"/>
            <a:ext cx="8445051" cy="659634"/>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a:latin typeface="Calibri" pitchFamily="34" charset="0"/>
                <a:ea typeface="Calibri"/>
                <a:cs typeface="Calibri" pitchFamily="34" charset="0"/>
                <a:sym typeface="Calibri"/>
              </a:rPr>
              <a:t>Competence-Based assessment</a:t>
            </a:r>
            <a:endParaRPr sz="3600" dirty="0">
              <a:latin typeface="Calibri" pitchFamily="34" charset="0"/>
              <a:ea typeface="Calibri"/>
              <a:cs typeface="Calibri" pitchFamily="34" charset="0"/>
              <a:sym typeface="Calibri"/>
            </a:endParaRPr>
          </a:p>
        </p:txBody>
      </p:sp>
      <p:sp>
        <p:nvSpPr>
          <p:cNvPr id="661" name="Google Shape;661;g1e71ac87fa7_0_7"/>
          <p:cNvSpPr txBox="1">
            <a:spLocks noGrp="1"/>
          </p:cNvSpPr>
          <p:nvPr>
            <p:ph type="body" idx="1"/>
          </p:nvPr>
        </p:nvSpPr>
        <p:spPr>
          <a:xfrm>
            <a:off x="556591" y="1441174"/>
            <a:ext cx="11141700" cy="47358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1000"/>
              </a:spcBef>
              <a:spcAft>
                <a:spcPts val="0"/>
              </a:spcAft>
              <a:buSzPts val="2800"/>
              <a:buNone/>
            </a:pPr>
            <a:r>
              <a:rPr lang="en-GB" dirty="0">
                <a:latin typeface="Calibri" pitchFamily="34" charset="0"/>
                <a:ea typeface="Arial"/>
                <a:cs typeface="Calibri" pitchFamily="34" charset="0"/>
                <a:sym typeface="Arial"/>
              </a:rPr>
              <a:t>This is an assessment process in which a learner is confronted with a complex situation relevant to his/her everyday life and asked to look for a solution by applying what has been learned (knowledge, skills, competences and attitudes)</a:t>
            </a:r>
            <a:endParaRPr dirty="0">
              <a:latin typeface="Calibri" pitchFamily="34" charset="0"/>
              <a:ea typeface="Arial"/>
              <a:cs typeface="Calibri" pitchFamily="34" charset="0"/>
              <a:sym typeface="Arial"/>
            </a:endParaRPr>
          </a:p>
          <a:p>
            <a:pPr marL="228600" lvl="0" indent="0" algn="just" rtl="0">
              <a:spcBef>
                <a:spcPts val="1000"/>
              </a:spcBef>
              <a:spcAft>
                <a:spcPts val="0"/>
              </a:spcAft>
              <a:buNone/>
            </a:pPr>
            <a:endParaRPr dirty="0">
              <a:latin typeface="Arial"/>
              <a:ea typeface="Arial"/>
              <a:cs typeface="Arial"/>
              <a:sym typeface="Arial"/>
            </a:endParaRPr>
          </a:p>
          <a:p>
            <a:pPr marL="228600" lvl="0" indent="0" algn="just" rtl="0">
              <a:lnSpc>
                <a:spcPct val="90000"/>
              </a:lnSpc>
              <a:spcBef>
                <a:spcPts val="1000"/>
              </a:spcBef>
              <a:spcAft>
                <a:spcPts val="0"/>
              </a:spcAft>
              <a:buNone/>
            </a:pP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g1e71ac87fa7_0_14"/>
          <p:cNvSpPr txBox="1">
            <a:spLocks noGrp="1"/>
          </p:cNvSpPr>
          <p:nvPr>
            <p:ph type="title"/>
          </p:nvPr>
        </p:nvSpPr>
        <p:spPr>
          <a:xfrm>
            <a:off x="2033752" y="166250"/>
            <a:ext cx="8310548" cy="122111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a:latin typeface="Calibri" pitchFamily="34" charset="0"/>
                <a:ea typeface="Calibri"/>
                <a:cs typeface="Calibri" pitchFamily="34" charset="0"/>
                <a:sym typeface="Calibri"/>
              </a:rPr>
              <a:t>Difference between assessment and evaluation</a:t>
            </a:r>
            <a:endParaRPr sz="3600" dirty="0">
              <a:latin typeface="Calibri" pitchFamily="34" charset="0"/>
              <a:ea typeface="Calibri"/>
              <a:cs typeface="Calibri" pitchFamily="34" charset="0"/>
              <a:sym typeface="Calibri"/>
            </a:endParaRPr>
          </a:p>
        </p:txBody>
      </p:sp>
      <p:sp>
        <p:nvSpPr>
          <p:cNvPr id="667" name="Google Shape;667;g1e71ac87fa7_0_14"/>
          <p:cNvSpPr txBox="1">
            <a:spLocks noGrp="1"/>
          </p:cNvSpPr>
          <p:nvPr>
            <p:ph type="body" idx="1"/>
          </p:nvPr>
        </p:nvSpPr>
        <p:spPr>
          <a:xfrm>
            <a:off x="556591" y="1618592"/>
            <a:ext cx="11141700" cy="4558381"/>
          </a:xfrm>
          <a:prstGeom prst="rect">
            <a:avLst/>
          </a:prstGeom>
          <a:noFill/>
          <a:ln>
            <a:noFill/>
          </a:ln>
        </p:spPr>
        <p:txBody>
          <a:bodyPr spcFirstLastPara="1" wrap="square" lIns="91425" tIns="45700" rIns="91425" bIns="45700" anchor="t" anchorCtr="0">
            <a:normAutofit/>
          </a:bodyPr>
          <a:lstStyle/>
          <a:p>
            <a:pPr marL="228600" lvl="0" indent="-292100" algn="just" rtl="0">
              <a:lnSpc>
                <a:spcPct val="115000"/>
              </a:lnSpc>
              <a:spcBef>
                <a:spcPts val="1000"/>
              </a:spcBef>
              <a:spcAft>
                <a:spcPts val="0"/>
              </a:spcAft>
              <a:buSzPts val="2800"/>
              <a:buFont typeface="Calibri"/>
              <a:buChar char="•"/>
            </a:pPr>
            <a:r>
              <a:rPr lang="en-GB" b="1" dirty="0">
                <a:latin typeface="Calibri" pitchFamily="34" charset="0"/>
                <a:ea typeface="Arial"/>
                <a:cs typeface="Calibri" pitchFamily="34" charset="0"/>
                <a:sym typeface="Arial"/>
              </a:rPr>
              <a:t>Assessment</a:t>
            </a:r>
            <a:r>
              <a:rPr lang="en-GB" dirty="0">
                <a:latin typeface="Calibri" pitchFamily="34" charset="0"/>
                <a:ea typeface="Arial"/>
                <a:cs typeface="Calibri" pitchFamily="34" charset="0"/>
                <a:sym typeface="Arial"/>
              </a:rPr>
              <a:t> provides feedback on knowledge, skills, attitudes, and work products for the purpose of elevating future performances and learning outcomes. </a:t>
            </a:r>
            <a:endParaRPr dirty="0">
              <a:latin typeface="Calibri" pitchFamily="34" charset="0"/>
              <a:ea typeface="Arial"/>
              <a:cs typeface="Calibri" pitchFamily="34" charset="0"/>
              <a:sym typeface="Arial"/>
            </a:endParaRPr>
          </a:p>
          <a:p>
            <a:pPr marL="228600" lvl="0" indent="-292100" algn="just" rtl="0">
              <a:lnSpc>
                <a:spcPct val="115000"/>
              </a:lnSpc>
              <a:spcBef>
                <a:spcPts val="0"/>
              </a:spcBef>
              <a:spcAft>
                <a:spcPts val="0"/>
              </a:spcAft>
              <a:buSzPts val="2800"/>
              <a:buFont typeface="Calibri"/>
              <a:buChar char="•"/>
            </a:pPr>
            <a:r>
              <a:rPr lang="en-GB" b="1" dirty="0">
                <a:latin typeface="Calibri" pitchFamily="34" charset="0"/>
                <a:ea typeface="Arial"/>
                <a:cs typeface="Calibri" pitchFamily="34" charset="0"/>
                <a:sym typeface="Arial"/>
              </a:rPr>
              <a:t>Evaluation</a:t>
            </a:r>
            <a:r>
              <a:rPr lang="en-GB" dirty="0">
                <a:latin typeface="Calibri" pitchFamily="34" charset="0"/>
                <a:ea typeface="Arial"/>
                <a:cs typeface="Calibri" pitchFamily="34" charset="0"/>
                <a:sym typeface="Arial"/>
              </a:rPr>
              <a:t> determines the level of quality of  performance or outcome and enables decision-making based on the level of quality demonstrated.</a:t>
            </a:r>
            <a:endParaRPr dirty="0">
              <a:latin typeface="Calibri" pitchFamily="34" charset="0"/>
              <a:ea typeface="Arial"/>
              <a:cs typeface="Calibri" pitchFamily="34" charset="0"/>
              <a:sym typeface="Arial"/>
            </a:endParaRPr>
          </a:p>
          <a:p>
            <a:pPr marL="228600" lvl="0" indent="0" algn="just" rtl="0">
              <a:spcBef>
                <a:spcPts val="1000"/>
              </a:spcBef>
              <a:spcAft>
                <a:spcPts val="0"/>
              </a:spcAft>
              <a:buNone/>
            </a:pPr>
            <a:endParaRPr dirty="0">
              <a:latin typeface="Arial"/>
              <a:ea typeface="Arial"/>
              <a:cs typeface="Arial"/>
              <a:sym typeface="Arial"/>
            </a:endParaRPr>
          </a:p>
          <a:p>
            <a:pPr marL="228600" lvl="0" indent="0" algn="just" rtl="0">
              <a:spcBef>
                <a:spcPts val="1000"/>
              </a:spcBef>
              <a:spcAft>
                <a:spcPts val="0"/>
              </a:spcAft>
              <a:buNone/>
            </a:pPr>
            <a:endParaRPr dirty="0">
              <a:latin typeface="Arial"/>
              <a:ea typeface="Arial"/>
              <a:cs typeface="Arial"/>
              <a:sym typeface="Arial"/>
            </a:endParaRPr>
          </a:p>
          <a:p>
            <a:pPr marL="228600" lvl="0" indent="0" algn="just" rtl="0">
              <a:lnSpc>
                <a:spcPct val="90000"/>
              </a:lnSpc>
              <a:spcBef>
                <a:spcPts val="1000"/>
              </a:spcBef>
              <a:spcAft>
                <a:spcPts val="0"/>
              </a:spcAft>
              <a:buNone/>
            </a:pP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1e71ac87fa7_0_21"/>
          <p:cNvSpPr txBox="1">
            <a:spLocks noGrp="1"/>
          </p:cNvSpPr>
          <p:nvPr>
            <p:ph type="title"/>
          </p:nvPr>
        </p:nvSpPr>
        <p:spPr>
          <a:xfrm>
            <a:off x="1686910" y="168166"/>
            <a:ext cx="8739352" cy="903889"/>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Oi"/>
              <a:buNone/>
            </a:pPr>
            <a:r>
              <a:rPr lang="en-GB" sz="3600" b="1" dirty="0">
                <a:latin typeface="Calibri" pitchFamily="34" charset="0"/>
                <a:ea typeface="Calibri"/>
                <a:cs typeface="Calibri" pitchFamily="34" charset="0"/>
                <a:sym typeface="Calibri"/>
              </a:rPr>
              <a:t>Difference between assessment and </a:t>
            </a:r>
            <a:r>
              <a:rPr lang="en-GB" sz="3600" b="1" dirty="0" smtClean="0">
                <a:latin typeface="Calibri" pitchFamily="34" charset="0"/>
                <a:ea typeface="Calibri"/>
                <a:cs typeface="Calibri" pitchFamily="34" charset="0"/>
                <a:sym typeface="Calibri"/>
              </a:rPr>
              <a:t>evaluation (cont’d)</a:t>
            </a:r>
            <a:endParaRPr sz="3600" dirty="0">
              <a:latin typeface="Calibri" pitchFamily="34" charset="0"/>
              <a:ea typeface="Calibri"/>
              <a:cs typeface="Calibri" pitchFamily="34" charset="0"/>
              <a:sym typeface="Calibri"/>
            </a:endParaRPr>
          </a:p>
        </p:txBody>
      </p:sp>
      <p:sp>
        <p:nvSpPr>
          <p:cNvPr id="673" name="Google Shape;673;g1e71ac87fa7_0_21"/>
          <p:cNvSpPr txBox="1">
            <a:spLocks noGrp="1"/>
          </p:cNvSpPr>
          <p:nvPr>
            <p:ph type="body" idx="1"/>
          </p:nvPr>
        </p:nvSpPr>
        <p:spPr>
          <a:xfrm>
            <a:off x="556591" y="1441174"/>
            <a:ext cx="11141700" cy="4735800"/>
          </a:xfrm>
          <a:prstGeom prst="rect">
            <a:avLst/>
          </a:prstGeom>
          <a:noFill/>
          <a:ln>
            <a:noFill/>
          </a:ln>
        </p:spPr>
        <p:txBody>
          <a:bodyPr spcFirstLastPara="1" wrap="square" lIns="91425" tIns="45700" rIns="91425" bIns="45700" anchor="t" anchorCtr="0">
            <a:normAutofit/>
          </a:bodyPr>
          <a:lstStyle/>
          <a:p>
            <a:pPr marL="228600" lvl="0" indent="0" algn="just" rtl="0">
              <a:spcBef>
                <a:spcPts val="1000"/>
              </a:spcBef>
              <a:spcAft>
                <a:spcPts val="0"/>
              </a:spcAft>
              <a:buNone/>
            </a:pPr>
            <a:endParaRPr dirty="0">
              <a:latin typeface="Arial"/>
              <a:ea typeface="Arial"/>
              <a:cs typeface="Arial"/>
              <a:sym typeface="Arial"/>
            </a:endParaRPr>
          </a:p>
          <a:p>
            <a:pPr marL="228600" lvl="0" indent="0" algn="just" rtl="0">
              <a:spcBef>
                <a:spcPts val="1000"/>
              </a:spcBef>
              <a:spcAft>
                <a:spcPts val="0"/>
              </a:spcAft>
              <a:buNone/>
            </a:pPr>
            <a:endParaRPr dirty="0">
              <a:latin typeface="Arial"/>
              <a:ea typeface="Arial"/>
              <a:cs typeface="Arial"/>
              <a:sym typeface="Arial"/>
            </a:endParaRPr>
          </a:p>
          <a:p>
            <a:pPr marL="228600" lvl="0" indent="0" algn="just" rtl="0">
              <a:lnSpc>
                <a:spcPct val="90000"/>
              </a:lnSpc>
              <a:spcBef>
                <a:spcPts val="1000"/>
              </a:spcBef>
              <a:spcAft>
                <a:spcPts val="0"/>
              </a:spcAft>
              <a:buNone/>
            </a:pP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pic>
        <p:nvPicPr>
          <p:cNvPr id="1026" name="Picture 2"/>
          <p:cNvPicPr>
            <a:picLocks noChangeAspect="1" noChangeArrowheads="1"/>
          </p:cNvPicPr>
          <p:nvPr/>
        </p:nvPicPr>
        <p:blipFill>
          <a:blip r:embed="rId3"/>
          <a:srcRect/>
          <a:stretch>
            <a:fillRect/>
          </a:stretch>
        </p:blipFill>
        <p:spPr bwMode="auto">
          <a:xfrm>
            <a:off x="3531476" y="1304925"/>
            <a:ext cx="4650499" cy="4735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95"/>
          <p:cNvSpPr txBox="1">
            <a:spLocks noGrp="1"/>
          </p:cNvSpPr>
          <p:nvPr>
            <p:ph type="title"/>
          </p:nvPr>
        </p:nvSpPr>
        <p:spPr>
          <a:xfrm>
            <a:off x="1923393" y="365126"/>
            <a:ext cx="8339960" cy="72795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200" b="1" dirty="0" smtClean="0">
                <a:latin typeface="Calibri" pitchFamily="34" charset="0"/>
                <a:ea typeface="Calibri"/>
                <a:cs typeface="Calibri" pitchFamily="34" charset="0"/>
                <a:sym typeface="Calibri"/>
              </a:rPr>
              <a:t>Application activity</a:t>
            </a:r>
            <a:endParaRPr sz="3200" b="1" dirty="0">
              <a:latin typeface="Calibri" pitchFamily="34" charset="0"/>
              <a:ea typeface="Calibri"/>
              <a:cs typeface="Calibri" pitchFamily="34" charset="0"/>
              <a:sym typeface="Calibri"/>
            </a:endParaRPr>
          </a:p>
        </p:txBody>
      </p:sp>
      <p:sp>
        <p:nvSpPr>
          <p:cNvPr id="679" name="Google Shape;679;p95"/>
          <p:cNvSpPr txBox="1">
            <a:spLocks noGrp="1"/>
          </p:cNvSpPr>
          <p:nvPr>
            <p:ph type="body" idx="1"/>
          </p:nvPr>
        </p:nvSpPr>
        <p:spPr>
          <a:xfrm>
            <a:off x="586409" y="3080839"/>
            <a:ext cx="10962861" cy="844826"/>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Complete the KWL chart in the column of what you have learnt (L) about assessment </a:t>
            </a:r>
            <a:r>
              <a:rPr lang="en-GB" dirty="0" smtClean="0">
                <a:latin typeface="Calibri" pitchFamily="34" charset="0"/>
                <a:ea typeface="Calibri"/>
                <a:cs typeface="Calibri" pitchFamily="34" charset="0"/>
                <a:sym typeface="Calibri"/>
              </a:rPr>
              <a:t>(Pg95) </a:t>
            </a:r>
            <a:r>
              <a:rPr lang="en-GB" dirty="0">
                <a:latin typeface="Calibri" pitchFamily="34" charset="0"/>
                <a:ea typeface="Calibri"/>
                <a:cs typeface="Calibri" pitchFamily="34" charset="0"/>
                <a:sym typeface="Calibri"/>
              </a:rPr>
              <a:t>in the module</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96"/>
          <p:cNvSpPr txBox="1">
            <a:spLocks noGrp="1"/>
          </p:cNvSpPr>
          <p:nvPr>
            <p:ph type="title"/>
          </p:nvPr>
        </p:nvSpPr>
        <p:spPr>
          <a:xfrm>
            <a:off x="1828800" y="365126"/>
            <a:ext cx="8696739" cy="78781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7.2: </a:t>
            </a:r>
            <a:r>
              <a:rPr lang="en-GB" sz="3200" b="1" dirty="0">
                <a:latin typeface="Calibri" pitchFamily="34" charset="0"/>
                <a:ea typeface="Calibri"/>
                <a:cs typeface="Calibri" pitchFamily="34" charset="0"/>
                <a:sym typeface="Calibri"/>
              </a:rPr>
              <a:t>Types</a:t>
            </a:r>
            <a:r>
              <a:rPr lang="en-GB" sz="3600" b="1" dirty="0">
                <a:latin typeface="Calibri" pitchFamily="34" charset="0"/>
                <a:ea typeface="Calibri"/>
                <a:cs typeface="Calibri" pitchFamily="34" charset="0"/>
                <a:sym typeface="Calibri"/>
              </a:rPr>
              <a:t> of learning assessment</a:t>
            </a:r>
            <a:endParaRPr sz="3600" b="1" dirty="0">
              <a:latin typeface="Calibri" pitchFamily="34" charset="0"/>
              <a:ea typeface="Calibri"/>
              <a:cs typeface="Calibri" pitchFamily="34" charset="0"/>
              <a:sym typeface="Calibri"/>
            </a:endParaRPr>
          </a:p>
        </p:txBody>
      </p:sp>
      <p:sp>
        <p:nvSpPr>
          <p:cNvPr id="685" name="Google Shape;685;p96"/>
          <p:cNvSpPr txBox="1">
            <a:spLocks noGrp="1"/>
          </p:cNvSpPr>
          <p:nvPr>
            <p:ph type="body" idx="1"/>
          </p:nvPr>
        </p:nvSpPr>
        <p:spPr>
          <a:xfrm>
            <a:off x="838200" y="2853602"/>
            <a:ext cx="10512972" cy="1387366"/>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7.2</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Observe your class school reports for the previous term and explain how you distributed marks and filled reports.</a:t>
            </a:r>
            <a:endParaRPr dirty="0">
              <a:latin typeface="Calibri" pitchFamily="34" charset="0"/>
              <a:ea typeface="Calibri"/>
              <a:cs typeface="Calibri" pitchFamily="34" charset="0"/>
              <a:sym typeface="Calibri"/>
            </a:endParaRPr>
          </a:p>
          <a:p>
            <a:pPr marL="228600" lvl="0" indent="-22860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7"/>
          <p:cNvSpPr txBox="1">
            <a:spLocks noGrp="1"/>
          </p:cNvSpPr>
          <p:nvPr>
            <p:ph type="title"/>
          </p:nvPr>
        </p:nvSpPr>
        <p:spPr>
          <a:xfrm>
            <a:off x="2191406" y="365127"/>
            <a:ext cx="7886871" cy="549274"/>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Oi"/>
              <a:buNone/>
            </a:pPr>
            <a:r>
              <a:rPr lang="en-GB" sz="3600" b="1" dirty="0">
                <a:latin typeface="Calibri"/>
                <a:ea typeface="Calibri"/>
                <a:cs typeface="Calibri"/>
                <a:sym typeface="Calibri"/>
              </a:rPr>
              <a:t>Types of learning assessment </a:t>
            </a:r>
            <a:r>
              <a:rPr lang="en-GB" sz="3600" b="1" dirty="0" smtClean="0">
                <a:latin typeface="Calibri"/>
                <a:ea typeface="Calibri"/>
                <a:cs typeface="Calibri"/>
                <a:sym typeface="Calibri"/>
              </a:rPr>
              <a:t>(Cont'd)</a:t>
            </a:r>
            <a:endParaRPr sz="3600" b="1" dirty="0">
              <a:latin typeface="Calibri"/>
              <a:ea typeface="Calibri"/>
              <a:cs typeface="Calibri"/>
              <a:sym typeface="Calibri"/>
            </a:endParaRPr>
          </a:p>
        </p:txBody>
      </p:sp>
      <p:sp>
        <p:nvSpPr>
          <p:cNvPr id="691" name="Google Shape;691;p97"/>
          <p:cNvSpPr txBox="1">
            <a:spLocks noGrp="1"/>
          </p:cNvSpPr>
          <p:nvPr>
            <p:ph type="body" idx="1"/>
          </p:nvPr>
        </p:nvSpPr>
        <p:spPr>
          <a:xfrm>
            <a:off x="327991" y="1282262"/>
            <a:ext cx="11270974" cy="4894701"/>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800"/>
              <a:buChar char="•"/>
            </a:pPr>
            <a:r>
              <a:rPr lang="en-GB" b="1" dirty="0">
                <a:latin typeface="Calibri" pitchFamily="34" charset="0"/>
                <a:ea typeface="Calibri"/>
                <a:cs typeface="Calibri" pitchFamily="34" charset="0"/>
                <a:sym typeface="Calibri"/>
              </a:rPr>
              <a:t>Types of assessment according to the assessment </a:t>
            </a:r>
            <a:r>
              <a:rPr lang="en-GB" b="1" dirty="0" smtClean="0">
                <a:latin typeface="Calibri" pitchFamily="34" charset="0"/>
                <a:ea typeface="Calibri"/>
                <a:cs typeface="Calibri" pitchFamily="34" charset="0"/>
                <a:sym typeface="Calibri"/>
              </a:rPr>
              <a:t>time</a:t>
            </a:r>
            <a:r>
              <a:rPr lang="en-GB" dirty="0" smtClean="0">
                <a:latin typeface="Calibri" pitchFamily="34" charset="0"/>
                <a:ea typeface="Calibri"/>
                <a:cs typeface="Calibri" pitchFamily="34" charset="0"/>
                <a:sym typeface="Calibri"/>
              </a:rPr>
              <a:t>: Diagnostic </a:t>
            </a:r>
            <a:r>
              <a:rPr lang="en-GB" dirty="0">
                <a:latin typeface="Calibri" pitchFamily="34" charset="0"/>
                <a:ea typeface="Calibri"/>
                <a:cs typeface="Calibri" pitchFamily="34" charset="0"/>
                <a:sym typeface="Calibri"/>
              </a:rPr>
              <a:t>assessment, Formative assessment, Summative assessment</a:t>
            </a:r>
            <a:endParaRPr dirty="0">
              <a:latin typeface="Calibri" pitchFamily="34" charset="0"/>
              <a:ea typeface="Calibri"/>
              <a:cs typeface="Calibri" pitchFamily="34" charset="0"/>
              <a:sym typeface="Calibri"/>
            </a:endParaRPr>
          </a:p>
          <a:p>
            <a:pPr marL="228600" lvl="0" indent="-228600" algn="just" rtl="0">
              <a:lnSpc>
                <a:spcPct val="15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Types of assessment according to the reference framework</a:t>
            </a:r>
            <a:r>
              <a:rPr lang="en-GB" b="1" dirty="0" smtClean="0">
                <a:latin typeface="Calibri" pitchFamily="34" charset="0"/>
                <a:ea typeface="Calibri"/>
                <a:cs typeface="Calibri" pitchFamily="34" charset="0"/>
                <a:sym typeface="Calibri"/>
              </a:rPr>
              <a:t>: </a:t>
            </a:r>
            <a:r>
              <a:rPr lang="en-GB" dirty="0" smtClean="0">
                <a:latin typeface="Calibri" pitchFamily="34" charset="0"/>
                <a:ea typeface="Calibri"/>
                <a:cs typeface="Calibri" pitchFamily="34" charset="0"/>
                <a:sym typeface="Calibri"/>
              </a:rPr>
              <a:t>Norm-referenced </a:t>
            </a:r>
            <a:r>
              <a:rPr lang="en-GB" dirty="0">
                <a:latin typeface="Calibri" pitchFamily="34" charset="0"/>
                <a:ea typeface="Calibri"/>
                <a:cs typeface="Calibri" pitchFamily="34" charset="0"/>
                <a:sym typeface="Calibri"/>
              </a:rPr>
              <a:t>assessment  and Criterion-referenced assessment</a:t>
            </a:r>
            <a:endParaRPr dirty="0">
              <a:latin typeface="Calibri" pitchFamily="34" charset="0"/>
              <a:ea typeface="Calibri"/>
              <a:cs typeface="Calibri" pitchFamily="34" charset="0"/>
              <a:sym typeface="Calibri"/>
            </a:endParaRPr>
          </a:p>
          <a:p>
            <a:pPr marL="228600" lvl="0" indent="-228600" algn="just" rtl="0">
              <a:lnSpc>
                <a:spcPct val="15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Type of assessment depending on the examiner</a:t>
            </a:r>
            <a:r>
              <a:rPr lang="en-GB" b="1" dirty="0" smtClean="0">
                <a:latin typeface="Calibri" pitchFamily="34" charset="0"/>
                <a:ea typeface="Calibri"/>
                <a:cs typeface="Calibri" pitchFamily="34" charset="0"/>
                <a:sym typeface="Calibri"/>
              </a:rPr>
              <a:t>: </a:t>
            </a:r>
            <a:r>
              <a:rPr lang="en-GB" dirty="0" smtClean="0">
                <a:latin typeface="Calibri" pitchFamily="34" charset="0"/>
                <a:ea typeface="Calibri"/>
                <a:cs typeface="Calibri" pitchFamily="34" charset="0"/>
                <a:sym typeface="Calibri"/>
              </a:rPr>
              <a:t>Classroom </a:t>
            </a:r>
            <a:r>
              <a:rPr lang="en-GB" dirty="0">
                <a:latin typeface="Calibri" pitchFamily="34" charset="0"/>
                <a:ea typeface="Calibri"/>
                <a:cs typeface="Calibri" pitchFamily="34" charset="0"/>
                <a:sym typeface="Calibri"/>
              </a:rPr>
              <a:t>or internal assessment and External assessment</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8"/>
          <p:cNvSpPr txBox="1">
            <a:spLocks noGrp="1"/>
          </p:cNvSpPr>
          <p:nvPr>
            <p:ph type="title"/>
          </p:nvPr>
        </p:nvSpPr>
        <p:spPr>
          <a:xfrm>
            <a:off x="1876097" y="365127"/>
            <a:ext cx="8440720" cy="4797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ct val="100000"/>
              <a:buFont typeface="Oi"/>
              <a:buNone/>
            </a:pPr>
            <a:r>
              <a:rPr lang="en-GB" sz="3600" b="1" dirty="0" smtClean="0">
                <a:solidFill>
                  <a:schemeClr val="tx1"/>
                </a:solidFill>
                <a:latin typeface="Calibri"/>
                <a:ea typeface="Calibri"/>
                <a:cs typeface="Calibri"/>
                <a:sym typeface="Calibri"/>
              </a:rPr>
              <a:t>Application activity</a:t>
            </a:r>
            <a:endParaRPr sz="3600" b="1" dirty="0">
              <a:solidFill>
                <a:schemeClr val="tx1"/>
              </a:solidFill>
              <a:latin typeface="Calibri"/>
              <a:ea typeface="Calibri"/>
              <a:cs typeface="Calibri"/>
              <a:sym typeface="Calibri"/>
            </a:endParaRPr>
          </a:p>
        </p:txBody>
      </p:sp>
      <p:sp>
        <p:nvSpPr>
          <p:cNvPr id="697" name="Google Shape;697;p98"/>
          <p:cNvSpPr txBox="1">
            <a:spLocks noGrp="1"/>
          </p:cNvSpPr>
          <p:nvPr>
            <p:ph type="body" idx="1"/>
          </p:nvPr>
        </p:nvSpPr>
        <p:spPr>
          <a:xfrm>
            <a:off x="458233" y="3032290"/>
            <a:ext cx="11121886" cy="1114097"/>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dirty="0" smtClean="0">
                <a:latin typeface="Calibri" pitchFamily="34" charset="0"/>
                <a:ea typeface="Calibri"/>
                <a:cs typeface="Calibri" pitchFamily="34" charset="0"/>
                <a:sym typeface="Calibri"/>
              </a:rPr>
              <a:t>Complete </a:t>
            </a:r>
            <a:r>
              <a:rPr lang="en-GB" dirty="0">
                <a:latin typeface="Calibri" pitchFamily="34" charset="0"/>
                <a:ea typeface="Calibri"/>
                <a:cs typeface="Calibri" pitchFamily="34" charset="0"/>
                <a:sym typeface="Calibri"/>
              </a:rPr>
              <a:t>by an appropriate type of assessment the activity that is on </a:t>
            </a:r>
            <a:r>
              <a:rPr lang="en-GB" dirty="0" smtClean="0">
                <a:latin typeface="Calibri" pitchFamily="34" charset="0"/>
                <a:ea typeface="Calibri"/>
                <a:cs typeface="Calibri" pitchFamily="34" charset="0"/>
                <a:sym typeface="Calibri"/>
              </a:rPr>
              <a:t>page 99 of </a:t>
            </a:r>
            <a:r>
              <a:rPr lang="en-GB" dirty="0">
                <a:latin typeface="Calibri" pitchFamily="34" charset="0"/>
                <a:ea typeface="Calibri"/>
                <a:cs typeface="Calibri" pitchFamily="34" charset="0"/>
                <a:sym typeface="Calibri"/>
              </a:rPr>
              <a:t>the module </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1639614" y="441064"/>
            <a:ext cx="8902880" cy="988343"/>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sz="3100" b="1" dirty="0"/>
              <a:t/>
            </a:r>
            <a:br>
              <a:rPr lang="en-GB" sz="3100" b="1" dirty="0"/>
            </a:br>
            <a:r>
              <a:rPr lang="en-GB" sz="4000" b="1" dirty="0">
                <a:latin typeface="Calibri" pitchFamily="34" charset="0"/>
                <a:ea typeface="Calibri"/>
                <a:cs typeface="Calibri" pitchFamily="34" charset="0"/>
                <a:sym typeface="Calibri"/>
              </a:rPr>
              <a:t>Section 1.1:Teaching </a:t>
            </a:r>
            <a:r>
              <a:rPr lang="en-GB" sz="3600" b="1" dirty="0">
                <a:latin typeface="Calibri" pitchFamily="34" charset="0"/>
                <a:ea typeface="Calibri"/>
                <a:cs typeface="Calibri" pitchFamily="34" charset="0"/>
                <a:sym typeface="Calibri"/>
              </a:rPr>
              <a:t>and</a:t>
            </a:r>
            <a:r>
              <a:rPr lang="en-GB" sz="4000" b="1" dirty="0">
                <a:latin typeface="Calibri" pitchFamily="34" charset="0"/>
                <a:ea typeface="Calibri"/>
                <a:cs typeface="Calibri" pitchFamily="34" charset="0"/>
                <a:sym typeface="Calibri"/>
              </a:rPr>
              <a:t> learning approaches</a:t>
            </a:r>
            <a:r>
              <a:rPr lang="en-GB" b="1" dirty="0">
                <a:latin typeface="Calibri"/>
                <a:ea typeface="Calibri"/>
                <a:cs typeface="Calibri"/>
                <a:sym typeface="Calibri"/>
              </a:rPr>
              <a:t/>
            </a:r>
            <a:br>
              <a:rPr lang="en-GB" b="1" dirty="0">
                <a:latin typeface="Calibri"/>
                <a:ea typeface="Calibri"/>
                <a:cs typeface="Calibri"/>
                <a:sym typeface="Calibri"/>
              </a:rPr>
            </a:br>
            <a:endParaRPr dirty="0">
              <a:latin typeface="Calibri"/>
              <a:ea typeface="Calibri"/>
              <a:cs typeface="Calibri"/>
              <a:sym typeface="Calibri"/>
            </a:endParaRPr>
          </a:p>
        </p:txBody>
      </p:sp>
      <p:sp>
        <p:nvSpPr>
          <p:cNvPr id="124" name="Google Shape;124;p7"/>
          <p:cNvSpPr txBox="1">
            <a:spLocks noGrp="1"/>
          </p:cNvSpPr>
          <p:nvPr>
            <p:ph type="body" idx="1"/>
          </p:nvPr>
        </p:nvSpPr>
        <p:spPr>
          <a:xfrm>
            <a:off x="602428" y="1445170"/>
            <a:ext cx="11037346" cy="4652963"/>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dirty="0">
                <a:latin typeface="Calibri"/>
                <a:ea typeface="Calibri"/>
                <a:cs typeface="Calibri"/>
                <a:sym typeface="Calibri"/>
              </a:rPr>
              <a:t>Activity 1.1</a:t>
            </a:r>
            <a:endParaRPr dirty="0">
              <a:latin typeface="Calibri"/>
              <a:ea typeface="Calibri"/>
              <a:cs typeface="Calibri"/>
              <a:sym typeface="Calibri"/>
            </a:endParaRPr>
          </a:p>
          <a:p>
            <a:pPr marL="114300" indent="0" algn="just">
              <a:buNone/>
            </a:pPr>
            <a:r>
              <a:rPr lang="en-GB" dirty="0" smtClean="0">
                <a:latin typeface="Calibri" pitchFamily="34" charset="0"/>
                <a:cs typeface="Calibri" pitchFamily="34" charset="0"/>
              </a:rPr>
              <a:t>Teaching and Learning are not separable. Read the following scenarios and answer the questions</a:t>
            </a:r>
          </a:p>
          <a:p>
            <a:pPr marL="114300" lvl="0" indent="0" algn="just">
              <a:buNone/>
            </a:pPr>
            <a:r>
              <a:rPr lang="en-GB" dirty="0" smtClean="0">
                <a:latin typeface="Calibri" pitchFamily="34" charset="0"/>
                <a:cs typeface="Calibri" pitchFamily="34" charset="0"/>
              </a:rPr>
              <a:t>A teacher is teaching/ talking for the whole lesson and students listening and taking notes with little or no questions.</a:t>
            </a:r>
          </a:p>
          <a:p>
            <a:pPr marL="114300" lvl="0" indent="0" algn="just">
              <a:buNone/>
            </a:pPr>
            <a:r>
              <a:rPr lang="en-GB" dirty="0" smtClean="0">
                <a:latin typeface="Calibri" pitchFamily="34" charset="0"/>
                <a:cs typeface="Calibri" pitchFamily="34" charset="0"/>
              </a:rPr>
              <a:t>A teacher has challenged learners with an activity in groups. Each group is carrying out research, gathering information and interpreting it, and is ready to present findings.</a:t>
            </a:r>
          </a:p>
          <a:p>
            <a:pPr marL="114300" indent="0" algn="just">
              <a:buNone/>
            </a:pPr>
            <a:r>
              <a:rPr lang="en-GB" dirty="0" smtClean="0">
                <a:latin typeface="Calibri" pitchFamily="34" charset="0"/>
                <a:cs typeface="Calibri" pitchFamily="34" charset="0"/>
              </a:rPr>
              <a:t>Which one of the above scenarios is more appropriate to you and why?</a:t>
            </a: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99"/>
          <p:cNvSpPr txBox="1">
            <a:spLocks noGrp="1"/>
          </p:cNvSpPr>
          <p:nvPr>
            <p:ph type="title"/>
          </p:nvPr>
        </p:nvSpPr>
        <p:spPr>
          <a:xfrm>
            <a:off x="1844566" y="365125"/>
            <a:ext cx="8276684" cy="73800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7.3: Assessment tools</a:t>
            </a:r>
            <a:endParaRPr sz="3600" b="1" dirty="0">
              <a:latin typeface="Calibri" pitchFamily="34" charset="0"/>
              <a:ea typeface="Calibri"/>
              <a:cs typeface="Calibri" pitchFamily="34" charset="0"/>
              <a:sym typeface="Calibri"/>
            </a:endParaRPr>
          </a:p>
        </p:txBody>
      </p:sp>
      <p:sp>
        <p:nvSpPr>
          <p:cNvPr id="703" name="Google Shape;703;p99"/>
          <p:cNvSpPr txBox="1">
            <a:spLocks noGrp="1"/>
          </p:cNvSpPr>
          <p:nvPr>
            <p:ph type="body" idx="1"/>
          </p:nvPr>
        </p:nvSpPr>
        <p:spPr>
          <a:xfrm>
            <a:off x="758686" y="2901252"/>
            <a:ext cx="10813203" cy="1402787"/>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7.3</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With your experience as a teacher, demonstrate the ways you use to assess your teaching learning outcomes.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dirty="0"/>
          </a:p>
        </p:txBody>
      </p:sp>
      <p:sp>
        <p:nvSpPr>
          <p:cNvPr id="704" name="Google Shape;704;p99"/>
          <p:cNvSpPr txBox="1"/>
          <p:nvPr/>
        </p:nvSpPr>
        <p:spPr>
          <a:xfrm>
            <a:off x="5454870" y="1710011"/>
            <a:ext cx="6117020" cy="4351338"/>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90000"/>
              </a:lnSpc>
              <a:spcBef>
                <a:spcPts val="0"/>
              </a:spcBef>
              <a:spcAft>
                <a:spcPts val="0"/>
              </a:spcAft>
              <a:buNone/>
            </a:pPr>
            <a:endParaRPr sz="3200" b="0" i="0" u="none" strike="noStrike" cap="none">
              <a:solidFill>
                <a:schemeClr val="dk1"/>
              </a:solidFill>
              <a:latin typeface="Oi"/>
              <a:ea typeface="Oi"/>
              <a:cs typeface="Oi"/>
              <a:sym typeface="Oi"/>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0"/>
          <p:cNvSpPr txBox="1">
            <a:spLocks noGrp="1"/>
          </p:cNvSpPr>
          <p:nvPr>
            <p:ph type="title"/>
          </p:nvPr>
        </p:nvSpPr>
        <p:spPr>
          <a:xfrm>
            <a:off x="1433949" y="365125"/>
            <a:ext cx="9091500" cy="5790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ct val="122222"/>
              <a:buFont typeface="Oi"/>
              <a:buNone/>
            </a:pPr>
            <a:r>
              <a:rPr lang="en-GB" sz="3600" b="1" dirty="0">
                <a:latin typeface="Calibri" pitchFamily="34" charset="0"/>
                <a:ea typeface="Calibri"/>
                <a:cs typeface="Calibri" pitchFamily="34" charset="0"/>
                <a:sym typeface="Calibri"/>
              </a:rPr>
              <a:t>Assessment tools </a:t>
            </a:r>
            <a:r>
              <a:rPr lang="en-GB" sz="3600" b="1" dirty="0" smtClean="0">
                <a:latin typeface="Calibri" pitchFamily="34" charset="0"/>
                <a:ea typeface="Calibri"/>
                <a:cs typeface="Calibri" pitchFamily="34" charset="0"/>
                <a:sym typeface="Calibri"/>
              </a:rPr>
              <a:t>(</a:t>
            </a:r>
            <a:r>
              <a:rPr lang="en-GB" sz="3600" dirty="0" smtClean="0">
                <a:latin typeface="Calibri" pitchFamily="34" charset="0"/>
                <a:ea typeface="Calibri"/>
                <a:cs typeface="Calibri" pitchFamily="34" charset="0"/>
                <a:sym typeface="Calibri"/>
              </a:rPr>
              <a:t>Cont'd)</a:t>
            </a:r>
            <a:endParaRPr sz="3600" dirty="0">
              <a:latin typeface="Calibri" pitchFamily="34" charset="0"/>
              <a:ea typeface="Calibri"/>
              <a:cs typeface="Calibri" pitchFamily="34" charset="0"/>
              <a:sym typeface="Calibri"/>
            </a:endParaRPr>
          </a:p>
        </p:txBody>
      </p:sp>
      <p:sp>
        <p:nvSpPr>
          <p:cNvPr id="710" name="Google Shape;710;p100"/>
          <p:cNvSpPr txBox="1">
            <a:spLocks noGrp="1"/>
          </p:cNvSpPr>
          <p:nvPr>
            <p:ph type="body" idx="1"/>
          </p:nvPr>
        </p:nvSpPr>
        <p:spPr>
          <a:xfrm>
            <a:off x="838200" y="1825625"/>
            <a:ext cx="4101548" cy="386949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Interview </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Portfolios </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Rubrics</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Observation </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Checklist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
        <p:nvSpPr>
          <p:cNvPr id="711" name="Google Shape;711;p100"/>
          <p:cNvSpPr/>
          <p:nvPr/>
        </p:nvSpPr>
        <p:spPr>
          <a:xfrm>
            <a:off x="5814391" y="2165175"/>
            <a:ext cx="5456583" cy="2544246"/>
          </a:xfrm>
          <a:prstGeom prst="rect">
            <a:avLst/>
          </a:prstGeom>
          <a:noFill/>
          <a:ln>
            <a:noFill/>
          </a:ln>
        </p:spPr>
        <p:txBody>
          <a:bodyPr spcFirstLastPara="1" wrap="square" lIns="91425" tIns="45700" rIns="91425" bIns="45700" anchor="t" anchorCtr="0">
            <a:spAutoFit/>
          </a:bodyPr>
          <a:lstStyle/>
          <a:p>
            <a:pPr marL="457200" marR="0" lvl="0" indent="-431800" algn="just" rtl="0">
              <a:lnSpc>
                <a:spcPct val="90000"/>
              </a:lnSpc>
              <a:spcBef>
                <a:spcPts val="0"/>
              </a:spcBef>
              <a:spcAft>
                <a:spcPts val="0"/>
              </a:spcAft>
              <a:buClr>
                <a:schemeClr val="dk1"/>
              </a:buClr>
              <a:buSzPts val="2800"/>
              <a:buFont typeface="Calibri"/>
              <a:buChar char="•"/>
            </a:pPr>
            <a:r>
              <a:rPr lang="en-GB" sz="2800" dirty="0">
                <a:solidFill>
                  <a:schemeClr val="dk1"/>
                </a:solidFill>
                <a:latin typeface="Calibri" pitchFamily="34" charset="0"/>
                <a:ea typeface="Calibri"/>
                <a:cs typeface="Calibri" pitchFamily="34" charset="0"/>
                <a:sym typeface="Calibri"/>
              </a:rPr>
              <a:t>Project framework</a:t>
            </a:r>
            <a:endParaRPr sz="2800" dirty="0">
              <a:latin typeface="Calibri" pitchFamily="34" charset="0"/>
              <a:ea typeface="Calibri"/>
              <a:cs typeface="Calibri" pitchFamily="34" charset="0"/>
              <a:sym typeface="Calibri"/>
            </a:endParaRPr>
          </a:p>
          <a:p>
            <a:pPr marL="457200" marR="0" lvl="0" indent="-431800" algn="just" rtl="0">
              <a:lnSpc>
                <a:spcPct val="90000"/>
              </a:lnSpc>
              <a:spcBef>
                <a:spcPts val="1000"/>
              </a:spcBef>
              <a:spcAft>
                <a:spcPts val="0"/>
              </a:spcAft>
              <a:buClr>
                <a:schemeClr val="dk1"/>
              </a:buClr>
              <a:buSzPts val="2800"/>
              <a:buFont typeface="Calibri"/>
              <a:buChar char="•"/>
            </a:pPr>
            <a:r>
              <a:rPr lang="en-GB" sz="2800" dirty="0">
                <a:solidFill>
                  <a:schemeClr val="dk1"/>
                </a:solidFill>
                <a:latin typeface="Calibri" pitchFamily="34" charset="0"/>
                <a:ea typeface="Calibri"/>
                <a:cs typeface="Calibri" pitchFamily="34" charset="0"/>
                <a:sym typeface="Calibri"/>
              </a:rPr>
              <a:t>Questioning</a:t>
            </a:r>
            <a:endParaRPr sz="2800" dirty="0">
              <a:solidFill>
                <a:schemeClr val="dk1"/>
              </a:solidFill>
              <a:latin typeface="Calibri" pitchFamily="34" charset="0"/>
              <a:ea typeface="Calibri"/>
              <a:cs typeface="Calibri" pitchFamily="34" charset="0"/>
              <a:sym typeface="Calibri"/>
            </a:endParaRPr>
          </a:p>
          <a:p>
            <a:pPr marL="457200" marR="0" lvl="0" indent="-431800" algn="just" rtl="0">
              <a:lnSpc>
                <a:spcPct val="90000"/>
              </a:lnSpc>
              <a:spcBef>
                <a:spcPts val="1000"/>
              </a:spcBef>
              <a:spcAft>
                <a:spcPts val="0"/>
              </a:spcAft>
              <a:buClr>
                <a:schemeClr val="dk1"/>
              </a:buClr>
              <a:buSzPts val="2800"/>
              <a:buFont typeface="Calibri"/>
              <a:buChar char="•"/>
            </a:pPr>
            <a:r>
              <a:rPr lang="en-GB" sz="2800" dirty="0">
                <a:solidFill>
                  <a:schemeClr val="dk1"/>
                </a:solidFill>
                <a:latin typeface="Calibri" pitchFamily="34" charset="0"/>
                <a:ea typeface="Calibri"/>
                <a:cs typeface="Calibri" pitchFamily="34" charset="0"/>
                <a:sym typeface="Calibri"/>
              </a:rPr>
              <a:t>Rating scales </a:t>
            </a:r>
            <a:endParaRPr sz="2800" dirty="0">
              <a:latin typeface="Calibri" pitchFamily="34" charset="0"/>
              <a:ea typeface="Calibri"/>
              <a:cs typeface="Calibri" pitchFamily="34" charset="0"/>
              <a:sym typeface="Calibri"/>
            </a:endParaRPr>
          </a:p>
          <a:p>
            <a:pPr marL="457200" marR="0" lvl="0" indent="-431800" algn="just" rtl="0">
              <a:lnSpc>
                <a:spcPct val="90000"/>
              </a:lnSpc>
              <a:spcBef>
                <a:spcPts val="1000"/>
              </a:spcBef>
              <a:spcAft>
                <a:spcPts val="0"/>
              </a:spcAft>
              <a:buClr>
                <a:schemeClr val="dk1"/>
              </a:buClr>
              <a:buSzPts val="2800"/>
              <a:buFont typeface="Calibri"/>
              <a:buChar char="•"/>
            </a:pPr>
            <a:r>
              <a:rPr lang="en-GB" sz="2800" dirty="0">
                <a:solidFill>
                  <a:schemeClr val="dk1"/>
                </a:solidFill>
                <a:latin typeface="Calibri" pitchFamily="34" charset="0"/>
                <a:ea typeface="Calibri"/>
                <a:cs typeface="Calibri" pitchFamily="34" charset="0"/>
                <a:sym typeface="Calibri"/>
              </a:rPr>
              <a:t>Exhibition/ demonstration</a:t>
            </a:r>
            <a:endParaRPr sz="2800" dirty="0">
              <a:latin typeface="Calibri" pitchFamily="34" charset="0"/>
              <a:ea typeface="Calibri"/>
              <a:cs typeface="Calibri" pitchFamily="34" charset="0"/>
              <a:sym typeface="Calibri"/>
            </a:endParaRPr>
          </a:p>
          <a:p>
            <a:pPr marL="457200" marR="0" lvl="0" indent="-431800" algn="just" rtl="0">
              <a:lnSpc>
                <a:spcPct val="90000"/>
              </a:lnSpc>
              <a:spcBef>
                <a:spcPts val="1000"/>
              </a:spcBef>
              <a:spcAft>
                <a:spcPts val="0"/>
              </a:spcAft>
              <a:buClr>
                <a:schemeClr val="dk1"/>
              </a:buClr>
              <a:buSzPts val="2800"/>
              <a:buFont typeface="Calibri"/>
              <a:buChar char="•"/>
            </a:pPr>
            <a:r>
              <a:rPr lang="en-GB" sz="2800" dirty="0">
                <a:solidFill>
                  <a:schemeClr val="dk1"/>
                </a:solidFill>
                <a:latin typeface="Calibri" pitchFamily="34" charset="0"/>
                <a:ea typeface="Calibri"/>
                <a:cs typeface="Calibri" pitchFamily="34" charset="0"/>
                <a:sym typeface="Calibri"/>
              </a:rPr>
              <a:t>Learning journal</a:t>
            </a:r>
            <a:endParaRPr sz="2800" dirty="0">
              <a:solidFill>
                <a:schemeClr val="dk1"/>
              </a:solidFill>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1"/>
          <p:cNvSpPr txBox="1">
            <a:spLocks noGrp="1"/>
          </p:cNvSpPr>
          <p:nvPr>
            <p:ph type="title"/>
          </p:nvPr>
        </p:nvSpPr>
        <p:spPr>
          <a:xfrm>
            <a:off x="1876096" y="365126"/>
            <a:ext cx="8520233" cy="698361"/>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717" name="Google Shape;717;p101"/>
          <p:cNvSpPr txBox="1">
            <a:spLocks noGrp="1"/>
          </p:cNvSpPr>
          <p:nvPr>
            <p:ph type="body" idx="1"/>
          </p:nvPr>
        </p:nvSpPr>
        <p:spPr>
          <a:xfrm>
            <a:off x="956669" y="3174187"/>
            <a:ext cx="10260496" cy="546537"/>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Arial"/>
                <a:cs typeface="Calibri" pitchFamily="34" charset="0"/>
                <a:sym typeface="Arial"/>
              </a:rPr>
              <a:t>Create a checklist to assess reading ability for a P5 learner. </a:t>
            </a:r>
            <a:endParaRPr dirty="0">
              <a:latin typeface="Calibri" pitchFamily="34" charset="0"/>
              <a:ea typeface="Arial"/>
              <a:cs typeface="Calibri" pitchFamily="34" charset="0"/>
              <a:sym typeface="Arial"/>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02"/>
          <p:cNvSpPr txBox="1">
            <a:spLocks noGrp="1"/>
          </p:cNvSpPr>
          <p:nvPr>
            <p:ph type="title"/>
          </p:nvPr>
        </p:nvSpPr>
        <p:spPr>
          <a:xfrm>
            <a:off x="1765737" y="365126"/>
            <a:ext cx="8600775" cy="926962"/>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2800"/>
              <a:buFont typeface="Oi"/>
              <a:buNone/>
            </a:pPr>
            <a:r>
              <a:rPr lang="en-GB" sz="3600" b="1" dirty="0">
                <a:latin typeface="Calibri"/>
                <a:ea typeface="Calibri"/>
                <a:cs typeface="Calibri"/>
                <a:sym typeface="Calibri"/>
              </a:rPr>
              <a:t>Section 7.4: Examinations/Tests Paper setting</a:t>
            </a:r>
            <a:endParaRPr sz="3600" b="1" dirty="0">
              <a:latin typeface="Calibri"/>
              <a:ea typeface="Calibri"/>
              <a:cs typeface="Calibri"/>
              <a:sym typeface="Calibri"/>
            </a:endParaRPr>
          </a:p>
        </p:txBody>
      </p:sp>
      <p:sp>
        <p:nvSpPr>
          <p:cNvPr id="723" name="Google Shape;723;p102"/>
          <p:cNvSpPr txBox="1">
            <a:spLocks noGrp="1"/>
          </p:cNvSpPr>
          <p:nvPr>
            <p:ph type="body" idx="1"/>
          </p:nvPr>
        </p:nvSpPr>
        <p:spPr>
          <a:xfrm>
            <a:off x="838200" y="2905698"/>
            <a:ext cx="10515600" cy="1492926"/>
          </a:xfrm>
          <a:prstGeom prst="rect">
            <a:avLst/>
          </a:prstGeom>
          <a:solidFill>
            <a:schemeClr val="accent1">
              <a:lumMod val="40000"/>
              <a:lumOff val="6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7.4</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Discuss the main points that a teacher should consider before and when setting questions for examination. </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03"/>
          <p:cNvSpPr txBox="1">
            <a:spLocks noGrp="1"/>
          </p:cNvSpPr>
          <p:nvPr>
            <p:ph type="title"/>
          </p:nvPr>
        </p:nvSpPr>
        <p:spPr>
          <a:xfrm>
            <a:off x="1907628" y="365126"/>
            <a:ext cx="8576441" cy="86732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Oi"/>
              <a:buNone/>
            </a:pPr>
            <a:r>
              <a:rPr lang="en-GB" sz="3600" b="1" dirty="0">
                <a:latin typeface="Calibri"/>
                <a:ea typeface="Calibri"/>
                <a:cs typeface="Calibri"/>
                <a:sym typeface="Calibri"/>
              </a:rPr>
              <a:t>Considerations in preparing tests</a:t>
            </a:r>
            <a:endParaRPr sz="3600" b="1" dirty="0">
              <a:latin typeface="Calibri"/>
              <a:ea typeface="Calibri"/>
              <a:cs typeface="Calibri"/>
              <a:sym typeface="Calibri"/>
            </a:endParaRPr>
          </a:p>
        </p:txBody>
      </p:sp>
      <p:sp>
        <p:nvSpPr>
          <p:cNvPr id="729" name="Google Shape;729;p103"/>
          <p:cNvSpPr txBox="1">
            <a:spLocks noGrp="1"/>
          </p:cNvSpPr>
          <p:nvPr>
            <p:ph type="body" idx="1"/>
          </p:nvPr>
        </p:nvSpPr>
        <p:spPr>
          <a:xfrm>
            <a:off x="467140" y="1397876"/>
            <a:ext cx="10883348" cy="4779087"/>
          </a:xfrm>
          <a:prstGeom prst="rect">
            <a:avLst/>
          </a:prstGeom>
          <a:noFill/>
          <a:ln>
            <a:noFill/>
          </a:ln>
        </p:spPr>
        <p:txBody>
          <a:bodyPr spcFirstLastPara="1" wrap="square" lIns="91425" tIns="45700" rIns="91425" bIns="45700" anchor="t" anchorCtr="0">
            <a:normAutofit/>
          </a:bodyPr>
          <a:lstStyle/>
          <a:p>
            <a:pPr marL="457200" lvl="0" indent="-342900" algn="just" rtl="0">
              <a:lnSpc>
                <a:spcPct val="150000"/>
              </a:lnSpc>
              <a:spcBef>
                <a:spcPts val="0"/>
              </a:spcBef>
              <a:spcAft>
                <a:spcPts val="0"/>
              </a:spcAft>
              <a:buSzPts val="1800"/>
              <a:buFont typeface="Calibri"/>
              <a:buChar char="•"/>
            </a:pPr>
            <a:r>
              <a:rPr lang="en-GB" dirty="0">
                <a:latin typeface="Calibri" pitchFamily="34" charset="0"/>
                <a:ea typeface="Calibri"/>
                <a:cs typeface="Calibri" pitchFamily="34" charset="0"/>
                <a:sym typeface="Calibri"/>
              </a:rPr>
              <a:t>Selecting specific areas of the curriculum, </a:t>
            </a:r>
            <a:endParaRPr dirty="0">
              <a:latin typeface="Calibri" pitchFamily="34" charset="0"/>
              <a:ea typeface="Calibri"/>
              <a:cs typeface="Calibri" pitchFamily="34" charset="0"/>
              <a:sym typeface="Calibri"/>
            </a:endParaRPr>
          </a:p>
          <a:p>
            <a:pPr marL="457200" lvl="0" indent="-342900" algn="just" rtl="0">
              <a:lnSpc>
                <a:spcPct val="150000"/>
              </a:lnSpc>
              <a:spcBef>
                <a:spcPts val="0"/>
              </a:spcBef>
              <a:spcAft>
                <a:spcPts val="0"/>
              </a:spcAft>
              <a:buSzPts val="1800"/>
              <a:buFont typeface="Calibri"/>
              <a:buChar char="•"/>
            </a:pPr>
            <a:r>
              <a:rPr lang="en-GB" dirty="0">
                <a:latin typeface="Calibri" pitchFamily="34" charset="0"/>
                <a:ea typeface="Calibri"/>
                <a:cs typeface="Calibri" pitchFamily="34" charset="0"/>
                <a:sym typeface="Calibri"/>
              </a:rPr>
              <a:t>writing relevant questions, </a:t>
            </a:r>
            <a:endParaRPr dirty="0">
              <a:latin typeface="Calibri" pitchFamily="34" charset="0"/>
              <a:ea typeface="Calibri"/>
              <a:cs typeface="Calibri" pitchFamily="34" charset="0"/>
              <a:sym typeface="Calibri"/>
            </a:endParaRPr>
          </a:p>
          <a:p>
            <a:pPr marL="457200" lvl="0" indent="-342900" algn="just" rtl="0">
              <a:lnSpc>
                <a:spcPct val="150000"/>
              </a:lnSpc>
              <a:spcBef>
                <a:spcPts val="0"/>
              </a:spcBef>
              <a:spcAft>
                <a:spcPts val="0"/>
              </a:spcAft>
              <a:buSzPts val="1800"/>
              <a:buFont typeface="Calibri"/>
              <a:buChar char="•"/>
            </a:pPr>
            <a:r>
              <a:rPr lang="en-GB" dirty="0">
                <a:latin typeface="Calibri" pitchFamily="34" charset="0"/>
                <a:ea typeface="Calibri"/>
                <a:cs typeface="Calibri" pitchFamily="34" charset="0"/>
                <a:sym typeface="Calibri"/>
              </a:rPr>
              <a:t>organizing and sequencing items, </a:t>
            </a:r>
            <a:endParaRPr dirty="0">
              <a:latin typeface="Calibri" pitchFamily="34" charset="0"/>
              <a:ea typeface="Calibri"/>
              <a:cs typeface="Calibri" pitchFamily="34" charset="0"/>
              <a:sym typeface="Calibri"/>
            </a:endParaRPr>
          </a:p>
          <a:p>
            <a:pPr marL="457200" lvl="0" indent="-342900" algn="just" rtl="0">
              <a:lnSpc>
                <a:spcPct val="150000"/>
              </a:lnSpc>
              <a:spcBef>
                <a:spcPts val="0"/>
              </a:spcBef>
              <a:spcAft>
                <a:spcPts val="0"/>
              </a:spcAft>
              <a:buSzPts val="1800"/>
              <a:buFont typeface="Calibri"/>
              <a:buChar char="•"/>
            </a:pPr>
            <a:r>
              <a:rPr lang="en-GB" dirty="0">
                <a:latin typeface="Calibri" pitchFamily="34" charset="0"/>
                <a:ea typeface="Calibri"/>
                <a:cs typeface="Calibri" pitchFamily="34" charset="0"/>
                <a:sym typeface="Calibri"/>
              </a:rPr>
              <a:t>developing formats for presentation and response modes, </a:t>
            </a:r>
            <a:endParaRPr dirty="0">
              <a:latin typeface="Calibri" pitchFamily="34" charset="0"/>
              <a:ea typeface="Calibri"/>
              <a:cs typeface="Calibri" pitchFamily="34" charset="0"/>
              <a:sym typeface="Calibri"/>
            </a:endParaRPr>
          </a:p>
          <a:p>
            <a:pPr marL="457200" lvl="0" indent="-342900" algn="just" rtl="0">
              <a:lnSpc>
                <a:spcPct val="150000"/>
              </a:lnSpc>
              <a:spcBef>
                <a:spcPts val="0"/>
              </a:spcBef>
              <a:spcAft>
                <a:spcPts val="0"/>
              </a:spcAft>
              <a:buSzPts val="1800"/>
              <a:buFont typeface="Calibri"/>
              <a:buChar char="•"/>
            </a:pPr>
            <a:r>
              <a:rPr lang="en-GB" dirty="0">
                <a:latin typeface="Calibri" pitchFamily="34" charset="0"/>
                <a:ea typeface="Calibri"/>
                <a:cs typeface="Calibri" pitchFamily="34" charset="0"/>
                <a:sym typeface="Calibri"/>
              </a:rPr>
              <a:t>writing directions/instructions for administration, </a:t>
            </a:r>
            <a:endParaRPr dirty="0">
              <a:latin typeface="Calibri" pitchFamily="34" charset="0"/>
              <a:ea typeface="Calibri"/>
              <a:cs typeface="Calibri" pitchFamily="34" charset="0"/>
              <a:sym typeface="Calibri"/>
            </a:endParaRPr>
          </a:p>
          <a:p>
            <a:pPr marL="457200" lvl="0" indent="-342900" algn="just" rtl="0">
              <a:lnSpc>
                <a:spcPct val="150000"/>
              </a:lnSpc>
              <a:spcBef>
                <a:spcPts val="0"/>
              </a:spcBef>
              <a:spcAft>
                <a:spcPts val="0"/>
              </a:spcAft>
              <a:buSzPts val="1800"/>
              <a:buFont typeface="Calibri"/>
              <a:buChar char="•"/>
            </a:pPr>
            <a:r>
              <a:rPr lang="en-GB" dirty="0">
                <a:latin typeface="Calibri" pitchFamily="34" charset="0"/>
                <a:ea typeface="Calibri"/>
                <a:cs typeface="Calibri" pitchFamily="34" charset="0"/>
                <a:sym typeface="Calibri"/>
              </a:rPr>
              <a:t>developing systematic procedures for scoring responses, </a:t>
            </a:r>
            <a:endParaRPr dirty="0">
              <a:latin typeface="Calibri" pitchFamily="34" charset="0"/>
              <a:ea typeface="Calibri"/>
              <a:cs typeface="Calibri" pitchFamily="34" charset="0"/>
              <a:sym typeface="Calibri"/>
            </a:endParaRPr>
          </a:p>
          <a:p>
            <a:pPr marL="457200" lvl="0" indent="-342900" algn="just" rtl="0">
              <a:lnSpc>
                <a:spcPct val="150000"/>
              </a:lnSpc>
              <a:spcBef>
                <a:spcPts val="0"/>
              </a:spcBef>
              <a:spcAft>
                <a:spcPts val="0"/>
              </a:spcAft>
              <a:buSzPts val="1800"/>
              <a:buFont typeface="Calibri"/>
              <a:buChar char="•"/>
            </a:pPr>
            <a:r>
              <a:rPr lang="en-GB" dirty="0">
                <a:latin typeface="Calibri" pitchFamily="34" charset="0"/>
                <a:ea typeface="Calibri"/>
                <a:cs typeface="Calibri" pitchFamily="34" charset="0"/>
                <a:sym typeface="Calibri"/>
              </a:rPr>
              <a:t>establishing criteria to interpret learner performance.</a:t>
            </a:r>
            <a:endParaRPr dirty="0">
              <a:latin typeface="Calibri" pitchFamily="34" charset="0"/>
              <a:ea typeface="Calibri"/>
              <a:cs typeface="Calibri" pitchFamily="34" charset="0"/>
              <a:sym typeface="Calibri"/>
            </a:endParaRPr>
          </a:p>
          <a:p>
            <a:pPr marL="228600" lvl="0" indent="-50800" algn="l" rtl="0">
              <a:lnSpc>
                <a:spcPct val="100000"/>
              </a:lnSpc>
              <a:spcBef>
                <a:spcPts val="1000"/>
              </a:spcBef>
              <a:spcAft>
                <a:spcPts val="0"/>
              </a:spcAft>
              <a:buClr>
                <a:schemeClr val="dk1"/>
              </a:buClr>
              <a:buSzPts val="2800"/>
              <a:buNone/>
            </a:pPr>
            <a:endParaRPr dirty="0">
              <a:latin typeface="Calibri"/>
              <a:ea typeface="Calibri"/>
              <a:cs typeface="Calibri"/>
              <a:sym typeface="Calibri"/>
            </a:endParaRPr>
          </a:p>
          <a:p>
            <a:pPr marL="0" lvl="0" indent="0" algn="l" rtl="0">
              <a:lnSpc>
                <a:spcPct val="10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04"/>
          <p:cNvSpPr txBox="1">
            <a:spLocks noGrp="1"/>
          </p:cNvSpPr>
          <p:nvPr>
            <p:ph type="title"/>
          </p:nvPr>
        </p:nvSpPr>
        <p:spPr>
          <a:xfrm>
            <a:off x="2081048" y="365126"/>
            <a:ext cx="8213835" cy="698362"/>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ct val="100000"/>
              <a:buFont typeface="Oi"/>
              <a:buNone/>
            </a:pPr>
            <a:r>
              <a:rPr lang="en-GB" sz="3600" dirty="0">
                <a:latin typeface="Times New Roman" pitchFamily="18" charset="0"/>
                <a:cs typeface="Times New Roman" pitchFamily="18" charset="0"/>
              </a:rPr>
              <a:t/>
            </a:r>
            <a:br>
              <a:rPr lang="en-GB" sz="3600" dirty="0">
                <a:latin typeface="Times New Roman" pitchFamily="18" charset="0"/>
                <a:cs typeface="Times New Roman" pitchFamily="18" charset="0"/>
              </a:rPr>
            </a:br>
            <a:r>
              <a:rPr lang="en-GB" sz="3600" b="1" dirty="0">
                <a:latin typeface="Calibri" pitchFamily="34" charset="0"/>
                <a:ea typeface="Calibri"/>
                <a:cs typeface="Calibri" pitchFamily="34" charset="0"/>
                <a:sym typeface="Calibri"/>
              </a:rPr>
              <a:t>Response formats</a:t>
            </a:r>
            <a:r>
              <a:rPr lang="en-GB" sz="3600" dirty="0">
                <a:latin typeface="Times New Roman" pitchFamily="18" charset="0"/>
                <a:cs typeface="Times New Roman" pitchFamily="18" charset="0"/>
              </a:rPr>
              <a:t/>
            </a:r>
            <a:br>
              <a:rPr lang="en-GB" sz="3600" dirty="0">
                <a:latin typeface="Times New Roman" pitchFamily="18" charset="0"/>
                <a:cs typeface="Times New Roman" pitchFamily="18" charset="0"/>
              </a:rPr>
            </a:br>
            <a:endParaRPr sz="3600" dirty="0">
              <a:latin typeface="Times New Roman" pitchFamily="18" charset="0"/>
              <a:cs typeface="Times New Roman" pitchFamily="18" charset="0"/>
            </a:endParaRPr>
          </a:p>
        </p:txBody>
      </p:sp>
      <p:sp>
        <p:nvSpPr>
          <p:cNvPr id="735" name="Google Shape;735;p104"/>
          <p:cNvSpPr txBox="1">
            <a:spLocks noGrp="1"/>
          </p:cNvSpPr>
          <p:nvPr>
            <p:ph type="body" idx="1"/>
          </p:nvPr>
        </p:nvSpPr>
        <p:spPr>
          <a:xfrm>
            <a:off x="838200" y="1192696"/>
            <a:ext cx="10515600" cy="498426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Calibri"/>
              <a:buChar char="•"/>
            </a:pPr>
            <a:r>
              <a:rPr lang="en-GB" b="1" dirty="0">
                <a:latin typeface="Calibri" pitchFamily="34" charset="0"/>
                <a:ea typeface="Calibri"/>
                <a:cs typeface="Calibri" pitchFamily="34" charset="0"/>
                <a:sym typeface="Calibri"/>
              </a:rPr>
              <a:t>Selection formats:</a:t>
            </a:r>
            <a:r>
              <a:rPr lang="en-GB" dirty="0">
                <a:latin typeface="Calibri" pitchFamily="34" charset="0"/>
                <a:ea typeface="Calibri"/>
                <a:cs typeface="Calibri" pitchFamily="34" charset="0"/>
                <a:sym typeface="Calibri"/>
              </a:rPr>
              <a:t> Multiple choice, matching and true-false responses</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b="1" dirty="0">
                <a:latin typeface="Calibri" pitchFamily="34" charset="0"/>
                <a:ea typeface="Calibri"/>
                <a:cs typeface="Calibri" pitchFamily="34" charset="0"/>
                <a:sym typeface="Calibri"/>
              </a:rPr>
              <a:t>Supply formats:</a:t>
            </a:r>
            <a:r>
              <a:rPr lang="en-GB" dirty="0">
                <a:latin typeface="Calibri" pitchFamily="34" charset="0"/>
                <a:ea typeface="Calibri"/>
                <a:cs typeface="Calibri" pitchFamily="34" charset="0"/>
                <a:sym typeface="Calibri"/>
              </a:rPr>
              <a:t>  fill-in questions, short answer questions, and essay questions  </a:t>
            </a:r>
            <a:endParaRPr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05"/>
          <p:cNvSpPr txBox="1">
            <a:spLocks noGrp="1"/>
          </p:cNvSpPr>
          <p:nvPr>
            <p:ph type="title"/>
          </p:nvPr>
        </p:nvSpPr>
        <p:spPr>
          <a:xfrm>
            <a:off x="2128345" y="365125"/>
            <a:ext cx="8079142" cy="956779"/>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dirty="0"/>
              <a:t/>
            </a:r>
            <a:br>
              <a:rPr lang="en-GB" dirty="0"/>
            </a:br>
            <a:r>
              <a:rPr lang="en-GB" sz="4000" b="1" dirty="0">
                <a:latin typeface="Calibri" pitchFamily="34" charset="0"/>
                <a:ea typeface="Calibri"/>
                <a:cs typeface="Calibri" pitchFamily="34" charset="0"/>
                <a:sym typeface="Calibri"/>
              </a:rPr>
              <a:t>Setting tasks for formative and summative assessment</a:t>
            </a:r>
            <a:r>
              <a:rPr lang="en-GB" dirty="0">
                <a:latin typeface="Calibri"/>
                <a:ea typeface="Calibri"/>
                <a:cs typeface="Calibri"/>
                <a:sym typeface="Calibri"/>
              </a:rPr>
              <a:t/>
            </a:r>
            <a:br>
              <a:rPr lang="en-GB" dirty="0">
                <a:latin typeface="Calibri"/>
                <a:ea typeface="Calibri"/>
                <a:cs typeface="Calibri"/>
                <a:sym typeface="Calibri"/>
              </a:rPr>
            </a:br>
            <a:endParaRPr dirty="0">
              <a:latin typeface="Calibri"/>
              <a:ea typeface="Calibri"/>
              <a:cs typeface="Calibri"/>
              <a:sym typeface="Calibri"/>
            </a:endParaRPr>
          </a:p>
        </p:txBody>
      </p:sp>
      <p:sp>
        <p:nvSpPr>
          <p:cNvPr id="741" name="Google Shape;741;p105"/>
          <p:cNvSpPr txBox="1">
            <a:spLocks noGrp="1"/>
          </p:cNvSpPr>
          <p:nvPr>
            <p:ph type="body" idx="1"/>
          </p:nvPr>
        </p:nvSpPr>
        <p:spPr>
          <a:xfrm>
            <a:off x="367748" y="1500809"/>
            <a:ext cx="11400182" cy="4676154"/>
          </a:xfrm>
          <a:prstGeom prst="rect">
            <a:avLst/>
          </a:prstGeom>
          <a:noFill/>
          <a:ln>
            <a:noFill/>
          </a:ln>
        </p:spPr>
        <p:txBody>
          <a:bodyPr spcFirstLastPara="1" wrap="square" lIns="91425" tIns="45700" rIns="91425" bIns="45700" anchor="t" anchorCtr="0">
            <a:normAutofit/>
          </a:bodyPr>
          <a:lstStyle/>
          <a:p>
            <a:pPr marL="228600" lvl="0" indent="-215900" algn="just" rtl="0">
              <a:lnSpc>
                <a:spcPct val="100000"/>
              </a:lnSpc>
              <a:spcBef>
                <a:spcPts val="0"/>
              </a:spcBef>
              <a:spcAft>
                <a:spcPts val="0"/>
              </a:spcAft>
              <a:buClr>
                <a:schemeClr val="dk1"/>
              </a:buClr>
              <a:buSzPts val="2800"/>
              <a:buChar char="•"/>
            </a:pPr>
            <a:r>
              <a:rPr lang="en-GB" b="1" dirty="0">
                <a:latin typeface="Calibri" pitchFamily="34" charset="0"/>
                <a:ea typeface="Calibri"/>
                <a:cs typeface="Calibri" pitchFamily="34" charset="0"/>
                <a:sym typeface="Calibri"/>
              </a:rPr>
              <a:t>Definition</a:t>
            </a:r>
            <a:r>
              <a:rPr lang="en-GB" dirty="0">
                <a:latin typeface="Calibri" pitchFamily="34" charset="0"/>
                <a:ea typeface="Calibri"/>
                <a:cs typeface="Calibri" pitchFamily="34" charset="0"/>
                <a:sym typeface="Calibri"/>
              </a:rPr>
              <a:t>: Tasks are activities designed in the learning environment by the teacher to enable learners to develop and display their knowledge, understanding and demonstrate the acquired skills, competences, attitudes and values. </a:t>
            </a:r>
            <a:endParaRPr dirty="0">
              <a:latin typeface="Calibri" pitchFamily="34" charset="0"/>
              <a:ea typeface="Calibri"/>
              <a:cs typeface="Calibri" pitchFamily="34" charset="0"/>
              <a:sym typeface="Calibri"/>
            </a:endParaRPr>
          </a:p>
          <a:p>
            <a:pPr marL="228600" lvl="0" indent="-38100" algn="just" rtl="0">
              <a:lnSpc>
                <a:spcPct val="100000"/>
              </a:lnSpc>
              <a:spcBef>
                <a:spcPts val="1000"/>
              </a:spcBef>
              <a:spcAft>
                <a:spcPts val="0"/>
              </a:spcAft>
              <a:buClr>
                <a:schemeClr val="dk1"/>
              </a:buClr>
              <a:buSzPts val="3000"/>
              <a:buNone/>
            </a:pPr>
            <a:endParaRPr dirty="0">
              <a:latin typeface="Calibri" pitchFamily="34" charset="0"/>
              <a:ea typeface="Calibri"/>
              <a:cs typeface="Calibri" pitchFamily="34" charset="0"/>
              <a:sym typeface="Calibri"/>
            </a:endParaRPr>
          </a:p>
          <a:p>
            <a:pPr marL="228600" lvl="0" indent="-215900" algn="just" rtl="0">
              <a:lnSpc>
                <a:spcPct val="10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Development of tasks</a:t>
            </a:r>
            <a:r>
              <a:rPr lang="en-GB" b="1" dirty="0" smtClean="0">
                <a:latin typeface="Calibri" pitchFamily="34" charset="0"/>
                <a:ea typeface="Calibri"/>
                <a:cs typeface="Calibri" pitchFamily="34" charset="0"/>
                <a:sym typeface="Calibri"/>
              </a:rPr>
              <a:t>: </a:t>
            </a:r>
            <a:r>
              <a:rPr lang="en-GB" dirty="0" smtClean="0">
                <a:latin typeface="Calibri" pitchFamily="34" charset="0"/>
                <a:ea typeface="Calibri"/>
                <a:cs typeface="Calibri" pitchFamily="34" charset="0"/>
                <a:sym typeface="Calibri"/>
              </a:rPr>
              <a:t>Use </a:t>
            </a:r>
            <a:r>
              <a:rPr lang="en-GB" dirty="0">
                <a:latin typeface="Calibri" pitchFamily="34" charset="0"/>
                <a:ea typeface="Calibri"/>
                <a:cs typeface="Calibri" pitchFamily="34" charset="0"/>
                <a:sym typeface="Calibri"/>
              </a:rPr>
              <a:t>observable action verbs consistent with the level of learning expected, considering all the low, medium and higher order thinking skills and competences. </a:t>
            </a:r>
            <a:endParaRPr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06"/>
          <p:cNvSpPr txBox="1">
            <a:spLocks noGrp="1"/>
          </p:cNvSpPr>
          <p:nvPr>
            <p:ph type="title"/>
          </p:nvPr>
        </p:nvSpPr>
        <p:spPr>
          <a:xfrm>
            <a:off x="2175641" y="365126"/>
            <a:ext cx="7952334" cy="549274"/>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dirty="0"/>
              <a:t/>
            </a:r>
            <a:br>
              <a:rPr lang="en-GB" dirty="0"/>
            </a:br>
            <a:r>
              <a:rPr lang="en-GB" sz="3600" b="1" dirty="0">
                <a:latin typeface="Calibri" pitchFamily="34" charset="0"/>
                <a:ea typeface="Calibri"/>
                <a:cs typeface="Calibri" pitchFamily="34" charset="0"/>
                <a:sym typeface="Calibri"/>
              </a:rPr>
              <a:t>Designing a marking scheme</a:t>
            </a:r>
            <a:r>
              <a:rPr lang="en-GB" b="1" dirty="0">
                <a:latin typeface="Calibri"/>
                <a:ea typeface="Calibri"/>
                <a:cs typeface="Calibri"/>
                <a:sym typeface="Calibri"/>
              </a:rPr>
              <a:t/>
            </a:r>
            <a:br>
              <a:rPr lang="en-GB" b="1" dirty="0">
                <a:latin typeface="Calibri"/>
                <a:ea typeface="Calibri"/>
                <a:cs typeface="Calibri"/>
                <a:sym typeface="Calibri"/>
              </a:rPr>
            </a:br>
            <a:endParaRPr b="1" dirty="0">
              <a:latin typeface="Calibri"/>
              <a:ea typeface="Calibri"/>
              <a:cs typeface="Calibri"/>
              <a:sym typeface="Calibri"/>
            </a:endParaRPr>
          </a:p>
        </p:txBody>
      </p:sp>
      <p:sp>
        <p:nvSpPr>
          <p:cNvPr id="747" name="Google Shape;747;p106"/>
          <p:cNvSpPr txBox="1">
            <a:spLocks noGrp="1"/>
          </p:cNvSpPr>
          <p:nvPr>
            <p:ph type="body" idx="1"/>
          </p:nvPr>
        </p:nvSpPr>
        <p:spPr>
          <a:xfrm>
            <a:off x="467139" y="1321904"/>
            <a:ext cx="11072191" cy="4855059"/>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Whether you are marking exam answers or learners’ assignments, the time spent making a good marking scheme can save you hours when it comes to marking a pile of scripts, it is important to design marking schemes in the first place.</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07"/>
          <p:cNvSpPr txBox="1">
            <a:spLocks noGrp="1"/>
          </p:cNvSpPr>
          <p:nvPr>
            <p:ph type="title"/>
          </p:nvPr>
        </p:nvSpPr>
        <p:spPr>
          <a:xfrm>
            <a:off x="2443655" y="365126"/>
            <a:ext cx="7709338" cy="64386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753" name="Google Shape;753;p107"/>
          <p:cNvSpPr txBox="1">
            <a:spLocks noGrp="1"/>
          </p:cNvSpPr>
          <p:nvPr>
            <p:ph type="body" idx="1"/>
          </p:nvPr>
        </p:nvSpPr>
        <p:spPr>
          <a:xfrm>
            <a:off x="893395" y="2191426"/>
            <a:ext cx="10489324" cy="2617077"/>
          </a:xfrm>
          <a:prstGeom prst="rect">
            <a:avLst/>
          </a:prstGeom>
          <a:solidFill>
            <a:schemeClr val="accent1">
              <a:lumMod val="40000"/>
              <a:lumOff val="60000"/>
            </a:schemeClr>
          </a:solid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Depending on your subject of specialization, choose any topic from the pre-primary or primary syllabus, read the content for that topic, set 10 questions to assess that topic and then set a marking scheme. </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 Respect revised Bloom Taxonomy when setting questions. </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 Vary formats of questions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7;p21"/>
          <p:cNvSpPr txBox="1">
            <a:spLocks noGrp="1"/>
          </p:cNvSpPr>
          <p:nvPr>
            <p:ph type="title"/>
          </p:nvPr>
        </p:nvSpPr>
        <p:spPr>
          <a:xfrm>
            <a:off x="1513489" y="365125"/>
            <a:ext cx="8954813" cy="60182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US" sz="3600" b="1" dirty="0" smtClean="0">
                <a:ea typeface="Calibri"/>
                <a:sym typeface="Calibri"/>
              </a:rPr>
              <a:t>DAY 7</a:t>
            </a:r>
            <a:endParaRPr sz="3600" b="1" dirty="0">
              <a:latin typeface="Calibri" pitchFamily="34" charset="0"/>
              <a:ea typeface="Calibri"/>
              <a:cs typeface="Calibri" pitchFamily="34" charset="0"/>
              <a:sym typeface="Calibri"/>
            </a:endParaRPr>
          </a:p>
        </p:txBody>
      </p:sp>
      <p:sp>
        <p:nvSpPr>
          <p:cNvPr id="5" name="Google Shape;208;p21"/>
          <p:cNvSpPr txBox="1">
            <a:spLocks noGrp="1"/>
          </p:cNvSpPr>
          <p:nvPr>
            <p:ph type="body" idx="1"/>
          </p:nvPr>
        </p:nvSpPr>
        <p:spPr>
          <a:xfrm>
            <a:off x="838200" y="1261241"/>
            <a:ext cx="10515600" cy="4915722"/>
          </a:xfrm>
          <a:prstGeom prst="rect">
            <a:avLst/>
          </a:prstGeom>
          <a:noFill/>
          <a:ln>
            <a:noFill/>
          </a:ln>
        </p:spPr>
        <p:txBody>
          <a:bodyPr spcFirstLastPara="1" wrap="square" lIns="91425" tIns="45700" rIns="91425" bIns="45700" anchor="t" anchorCtr="0">
            <a:normAutofit/>
          </a:bodyPr>
          <a:lstStyle/>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r>
              <a:rPr lang="en-US" i="1" dirty="0" smtClean="0"/>
              <a:t>Summarize key ideas and outcomes of discussions from previous day </a:t>
            </a:r>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2002221" y="515006"/>
            <a:ext cx="8413531" cy="98797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200" b="1" dirty="0">
                <a:latin typeface="Calibri" pitchFamily="34" charset="0"/>
                <a:ea typeface="Calibri"/>
                <a:cs typeface="Calibri" pitchFamily="34" charset="0"/>
                <a:sym typeface="Calibri"/>
              </a:rPr>
              <a:t>Teaching and learning approaches </a:t>
            </a:r>
            <a:r>
              <a:rPr lang="en-GB" sz="3200" b="1" dirty="0" smtClean="0">
                <a:latin typeface="Calibri" pitchFamily="34" charset="0"/>
                <a:ea typeface="Calibri"/>
                <a:cs typeface="Calibri" pitchFamily="34" charset="0"/>
                <a:sym typeface="Calibri"/>
              </a:rPr>
              <a:t>(Cont'd)</a:t>
            </a:r>
            <a:endParaRPr sz="3200" b="1" dirty="0">
              <a:latin typeface="Calibri" pitchFamily="34" charset="0"/>
              <a:ea typeface="Calibri"/>
              <a:cs typeface="Calibri" pitchFamily="34" charset="0"/>
              <a:sym typeface="Calibri"/>
            </a:endParaRPr>
          </a:p>
        </p:txBody>
      </p:sp>
      <p:sp>
        <p:nvSpPr>
          <p:cNvPr id="130" name="Google Shape;130;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dk1"/>
              </a:buClr>
              <a:buSzPts val="2800"/>
              <a:buChar char="•"/>
            </a:pPr>
            <a:r>
              <a:rPr lang="en-GB" b="1" dirty="0">
                <a:latin typeface="Times New Roman" pitchFamily="18" charset="0"/>
                <a:ea typeface="Calibri"/>
                <a:cs typeface="Times New Roman" pitchFamily="18" charset="0"/>
                <a:sym typeface="Calibri"/>
              </a:rPr>
              <a:t>Teacher- </a:t>
            </a:r>
            <a:r>
              <a:rPr lang="en-GB" b="1" dirty="0" err="1">
                <a:latin typeface="Times New Roman" pitchFamily="18" charset="0"/>
                <a:ea typeface="Calibri"/>
                <a:cs typeface="Times New Roman" pitchFamily="18" charset="0"/>
                <a:sym typeface="Calibri"/>
              </a:rPr>
              <a:t>centered</a:t>
            </a:r>
            <a:r>
              <a:rPr lang="en-GB" b="1" dirty="0">
                <a:latin typeface="Times New Roman" pitchFamily="18" charset="0"/>
                <a:ea typeface="Calibri"/>
                <a:cs typeface="Times New Roman" pitchFamily="18" charset="0"/>
                <a:sym typeface="Calibri"/>
              </a:rPr>
              <a:t> approach: </a:t>
            </a:r>
            <a:r>
              <a:rPr lang="en-GB" dirty="0">
                <a:latin typeface="Times New Roman" pitchFamily="18" charset="0"/>
                <a:ea typeface="Calibri"/>
                <a:cs typeface="Times New Roman" pitchFamily="18" charset="0"/>
                <a:sym typeface="Calibri"/>
              </a:rPr>
              <a:t>This approach positions the teacher as the expert in charge of imparting knowledge to his or her learners via lectures or direct instruction</a:t>
            </a:r>
            <a:endParaRPr dirty="0">
              <a:latin typeface="Times New Roman" pitchFamily="18" charset="0"/>
              <a:ea typeface="Calibri"/>
              <a:cs typeface="Times New Roman" pitchFamily="18" charset="0"/>
              <a:sym typeface="Calibri"/>
            </a:endParaRPr>
          </a:p>
          <a:p>
            <a:pPr marL="228600" lvl="0" indent="-228600" algn="just" rtl="0">
              <a:lnSpc>
                <a:spcPct val="100000"/>
              </a:lnSpc>
              <a:spcBef>
                <a:spcPts val="1000"/>
              </a:spcBef>
              <a:spcAft>
                <a:spcPts val="0"/>
              </a:spcAft>
              <a:buClr>
                <a:schemeClr val="dk1"/>
              </a:buClr>
              <a:buSzPts val="2800"/>
              <a:buChar char="•"/>
            </a:pPr>
            <a:r>
              <a:rPr lang="en-GB" b="1" dirty="0">
                <a:latin typeface="Times New Roman" pitchFamily="18" charset="0"/>
                <a:ea typeface="Calibri"/>
                <a:cs typeface="Times New Roman" pitchFamily="18" charset="0"/>
                <a:sym typeface="Calibri"/>
              </a:rPr>
              <a:t>Learner-centred approach: </a:t>
            </a:r>
            <a:r>
              <a:rPr lang="en-GB" dirty="0">
                <a:latin typeface="Times New Roman" pitchFamily="18" charset="0"/>
                <a:ea typeface="Calibri"/>
                <a:cs typeface="Times New Roman" pitchFamily="18" charset="0"/>
                <a:sym typeface="Calibri"/>
              </a:rPr>
              <a:t>This approach makes learners the co-controllers of the content and the learning process, it is better to see the transfer from one to the other as a more fundamental paradigm shift. </a:t>
            </a:r>
            <a:endParaRPr dirty="0">
              <a:latin typeface="Times New Roman" pitchFamily="18" charset="0"/>
              <a:ea typeface="Calibri"/>
              <a:cs typeface="Times New Roman" pitchFamily="18" charset="0"/>
              <a:sym typeface="Calibri"/>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08"/>
          <p:cNvSpPr txBox="1">
            <a:spLocks noGrp="1"/>
          </p:cNvSpPr>
          <p:nvPr>
            <p:ph type="title"/>
          </p:nvPr>
        </p:nvSpPr>
        <p:spPr>
          <a:xfrm>
            <a:off x="1765738" y="365125"/>
            <a:ext cx="8719962" cy="8076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Oi"/>
              <a:buNone/>
            </a:pPr>
            <a:r>
              <a:rPr lang="en-GB" sz="3600" b="1" dirty="0">
                <a:latin typeface="Calibri" pitchFamily="34" charset="0"/>
                <a:ea typeface="Calibri"/>
                <a:cs typeface="Calibri" pitchFamily="34" charset="0"/>
                <a:sym typeface="Calibri"/>
              </a:rPr>
              <a:t>Section 7.5: Marking, records keeping and results analysis</a:t>
            </a:r>
            <a:endParaRPr sz="3600" b="1" dirty="0">
              <a:latin typeface="Calibri" pitchFamily="34" charset="0"/>
              <a:ea typeface="Calibri"/>
              <a:cs typeface="Calibri" pitchFamily="34" charset="0"/>
              <a:sym typeface="Calibri"/>
            </a:endParaRPr>
          </a:p>
        </p:txBody>
      </p:sp>
      <p:sp>
        <p:nvSpPr>
          <p:cNvPr id="759" name="Google Shape;759;p108"/>
          <p:cNvSpPr txBox="1">
            <a:spLocks noGrp="1"/>
          </p:cNvSpPr>
          <p:nvPr>
            <p:ph type="body" idx="1"/>
          </p:nvPr>
        </p:nvSpPr>
        <p:spPr>
          <a:xfrm>
            <a:off x="838199" y="1355834"/>
            <a:ext cx="10712669" cy="4821129"/>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0" lvl="0" indent="0" algn="just" rtl="0">
              <a:lnSpc>
                <a:spcPct val="10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7.5</a:t>
            </a:r>
            <a:endParaRPr dirty="0">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Read the following scenario and answer the question that follows: </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err="1">
                <a:latin typeface="Calibri" pitchFamily="34" charset="0"/>
                <a:ea typeface="Calibri"/>
                <a:cs typeface="Calibri" pitchFamily="34" charset="0"/>
                <a:sym typeface="Calibri"/>
              </a:rPr>
              <a:t>Butera</a:t>
            </a:r>
            <a:r>
              <a:rPr lang="en-GB" dirty="0">
                <a:latin typeface="Calibri" pitchFamily="34" charset="0"/>
                <a:ea typeface="Calibri"/>
                <a:cs typeface="Calibri" pitchFamily="34" charset="0"/>
                <a:sym typeface="Calibri"/>
              </a:rPr>
              <a:t> and </a:t>
            </a:r>
            <a:r>
              <a:rPr lang="en-GB" dirty="0" err="1">
                <a:latin typeface="Calibri" pitchFamily="34" charset="0"/>
                <a:ea typeface="Calibri"/>
                <a:cs typeface="Calibri" pitchFamily="34" charset="0"/>
                <a:sym typeface="Calibri"/>
              </a:rPr>
              <a:t>Dusenge</a:t>
            </a:r>
            <a:r>
              <a:rPr lang="en-GB" dirty="0">
                <a:latin typeface="Calibri" pitchFamily="34" charset="0"/>
                <a:ea typeface="Calibri"/>
                <a:cs typeface="Calibri" pitchFamily="34" charset="0"/>
                <a:sym typeface="Calibri"/>
              </a:rPr>
              <a:t> </a:t>
            </a:r>
            <a:r>
              <a:rPr lang="en-GB" dirty="0" smtClean="0">
                <a:latin typeface="Calibri" pitchFamily="34" charset="0"/>
                <a:ea typeface="Calibri"/>
                <a:cs typeface="Calibri" pitchFamily="34" charset="0"/>
                <a:sym typeface="Calibri"/>
              </a:rPr>
              <a:t>teach </a:t>
            </a:r>
            <a:r>
              <a:rPr lang="en-GB" dirty="0">
                <a:latin typeface="Calibri" pitchFamily="34" charset="0"/>
                <a:ea typeface="Calibri"/>
                <a:cs typeface="Calibri" pitchFamily="34" charset="0"/>
                <a:sym typeface="Calibri"/>
              </a:rPr>
              <a:t>in P3, </a:t>
            </a:r>
            <a:r>
              <a:rPr lang="en-GB" dirty="0" err="1">
                <a:latin typeface="Calibri" pitchFamily="34" charset="0"/>
                <a:ea typeface="Calibri"/>
                <a:cs typeface="Calibri" pitchFamily="34" charset="0"/>
                <a:sym typeface="Calibri"/>
              </a:rPr>
              <a:t>Butera</a:t>
            </a:r>
            <a:r>
              <a:rPr lang="en-GB" dirty="0">
                <a:latin typeface="Calibri" pitchFamily="34" charset="0"/>
                <a:ea typeface="Calibri"/>
                <a:cs typeface="Calibri" pitchFamily="34" charset="0"/>
                <a:sym typeface="Calibri"/>
              </a:rPr>
              <a:t> teaches P3 A and </a:t>
            </a:r>
            <a:r>
              <a:rPr lang="en-GB" dirty="0" err="1">
                <a:latin typeface="Calibri" pitchFamily="34" charset="0"/>
                <a:ea typeface="Calibri"/>
                <a:cs typeface="Calibri" pitchFamily="34" charset="0"/>
                <a:sym typeface="Calibri"/>
              </a:rPr>
              <a:t>Dusenge</a:t>
            </a:r>
            <a:r>
              <a:rPr lang="en-GB" dirty="0">
                <a:latin typeface="Calibri" pitchFamily="34" charset="0"/>
                <a:ea typeface="Calibri"/>
                <a:cs typeface="Calibri" pitchFamily="34" charset="0"/>
                <a:sym typeface="Calibri"/>
              </a:rPr>
              <a:t> teaches P3 B,  By the end of each unit, they give assessment that covers the whole unit. When marking </a:t>
            </a:r>
            <a:r>
              <a:rPr lang="en-GB" dirty="0" err="1">
                <a:latin typeface="Calibri" pitchFamily="34" charset="0"/>
                <a:ea typeface="Calibri"/>
                <a:cs typeface="Calibri" pitchFamily="34" charset="0"/>
                <a:sym typeface="Calibri"/>
              </a:rPr>
              <a:t>Butera</a:t>
            </a:r>
            <a:r>
              <a:rPr lang="en-GB" dirty="0">
                <a:latin typeface="Calibri" pitchFamily="34" charset="0"/>
                <a:ea typeface="Calibri"/>
                <a:cs typeface="Calibri" pitchFamily="34" charset="0"/>
                <a:sym typeface="Calibri"/>
              </a:rPr>
              <a:t> marks one by one question for all copies. </a:t>
            </a:r>
            <a:r>
              <a:rPr lang="en-GB" dirty="0" err="1">
                <a:latin typeface="Calibri" pitchFamily="34" charset="0"/>
                <a:ea typeface="Calibri"/>
                <a:cs typeface="Calibri" pitchFamily="34" charset="0"/>
                <a:sym typeface="Calibri"/>
              </a:rPr>
              <a:t>Dusenge</a:t>
            </a:r>
            <a:r>
              <a:rPr lang="en-GB" dirty="0">
                <a:latin typeface="Calibri" pitchFamily="34" charset="0"/>
                <a:ea typeface="Calibri"/>
                <a:cs typeface="Calibri" pitchFamily="34" charset="0"/>
                <a:sym typeface="Calibri"/>
              </a:rPr>
              <a:t> marks copy by copy.</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smtClean="0">
                <a:latin typeface="Calibri" pitchFamily="34" charset="0"/>
                <a:ea typeface="Calibri"/>
                <a:cs typeface="Calibri" pitchFamily="34" charset="0"/>
                <a:sym typeface="Calibri"/>
              </a:rPr>
              <a:t>Who </a:t>
            </a:r>
            <a:r>
              <a:rPr lang="en-GB" dirty="0">
                <a:latin typeface="Calibri" pitchFamily="34" charset="0"/>
                <a:ea typeface="Calibri"/>
                <a:cs typeface="Calibri" pitchFamily="34" charset="0"/>
                <a:sym typeface="Calibri"/>
              </a:rPr>
              <a:t>do you think has good  of marking practice between </a:t>
            </a:r>
            <a:r>
              <a:rPr lang="en-GB" dirty="0" err="1">
                <a:latin typeface="Calibri" pitchFamily="34" charset="0"/>
                <a:ea typeface="Calibri"/>
                <a:cs typeface="Calibri" pitchFamily="34" charset="0"/>
                <a:sym typeface="Calibri"/>
              </a:rPr>
              <a:t>Butera</a:t>
            </a:r>
            <a:r>
              <a:rPr lang="en-GB" dirty="0">
                <a:latin typeface="Calibri" pitchFamily="34" charset="0"/>
                <a:ea typeface="Calibri"/>
                <a:cs typeface="Calibri" pitchFamily="34" charset="0"/>
                <a:sym typeface="Calibri"/>
              </a:rPr>
              <a:t> and </a:t>
            </a:r>
            <a:r>
              <a:rPr lang="en-GB" dirty="0" err="1" smtClean="0">
                <a:latin typeface="Calibri" pitchFamily="34" charset="0"/>
                <a:ea typeface="Calibri"/>
                <a:cs typeface="Calibri" pitchFamily="34" charset="0"/>
                <a:sym typeface="Calibri"/>
              </a:rPr>
              <a:t>Dusenge</a:t>
            </a:r>
            <a:r>
              <a:rPr lang="en-GB" dirty="0" smtClean="0">
                <a:latin typeface="Calibri" pitchFamily="34" charset="0"/>
                <a:ea typeface="Calibri"/>
                <a:cs typeface="Calibri" pitchFamily="34" charset="0"/>
                <a:sym typeface="Calibri"/>
              </a:rPr>
              <a:t>? Explain. </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What do you think both teachers have done before, to make marking effective?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b="1"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9"/>
          <p:cNvSpPr txBox="1">
            <a:spLocks noGrp="1"/>
          </p:cNvSpPr>
          <p:nvPr>
            <p:ph type="title"/>
          </p:nvPr>
        </p:nvSpPr>
        <p:spPr>
          <a:xfrm>
            <a:off x="1781503" y="189186"/>
            <a:ext cx="8773854" cy="844484"/>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ct val="122222"/>
              <a:buFont typeface="Oi"/>
              <a:buNone/>
            </a:pPr>
            <a:r>
              <a:rPr lang="en-GB" sz="3600" b="1" dirty="0">
                <a:latin typeface="Calibri" pitchFamily="34" charset="0"/>
                <a:ea typeface="Calibri"/>
                <a:cs typeface="Calibri" pitchFamily="34" charset="0"/>
                <a:sym typeface="Calibri"/>
              </a:rPr>
              <a:t>Marking, records keeping and results analysis </a:t>
            </a:r>
            <a:r>
              <a:rPr lang="en-GB" sz="3600" b="1" dirty="0" smtClean="0">
                <a:latin typeface="Calibri" pitchFamily="34" charset="0"/>
                <a:ea typeface="Calibri"/>
                <a:cs typeface="Calibri" pitchFamily="34" charset="0"/>
                <a:sym typeface="Calibri"/>
              </a:rPr>
              <a:t>(Cont'd)</a:t>
            </a:r>
            <a:endParaRPr sz="3600" b="1" dirty="0">
              <a:latin typeface="Calibri" pitchFamily="34" charset="0"/>
              <a:ea typeface="Calibri"/>
              <a:cs typeface="Calibri" pitchFamily="34" charset="0"/>
              <a:sym typeface="Calibri"/>
            </a:endParaRPr>
          </a:p>
        </p:txBody>
      </p:sp>
      <p:sp>
        <p:nvSpPr>
          <p:cNvPr id="765" name="Google Shape;765;p109"/>
          <p:cNvSpPr txBox="1">
            <a:spLocks noGrp="1"/>
          </p:cNvSpPr>
          <p:nvPr>
            <p:ph type="body" idx="1"/>
          </p:nvPr>
        </p:nvSpPr>
        <p:spPr>
          <a:xfrm>
            <a:off x="496958" y="1376855"/>
            <a:ext cx="11141764" cy="4561490"/>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Marking is defined as the process of judging the correctness of a learner’s academic work based on a specified criterion. </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Record keeping is gathering evidence from assessments and using them to judge the learner’s performance by assigning an indicator against the set criteria or standard. </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Assessment results analysis strategies</a:t>
            </a:r>
            <a:r>
              <a:rPr lang="en-GB" dirty="0" smtClean="0">
                <a:latin typeface="Calibri" pitchFamily="34" charset="0"/>
                <a:ea typeface="Calibri"/>
                <a:cs typeface="Calibri" pitchFamily="34" charset="0"/>
                <a:sym typeface="Calibri"/>
              </a:rPr>
              <a:t>, includes </a:t>
            </a:r>
            <a:r>
              <a:rPr lang="en-GB" dirty="0">
                <a:latin typeface="Calibri" pitchFamily="34" charset="0"/>
                <a:ea typeface="Calibri"/>
                <a:cs typeface="Calibri" pitchFamily="34" charset="0"/>
                <a:sym typeface="Calibri"/>
              </a:rPr>
              <a:t>determining how to organize, synthesize, interrelate, compare, and present the assessment results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9"/>
          <p:cNvSpPr txBox="1">
            <a:spLocks noGrp="1"/>
          </p:cNvSpPr>
          <p:nvPr>
            <p:ph type="title"/>
          </p:nvPr>
        </p:nvSpPr>
        <p:spPr>
          <a:xfrm>
            <a:off x="1891862" y="189186"/>
            <a:ext cx="8663495" cy="844484"/>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ct val="122222"/>
              <a:buFont typeface="Oi"/>
              <a:buNone/>
            </a:pPr>
            <a:r>
              <a:rPr lang="en-GB" sz="3600" b="1" dirty="0" smtClean="0">
                <a:latin typeface="Calibri" pitchFamily="34" charset="0"/>
                <a:ea typeface="Calibri"/>
                <a:cs typeface="Calibri" pitchFamily="34" charset="0"/>
                <a:sym typeface="Calibri"/>
              </a:rPr>
              <a:t>Marking criteria</a:t>
            </a:r>
            <a:endParaRPr sz="3600" b="1" dirty="0">
              <a:latin typeface="Calibri" pitchFamily="34" charset="0"/>
              <a:ea typeface="Calibri"/>
              <a:cs typeface="Calibri" pitchFamily="34" charset="0"/>
              <a:sym typeface="Calibri"/>
            </a:endParaRPr>
          </a:p>
        </p:txBody>
      </p:sp>
      <p:sp>
        <p:nvSpPr>
          <p:cNvPr id="765" name="Google Shape;765;p109"/>
          <p:cNvSpPr txBox="1">
            <a:spLocks noGrp="1"/>
          </p:cNvSpPr>
          <p:nvPr>
            <p:ph type="body" idx="1"/>
          </p:nvPr>
        </p:nvSpPr>
        <p:spPr>
          <a:xfrm>
            <a:off x="496958" y="1376855"/>
            <a:ext cx="11141764" cy="4561490"/>
          </a:xfrm>
          <a:prstGeom prst="rect">
            <a:avLst/>
          </a:prstGeom>
          <a:noFill/>
          <a:ln>
            <a:noFill/>
          </a:ln>
        </p:spPr>
        <p:txBody>
          <a:bodyPr spcFirstLastPara="1" wrap="square" lIns="91425" tIns="45700" rIns="91425" bIns="45700" anchor="t" anchorCtr="0">
            <a:normAutofit/>
          </a:bodyPr>
          <a:lstStyle/>
          <a:p>
            <a:r>
              <a:rPr lang="en-GB" dirty="0" smtClean="0"/>
              <a:t>A detailed set of Marking Criteria must be submitted with each paper. A satisfactory set of marking criteria would allow: </a:t>
            </a:r>
          </a:p>
          <a:p>
            <a:pPr lvl="3"/>
            <a:r>
              <a:rPr lang="en-GB" sz="2800" dirty="0" smtClean="0">
                <a:latin typeface="Calibri" pitchFamily="34" charset="0"/>
                <a:cs typeface="Calibri" pitchFamily="34" charset="0"/>
              </a:rPr>
              <a:t>Someone other than the setter to mark the learners’ answers fairly, </a:t>
            </a:r>
          </a:p>
          <a:p>
            <a:pPr lvl="3"/>
            <a:r>
              <a:rPr lang="en-GB" sz="2800" dirty="0" smtClean="0">
                <a:latin typeface="Calibri" pitchFamily="34" charset="0"/>
                <a:cs typeface="Calibri" pitchFamily="34" charset="0"/>
              </a:rPr>
              <a:t>Teachers in future years to see what was required as an answer to that question, and </a:t>
            </a:r>
          </a:p>
          <a:p>
            <a:pPr lvl="3"/>
            <a:r>
              <a:rPr lang="en-GB" sz="2800" dirty="0" smtClean="0">
                <a:latin typeface="Calibri" pitchFamily="34" charset="0"/>
                <a:cs typeface="Calibri" pitchFamily="34" charset="0"/>
              </a:rPr>
              <a:t>The external examiners to confirm the cognitive level required by the assessment. </a:t>
            </a: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9"/>
          <p:cNvSpPr txBox="1">
            <a:spLocks noGrp="1"/>
          </p:cNvSpPr>
          <p:nvPr>
            <p:ph type="title"/>
          </p:nvPr>
        </p:nvSpPr>
        <p:spPr>
          <a:xfrm>
            <a:off x="1560786" y="189186"/>
            <a:ext cx="8994571" cy="844484"/>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ct val="122222"/>
              <a:buFont typeface="Oi"/>
              <a:buNone/>
            </a:pPr>
            <a:r>
              <a:rPr lang="en-GB" sz="3600" b="1" dirty="0" smtClean="0">
                <a:latin typeface="Calibri" pitchFamily="34" charset="0"/>
                <a:ea typeface="Calibri"/>
                <a:cs typeface="Calibri" pitchFamily="34" charset="0"/>
                <a:sym typeface="Calibri"/>
              </a:rPr>
              <a:t>Marking criteria (Cont’d)</a:t>
            </a:r>
            <a:endParaRPr sz="3600" b="1" dirty="0">
              <a:latin typeface="Calibri" pitchFamily="34" charset="0"/>
              <a:ea typeface="Calibri"/>
              <a:cs typeface="Calibri" pitchFamily="34" charset="0"/>
              <a:sym typeface="Calibri"/>
            </a:endParaRPr>
          </a:p>
        </p:txBody>
      </p:sp>
      <p:sp>
        <p:nvSpPr>
          <p:cNvPr id="765" name="Google Shape;765;p109"/>
          <p:cNvSpPr txBox="1">
            <a:spLocks noGrp="1"/>
          </p:cNvSpPr>
          <p:nvPr>
            <p:ph type="body" idx="1"/>
          </p:nvPr>
        </p:nvSpPr>
        <p:spPr>
          <a:xfrm>
            <a:off x="362607" y="1040524"/>
            <a:ext cx="11276115" cy="5394960"/>
          </a:xfrm>
          <a:prstGeom prst="rect">
            <a:avLst/>
          </a:prstGeom>
          <a:noFill/>
          <a:ln>
            <a:noFill/>
          </a:ln>
        </p:spPr>
        <p:txBody>
          <a:bodyPr spcFirstLastPara="1" wrap="square" lIns="91425" tIns="45700" rIns="91425" bIns="45700" anchor="t" anchorCtr="0">
            <a:noAutofit/>
          </a:bodyPr>
          <a:lstStyle/>
          <a:p>
            <a:pPr>
              <a:lnSpc>
                <a:spcPct val="100000"/>
              </a:lnSpc>
              <a:buNone/>
            </a:pPr>
            <a:r>
              <a:rPr lang="en-GB" b="1" dirty="0" smtClean="0"/>
              <a:t>Marking criteria will normally include: </a:t>
            </a:r>
            <a:endParaRPr lang="en-GB" dirty="0" smtClean="0"/>
          </a:p>
          <a:p>
            <a:pPr lvl="0" algn="just">
              <a:lnSpc>
                <a:spcPct val="100000"/>
              </a:lnSpc>
            </a:pPr>
            <a:r>
              <a:rPr lang="en-GB" dirty="0" smtClean="0"/>
              <a:t>Model solutions to problems, with marks to be awarded for each stage.  </a:t>
            </a:r>
          </a:p>
          <a:p>
            <a:pPr lvl="0" algn="just">
              <a:lnSpc>
                <a:spcPct val="100000"/>
              </a:lnSpc>
            </a:pPr>
            <a:r>
              <a:rPr lang="en-GB" dirty="0" smtClean="0"/>
              <a:t>Marking schemes for essays indicating how marks are to be awarded. </a:t>
            </a:r>
          </a:p>
          <a:p>
            <a:pPr lvl="0" algn="just">
              <a:lnSpc>
                <a:spcPct val="100000"/>
              </a:lnSpc>
            </a:pPr>
            <a:r>
              <a:rPr lang="en-GB" dirty="0" smtClean="0"/>
              <a:t>Within a question, marks must be allocated according to the mark distribution indicated on the question paper and the approved marking criteria. </a:t>
            </a:r>
          </a:p>
          <a:p>
            <a:pPr lvl="0" algn="just">
              <a:lnSpc>
                <a:spcPct val="100000"/>
              </a:lnSpc>
            </a:pPr>
            <a:r>
              <a:rPr lang="en-GB" dirty="0" smtClean="0"/>
              <a:t>Marks for individual parts of the question should be written in the outer margin. </a:t>
            </a:r>
          </a:p>
          <a:p>
            <a:pPr algn="just">
              <a:lnSpc>
                <a:spcPct val="100000"/>
              </a:lnSpc>
            </a:pPr>
            <a:r>
              <a:rPr lang="en-GB" dirty="0" smtClean="0"/>
              <a:t>Half-marks may be allocated to component parts of questions but the total mark for each question must be rounded to a number</a:t>
            </a:r>
            <a:endParaRPr dirty="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9"/>
          <p:cNvSpPr txBox="1">
            <a:spLocks noGrp="1"/>
          </p:cNvSpPr>
          <p:nvPr>
            <p:ph type="title"/>
          </p:nvPr>
        </p:nvSpPr>
        <p:spPr>
          <a:xfrm>
            <a:off x="1749972" y="189186"/>
            <a:ext cx="8805385" cy="844484"/>
          </a:xfrm>
          <a:prstGeom prst="rect">
            <a:avLst/>
          </a:prstGeom>
          <a:solidFill>
            <a:schemeClr val="accent1"/>
          </a:solidFill>
          <a:ln>
            <a:noFill/>
          </a:ln>
        </p:spPr>
        <p:txBody>
          <a:bodyPr spcFirstLastPara="1" wrap="square" lIns="91425" tIns="45700" rIns="91425" bIns="45700" anchor="ctr" anchorCtr="0">
            <a:noAutofit/>
          </a:bodyPr>
          <a:lstStyle/>
          <a:p>
            <a:pPr lvl="0" algn="ctr">
              <a:buSzPct val="122222"/>
            </a:pPr>
            <a:r>
              <a:rPr lang="en-GB" sz="3600" b="1" dirty="0" smtClean="0"/>
              <a:t>Record keeping</a:t>
            </a:r>
            <a:endParaRPr sz="3600" b="1" dirty="0">
              <a:latin typeface="Calibri" pitchFamily="34" charset="0"/>
              <a:ea typeface="Calibri"/>
              <a:cs typeface="Calibri" pitchFamily="34" charset="0"/>
              <a:sym typeface="Calibri"/>
            </a:endParaRPr>
          </a:p>
        </p:txBody>
      </p:sp>
      <p:sp>
        <p:nvSpPr>
          <p:cNvPr id="765" name="Google Shape;765;p109"/>
          <p:cNvSpPr txBox="1">
            <a:spLocks noGrp="1"/>
          </p:cNvSpPr>
          <p:nvPr>
            <p:ph type="body" idx="1"/>
          </p:nvPr>
        </p:nvSpPr>
        <p:spPr>
          <a:xfrm>
            <a:off x="496958" y="1376855"/>
            <a:ext cx="11141764" cy="4561490"/>
          </a:xfrm>
          <a:prstGeom prst="rect">
            <a:avLst/>
          </a:prstGeom>
          <a:noFill/>
          <a:ln>
            <a:noFill/>
          </a:ln>
        </p:spPr>
        <p:txBody>
          <a:bodyPr spcFirstLastPara="1" wrap="square" lIns="91425" tIns="45700" rIns="91425" bIns="45700" anchor="t" anchorCtr="0">
            <a:normAutofit/>
          </a:bodyPr>
          <a:lstStyle/>
          <a:p>
            <a:pPr>
              <a:buNone/>
            </a:pPr>
            <a:r>
              <a:rPr lang="en-GB" b="1" dirty="0" smtClean="0"/>
              <a:t>Purposes of recording :  </a:t>
            </a:r>
            <a:endParaRPr lang="en-GB" dirty="0" smtClean="0"/>
          </a:p>
          <a:p>
            <a:pPr lvl="0"/>
            <a:r>
              <a:rPr lang="en-GB" dirty="0" smtClean="0"/>
              <a:t>Tracking each learner’s performance and for remedial actions.  </a:t>
            </a:r>
          </a:p>
          <a:p>
            <a:pPr lvl="0"/>
            <a:r>
              <a:rPr lang="en-GB" dirty="0" smtClean="0"/>
              <a:t>Evaluating the extent to which learners’ progress matches their potential.  </a:t>
            </a:r>
          </a:p>
          <a:p>
            <a:pPr lvl="0"/>
            <a:r>
              <a:rPr lang="en-GB" dirty="0" smtClean="0"/>
              <a:t>Providing learners with feedback about their performance and guidance as to how to improve. </a:t>
            </a:r>
          </a:p>
          <a:p>
            <a:pPr lvl="0"/>
            <a:r>
              <a:rPr lang="en-GB" dirty="0" smtClean="0"/>
              <a:t>Informing strategic planning of teaching and learning. </a:t>
            </a:r>
          </a:p>
          <a:p>
            <a:pPr lvl="0"/>
            <a:r>
              <a:rPr lang="en-GB" dirty="0" smtClean="0"/>
              <a:t>Informing parents about the learning progress of their children and give advice accordingly. </a:t>
            </a:r>
          </a:p>
          <a:p>
            <a:pPr>
              <a:buNone/>
            </a:pPr>
            <a:endParaRPr dirty="0"/>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9"/>
          <p:cNvSpPr txBox="1">
            <a:spLocks noGrp="1"/>
          </p:cNvSpPr>
          <p:nvPr>
            <p:ph type="title"/>
          </p:nvPr>
        </p:nvSpPr>
        <p:spPr>
          <a:xfrm>
            <a:off x="1844566" y="189186"/>
            <a:ext cx="8710791" cy="844484"/>
          </a:xfrm>
          <a:prstGeom prst="rect">
            <a:avLst/>
          </a:prstGeom>
          <a:solidFill>
            <a:schemeClr val="accent1"/>
          </a:solidFill>
          <a:ln>
            <a:noFill/>
          </a:ln>
        </p:spPr>
        <p:txBody>
          <a:bodyPr spcFirstLastPara="1" wrap="square" lIns="91425" tIns="45700" rIns="91425" bIns="45700" anchor="ctr" anchorCtr="0">
            <a:noAutofit/>
          </a:bodyPr>
          <a:lstStyle/>
          <a:p>
            <a:pPr lvl="0" algn="ctr">
              <a:buSzPct val="122222"/>
            </a:pPr>
            <a:r>
              <a:rPr lang="en-GB" sz="3600" b="1" dirty="0" smtClean="0"/>
              <a:t>Assessment results analysis </a:t>
            </a:r>
            <a:endParaRPr sz="3600" b="1" dirty="0">
              <a:latin typeface="Calibri" pitchFamily="34" charset="0"/>
              <a:ea typeface="Calibri"/>
              <a:cs typeface="Calibri" pitchFamily="34" charset="0"/>
              <a:sym typeface="Calibri"/>
            </a:endParaRPr>
          </a:p>
        </p:txBody>
      </p:sp>
      <p:sp>
        <p:nvSpPr>
          <p:cNvPr id="765" name="Google Shape;765;p109"/>
          <p:cNvSpPr txBox="1">
            <a:spLocks noGrp="1"/>
          </p:cNvSpPr>
          <p:nvPr>
            <p:ph type="body" idx="1"/>
          </p:nvPr>
        </p:nvSpPr>
        <p:spPr>
          <a:xfrm>
            <a:off x="496958" y="1376855"/>
            <a:ext cx="11141764" cy="4561490"/>
          </a:xfrm>
          <a:prstGeom prst="rect">
            <a:avLst/>
          </a:prstGeom>
          <a:noFill/>
          <a:ln>
            <a:noFill/>
          </a:ln>
        </p:spPr>
        <p:txBody>
          <a:bodyPr spcFirstLastPara="1" wrap="square" lIns="91425" tIns="45700" rIns="91425" bIns="45700" anchor="t" anchorCtr="0">
            <a:normAutofit/>
          </a:bodyPr>
          <a:lstStyle/>
          <a:p>
            <a:pPr algn="just">
              <a:buNone/>
            </a:pPr>
            <a:r>
              <a:rPr lang="en-GB" dirty="0" smtClean="0"/>
              <a:t>Assessment results analysis can be done quantitatively or qualitatively. </a:t>
            </a:r>
          </a:p>
          <a:p>
            <a:pPr algn="just"/>
            <a:r>
              <a:rPr lang="en-GB" b="1" dirty="0" smtClean="0"/>
              <a:t>Quantitative analysis:</a:t>
            </a:r>
            <a:r>
              <a:rPr lang="en-GB" dirty="0" smtClean="0"/>
              <a:t>   Assessment results are measured numerically (counts, scores, percentages, etc.) are most often summarized using simple charts, graphs, tables, and descriptive statistics- mean, median, mode, percentage, etc. </a:t>
            </a:r>
          </a:p>
          <a:p>
            <a:pPr algn="just"/>
            <a:r>
              <a:rPr lang="en-GB" b="1" dirty="0" smtClean="0"/>
              <a:t>Qualitative analysis:</a:t>
            </a:r>
            <a:r>
              <a:rPr lang="en-GB" dirty="0" smtClean="0"/>
              <a:t> Assessment results focus on words and descriptions and produce verbal or narrative data. Descriptions or words are more difficult to quickly summarize and present.</a:t>
            </a:r>
          </a:p>
          <a:p>
            <a:pPr algn="just"/>
            <a:r>
              <a:rPr lang="en-GB" dirty="0" smtClean="0"/>
              <a:t>Once an appropriate analysis technique is applied to the assessment results, the next step entails making decisions based on those results.  </a:t>
            </a:r>
          </a:p>
          <a:p>
            <a:pPr>
              <a:buNone/>
            </a:pPr>
            <a:endParaRPr dirty="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9"/>
          <p:cNvSpPr txBox="1">
            <a:spLocks noGrp="1"/>
          </p:cNvSpPr>
          <p:nvPr>
            <p:ph type="title"/>
          </p:nvPr>
        </p:nvSpPr>
        <p:spPr>
          <a:xfrm>
            <a:off x="1749972" y="189186"/>
            <a:ext cx="8805385" cy="844484"/>
          </a:xfrm>
          <a:prstGeom prst="rect">
            <a:avLst/>
          </a:prstGeom>
          <a:solidFill>
            <a:schemeClr val="accent1"/>
          </a:solidFill>
          <a:ln>
            <a:noFill/>
          </a:ln>
        </p:spPr>
        <p:txBody>
          <a:bodyPr spcFirstLastPara="1" wrap="square" lIns="91425" tIns="45700" rIns="91425" bIns="45700" anchor="ctr" anchorCtr="0">
            <a:noAutofit/>
          </a:bodyPr>
          <a:lstStyle/>
          <a:p>
            <a:pPr lvl="0" algn="ctr">
              <a:buSzPct val="122222"/>
            </a:pPr>
            <a:r>
              <a:rPr lang="en-GB" sz="3600" b="1" dirty="0" smtClean="0"/>
              <a:t>Assessment results analysis (Cont’d) </a:t>
            </a:r>
            <a:endParaRPr sz="3600" b="1" dirty="0">
              <a:latin typeface="Calibri" pitchFamily="34" charset="0"/>
              <a:ea typeface="Calibri"/>
              <a:cs typeface="Calibri" pitchFamily="34" charset="0"/>
              <a:sym typeface="Calibri"/>
            </a:endParaRPr>
          </a:p>
        </p:txBody>
      </p:sp>
      <p:sp>
        <p:nvSpPr>
          <p:cNvPr id="765" name="Google Shape;765;p109"/>
          <p:cNvSpPr txBox="1">
            <a:spLocks noGrp="1"/>
          </p:cNvSpPr>
          <p:nvPr>
            <p:ph type="body" idx="1"/>
          </p:nvPr>
        </p:nvSpPr>
        <p:spPr>
          <a:xfrm>
            <a:off x="496958" y="1376855"/>
            <a:ext cx="11141764" cy="4361793"/>
          </a:xfrm>
          <a:prstGeom prst="rect">
            <a:avLst/>
          </a:prstGeom>
          <a:noFill/>
          <a:ln>
            <a:noFill/>
          </a:ln>
        </p:spPr>
        <p:txBody>
          <a:bodyPr spcFirstLastPara="1" wrap="square" lIns="91425" tIns="45700" rIns="91425" bIns="45700" anchor="t" anchorCtr="0">
            <a:normAutofit/>
          </a:bodyPr>
          <a:lstStyle/>
          <a:p>
            <a:pPr marL="111125" indent="3175" algn="just">
              <a:buNone/>
            </a:pPr>
            <a:r>
              <a:rPr lang="en-GB" dirty="0" smtClean="0"/>
              <a:t>By making decisions, consider the extent to which your findings can help you answer the following questions: </a:t>
            </a:r>
          </a:p>
          <a:p>
            <a:pPr lvl="0" algn="just"/>
            <a:r>
              <a:rPr lang="en-GB" dirty="0" smtClean="0"/>
              <a:t>What does the data say about learners’ mastery of subject matter? </a:t>
            </a:r>
          </a:p>
          <a:p>
            <a:pPr lvl="0" algn="just"/>
            <a:r>
              <a:rPr lang="en-GB" dirty="0" smtClean="0"/>
              <a:t>What does the data say about your learners’ preparation for taking the next step in their careers? </a:t>
            </a:r>
          </a:p>
          <a:p>
            <a:pPr lvl="0" algn="just"/>
            <a:r>
              <a:rPr lang="en-GB" dirty="0" smtClean="0"/>
              <a:t>Are there areas where your learners are outstanding? </a:t>
            </a:r>
          </a:p>
          <a:p>
            <a:pPr lvl="0" algn="just"/>
            <a:r>
              <a:rPr lang="en-GB" dirty="0" smtClean="0"/>
              <a:t>Do you see weakness in any particular skills? </a:t>
            </a:r>
          </a:p>
          <a:p>
            <a:pPr lvl="0" algn="just"/>
            <a:r>
              <a:rPr lang="en-GB" dirty="0" smtClean="0"/>
              <a:t>Is there any learner who needs remedial activities? </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9"/>
          <p:cNvSpPr txBox="1">
            <a:spLocks noGrp="1"/>
          </p:cNvSpPr>
          <p:nvPr>
            <p:ph type="title"/>
          </p:nvPr>
        </p:nvSpPr>
        <p:spPr>
          <a:xfrm>
            <a:off x="2017986" y="189186"/>
            <a:ext cx="8537371" cy="844484"/>
          </a:xfrm>
          <a:prstGeom prst="rect">
            <a:avLst/>
          </a:prstGeom>
          <a:solidFill>
            <a:schemeClr val="accent1"/>
          </a:solidFill>
          <a:ln>
            <a:noFill/>
          </a:ln>
        </p:spPr>
        <p:txBody>
          <a:bodyPr spcFirstLastPara="1" wrap="square" lIns="91425" tIns="45700" rIns="91425" bIns="45700" anchor="ctr" anchorCtr="0">
            <a:noAutofit/>
          </a:bodyPr>
          <a:lstStyle/>
          <a:p>
            <a:pPr lvl="0" algn="ctr">
              <a:buSzPct val="122222"/>
            </a:pPr>
            <a:r>
              <a:rPr lang="en-GB" sz="3600" b="1" dirty="0" smtClean="0"/>
              <a:t>Basic results statistical analysis</a:t>
            </a:r>
            <a:endParaRPr sz="3600" b="1" dirty="0">
              <a:latin typeface="Calibri" pitchFamily="34" charset="0"/>
              <a:ea typeface="Calibri"/>
              <a:cs typeface="Calibri" pitchFamily="34" charset="0"/>
              <a:sym typeface="Calibri"/>
            </a:endParaRPr>
          </a:p>
        </p:txBody>
      </p:sp>
      <p:sp>
        <p:nvSpPr>
          <p:cNvPr id="765" name="Google Shape;765;p109"/>
          <p:cNvSpPr txBox="1">
            <a:spLocks noGrp="1"/>
          </p:cNvSpPr>
          <p:nvPr>
            <p:ph type="body" idx="1"/>
          </p:nvPr>
        </p:nvSpPr>
        <p:spPr>
          <a:xfrm>
            <a:off x="504496" y="1056290"/>
            <a:ext cx="11134225" cy="5171089"/>
          </a:xfrm>
          <a:prstGeom prst="rect">
            <a:avLst/>
          </a:prstGeom>
          <a:noFill/>
          <a:ln>
            <a:noFill/>
          </a:ln>
        </p:spPr>
        <p:txBody>
          <a:bodyPr spcFirstLastPara="1" wrap="square" lIns="91425" tIns="45700" rIns="91425" bIns="45700" anchor="t" anchorCtr="0">
            <a:normAutofit lnSpcReduction="10000"/>
          </a:bodyPr>
          <a:lstStyle/>
          <a:p>
            <a:pPr algn="just"/>
            <a:r>
              <a:rPr lang="en-GB" dirty="0" smtClean="0"/>
              <a:t>Statistics can be defined as the legal data, which describe, summarize, generalize the condition of a country or a school or a department or a learner.  </a:t>
            </a:r>
          </a:p>
          <a:p>
            <a:pPr algn="just"/>
            <a:r>
              <a:rPr lang="en-US" dirty="0" smtClean="0"/>
              <a:t>Statistical analysis means examining patterns and relationships using quantitative data. Therefore, there are two main types of statistical analysis: descriptive statistics, which explain and visualize your data, and inferential statistics, which extrapolate the data you have to a larger population. Statistical analysis can help schools and teachers improve their performance.</a:t>
            </a:r>
            <a:endParaRPr lang="en-GB" dirty="0" smtClean="0"/>
          </a:p>
          <a:p>
            <a:pPr algn="just"/>
            <a:r>
              <a:rPr lang="en-GB" dirty="0" smtClean="0"/>
              <a:t>After a test has been given, it is essential to arrange the scores in some order and do some calculations to interpret the results. The basic knowledge of statistics is essential to enable us to process these test scores. </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9"/>
          <p:cNvSpPr txBox="1">
            <a:spLocks noGrp="1"/>
          </p:cNvSpPr>
          <p:nvPr>
            <p:ph type="title"/>
          </p:nvPr>
        </p:nvSpPr>
        <p:spPr>
          <a:xfrm>
            <a:off x="1797269" y="189186"/>
            <a:ext cx="8758088" cy="844484"/>
          </a:xfrm>
          <a:prstGeom prst="rect">
            <a:avLst/>
          </a:prstGeom>
          <a:solidFill>
            <a:schemeClr val="accent1"/>
          </a:solidFill>
          <a:ln>
            <a:noFill/>
          </a:ln>
        </p:spPr>
        <p:txBody>
          <a:bodyPr spcFirstLastPara="1" wrap="square" lIns="91425" tIns="45700" rIns="91425" bIns="45700" anchor="ctr" anchorCtr="0">
            <a:noAutofit/>
          </a:bodyPr>
          <a:lstStyle/>
          <a:p>
            <a:pPr lvl="0" algn="ctr">
              <a:buSzPct val="122222"/>
            </a:pPr>
            <a:r>
              <a:rPr lang="en-GB" sz="3600" b="1" dirty="0" smtClean="0"/>
              <a:t>Basic results statistical analysis</a:t>
            </a:r>
            <a:endParaRPr sz="3600" b="1" dirty="0">
              <a:latin typeface="Calibri" pitchFamily="34" charset="0"/>
              <a:ea typeface="Calibri"/>
              <a:cs typeface="Calibri" pitchFamily="34" charset="0"/>
              <a:sym typeface="Calibri"/>
            </a:endParaRPr>
          </a:p>
        </p:txBody>
      </p:sp>
      <p:sp>
        <p:nvSpPr>
          <p:cNvPr id="765" name="Google Shape;765;p109"/>
          <p:cNvSpPr txBox="1">
            <a:spLocks noGrp="1"/>
          </p:cNvSpPr>
          <p:nvPr>
            <p:ph type="body" idx="1"/>
          </p:nvPr>
        </p:nvSpPr>
        <p:spPr>
          <a:xfrm>
            <a:off x="504496" y="2585545"/>
            <a:ext cx="11134225" cy="3641834"/>
          </a:xfrm>
          <a:prstGeom prst="rect">
            <a:avLst/>
          </a:prstGeom>
          <a:noFill/>
          <a:ln>
            <a:noFill/>
          </a:ln>
        </p:spPr>
        <p:txBody>
          <a:bodyPr spcFirstLastPara="1" wrap="square" lIns="91425" tIns="45700" rIns="91425" bIns="45700" anchor="t" anchorCtr="0">
            <a:normAutofit/>
          </a:bodyPr>
          <a:lstStyle/>
          <a:p>
            <a:pPr lvl="0" algn="just"/>
            <a:r>
              <a:rPr lang="en-GB" b="1" dirty="0" smtClean="0"/>
              <a:t>Frequency Distribution</a:t>
            </a:r>
            <a:endParaRPr lang="en-GB" dirty="0" smtClean="0"/>
          </a:p>
          <a:p>
            <a:pPr lvl="0" algn="just"/>
            <a:r>
              <a:rPr lang="en-GB" b="1" dirty="0" smtClean="0"/>
              <a:t>Measures of Central Tendencies </a:t>
            </a:r>
            <a:endParaRPr lang="en-GB" dirty="0" smtClean="0"/>
          </a:p>
          <a:p>
            <a:pPr algn="just"/>
            <a:r>
              <a:rPr lang="en-GB" b="1" dirty="0" smtClean="0"/>
              <a:t>Calculation of measures of central tendency in Excel </a:t>
            </a:r>
            <a:endParaRPr lang="en-GB" dirty="0" smtClean="0"/>
          </a:p>
          <a:p>
            <a:pPr algn="just">
              <a:buNone/>
            </a:pPr>
            <a:endParaRPr lang="en-GB" dirty="0" smtClean="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10"/>
          <p:cNvSpPr txBox="1">
            <a:spLocks noGrp="1"/>
          </p:cNvSpPr>
          <p:nvPr>
            <p:ph type="title"/>
          </p:nvPr>
        </p:nvSpPr>
        <p:spPr>
          <a:xfrm>
            <a:off x="2301765" y="365126"/>
            <a:ext cx="7236373" cy="60182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771" name="Google Shape;771;p110"/>
          <p:cNvSpPr txBox="1">
            <a:spLocks noGrp="1"/>
          </p:cNvSpPr>
          <p:nvPr>
            <p:ph type="body" idx="1"/>
          </p:nvPr>
        </p:nvSpPr>
        <p:spPr>
          <a:xfrm>
            <a:off x="1345324" y="3142593"/>
            <a:ext cx="9259613" cy="909146"/>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a:ea typeface="Calibri"/>
                <a:cs typeface="Calibri"/>
                <a:sym typeface="Calibri"/>
              </a:rPr>
              <a:t>Consider the activity  that is on page </a:t>
            </a:r>
            <a:r>
              <a:rPr lang="en-GB" dirty="0" smtClean="0">
                <a:latin typeface="Calibri"/>
                <a:ea typeface="Calibri"/>
                <a:cs typeface="Calibri"/>
                <a:sym typeface="Calibri"/>
              </a:rPr>
              <a:t>one hundred twenty two (122) of </a:t>
            </a:r>
            <a:r>
              <a:rPr lang="en-GB" dirty="0">
                <a:latin typeface="Calibri"/>
                <a:ea typeface="Calibri"/>
                <a:cs typeface="Calibri"/>
                <a:sym typeface="Calibri"/>
              </a:rPr>
              <a:t>the module and answer the related questions.</a:t>
            </a:r>
            <a:endParaRPr dirty="0">
              <a:latin typeface="Calibri"/>
              <a:ea typeface="Calibri"/>
              <a:cs typeface="Calibri"/>
              <a:sym typeface="Calibri"/>
            </a:endParaRPr>
          </a:p>
          <a:p>
            <a:pPr marL="0" lvl="0" indent="0" algn="just"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1923393" y="429672"/>
            <a:ext cx="8565313" cy="789528"/>
          </a:xfrm>
          <a:prstGeom prst="rect">
            <a:avLst/>
          </a:prstGeom>
          <a:solidFill>
            <a:schemeClr val="accent1"/>
          </a:solidFill>
          <a:ln>
            <a:noFill/>
          </a:ln>
        </p:spPr>
        <p:txBody>
          <a:bodyPr spcFirstLastPara="1" wrap="square" lIns="91425" tIns="45700" rIns="91425" bIns="45700" anchor="ctr" anchorCtr="0">
            <a:normAutofit/>
          </a:bodyPr>
          <a:lstStyle/>
          <a:p>
            <a:pPr algn="ctr">
              <a:buSzPts val="2800"/>
            </a:pPr>
            <a:r>
              <a:rPr lang="en-GB" sz="3200" b="1" dirty="0" smtClean="0">
                <a:solidFill>
                  <a:schemeClr val="tx1"/>
                </a:solidFill>
                <a:latin typeface="Calibri" pitchFamily="34" charset="0"/>
                <a:ea typeface="Calibri"/>
                <a:cs typeface="Calibri" pitchFamily="34" charset="0"/>
                <a:sym typeface="Calibri"/>
              </a:rPr>
              <a:t>Application activity</a:t>
            </a:r>
            <a:endParaRPr sz="3200" b="1" dirty="0">
              <a:solidFill>
                <a:schemeClr val="tx1"/>
              </a:solidFill>
              <a:latin typeface="Calibri" pitchFamily="34" charset="0"/>
              <a:ea typeface="Calibri"/>
              <a:cs typeface="Calibri" pitchFamily="34" charset="0"/>
              <a:sym typeface="Calibri"/>
            </a:endParaRPr>
          </a:p>
        </p:txBody>
      </p:sp>
      <p:sp>
        <p:nvSpPr>
          <p:cNvPr id="136" name="Google Shape;136;p9"/>
          <p:cNvSpPr txBox="1">
            <a:spLocks noGrp="1"/>
          </p:cNvSpPr>
          <p:nvPr>
            <p:ph type="body" idx="1"/>
          </p:nvPr>
        </p:nvSpPr>
        <p:spPr>
          <a:xfrm>
            <a:off x="1087820" y="2921923"/>
            <a:ext cx="10265979" cy="1051040"/>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smtClean="0">
                <a:latin typeface="Calibri" pitchFamily="34" charset="0"/>
                <a:ea typeface="Calibri"/>
                <a:cs typeface="Calibri" pitchFamily="34" charset="0"/>
                <a:sym typeface="Calibri"/>
              </a:rPr>
              <a:t>Choose </a:t>
            </a:r>
            <a:r>
              <a:rPr lang="en-GB" dirty="0">
                <a:latin typeface="Calibri" pitchFamily="34" charset="0"/>
                <a:ea typeface="Calibri"/>
                <a:cs typeface="Calibri" pitchFamily="34" charset="0"/>
                <a:sym typeface="Calibri"/>
              </a:rPr>
              <a:t>one approach and write down your role as a teacher in teaching/learning process</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11"/>
          <p:cNvSpPr txBox="1">
            <a:spLocks noGrp="1"/>
          </p:cNvSpPr>
          <p:nvPr>
            <p:ph type="title"/>
          </p:nvPr>
        </p:nvSpPr>
        <p:spPr>
          <a:xfrm>
            <a:off x="1655378" y="365125"/>
            <a:ext cx="8880099" cy="86732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7.6: Providing assessment feedback</a:t>
            </a:r>
            <a:endParaRPr sz="3600" b="1" dirty="0">
              <a:latin typeface="Calibri" pitchFamily="34" charset="0"/>
              <a:ea typeface="Calibri"/>
              <a:cs typeface="Calibri" pitchFamily="34" charset="0"/>
              <a:sym typeface="Calibri"/>
            </a:endParaRPr>
          </a:p>
        </p:txBody>
      </p:sp>
      <p:sp>
        <p:nvSpPr>
          <p:cNvPr id="777" name="Google Shape;777;p111"/>
          <p:cNvSpPr txBox="1">
            <a:spLocks noGrp="1"/>
          </p:cNvSpPr>
          <p:nvPr>
            <p:ph type="body" idx="1"/>
          </p:nvPr>
        </p:nvSpPr>
        <p:spPr>
          <a:xfrm>
            <a:off x="626165" y="2741876"/>
            <a:ext cx="11032435" cy="2224309"/>
          </a:xfrm>
          <a:prstGeom prst="rect">
            <a:avLst/>
          </a:prstGeom>
          <a:solidFill>
            <a:schemeClr val="accent1">
              <a:lumMod val="20000"/>
              <a:lumOff val="80000"/>
            </a:schemeClr>
          </a:solidFill>
          <a:ln>
            <a:noFill/>
          </a:ln>
        </p:spPr>
        <p:txBody>
          <a:bodyPr spcFirstLastPara="1" wrap="square" lIns="91425" tIns="45700" rIns="91425" bIns="45700" anchor="t" anchorCtr="0">
            <a:normAutofit fontScale="92500" lnSpcReduction="10000"/>
          </a:bodyPr>
          <a:lstStyle/>
          <a:p>
            <a:pPr marL="0" lvl="0" indent="0" algn="just" rtl="0">
              <a:lnSpc>
                <a:spcPct val="10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7.6</a:t>
            </a:r>
            <a:endParaRPr dirty="0">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How often do you show results to your learners after marking quiz or exam? List 5 comments you write on their copies.  Are your learners interested in the feedback given? Why? </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3200"/>
              <a:buNone/>
            </a:pPr>
            <a:r>
              <a:rPr lang="en-GB" sz="3200" dirty="0"/>
              <a:t> </a:t>
            </a:r>
            <a:endParaRPr dirty="0"/>
          </a:p>
          <a:p>
            <a:pPr marL="0" lvl="0" indent="0" algn="l" rtl="0">
              <a:lnSpc>
                <a:spcPct val="90000"/>
              </a:lnSpc>
              <a:spcBef>
                <a:spcPts val="1000"/>
              </a:spcBef>
              <a:spcAft>
                <a:spcPts val="0"/>
              </a:spcAft>
              <a:buClr>
                <a:schemeClr val="dk1"/>
              </a:buClr>
              <a:buSzPts val="3200"/>
              <a:buNone/>
            </a:pPr>
            <a:endParaRPr sz="3200" dirty="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12"/>
          <p:cNvSpPr txBox="1">
            <a:spLocks noGrp="1"/>
          </p:cNvSpPr>
          <p:nvPr>
            <p:ph type="title"/>
          </p:nvPr>
        </p:nvSpPr>
        <p:spPr>
          <a:xfrm>
            <a:off x="2238702" y="149658"/>
            <a:ext cx="8217263" cy="636104"/>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22222"/>
              <a:buFont typeface="Oi"/>
              <a:buNone/>
            </a:pPr>
            <a:r>
              <a:rPr lang="en-GB" sz="3600" b="1" dirty="0">
                <a:latin typeface="Calibri" pitchFamily="34" charset="0"/>
                <a:ea typeface="Calibri"/>
                <a:cs typeface="Calibri" pitchFamily="34" charset="0"/>
                <a:sym typeface="Calibri"/>
              </a:rPr>
              <a:t>Providing assessment feedback </a:t>
            </a:r>
            <a:r>
              <a:rPr lang="en-GB" sz="3600" b="1" dirty="0" smtClean="0">
                <a:latin typeface="Calibri" pitchFamily="34" charset="0"/>
                <a:ea typeface="Calibri"/>
                <a:cs typeface="Calibri" pitchFamily="34" charset="0"/>
                <a:sym typeface="Calibri"/>
              </a:rPr>
              <a:t>(Cont'd)</a:t>
            </a:r>
            <a:endParaRPr sz="3600" b="1" dirty="0">
              <a:latin typeface="Calibri" pitchFamily="34" charset="0"/>
              <a:ea typeface="Calibri"/>
              <a:cs typeface="Calibri" pitchFamily="34" charset="0"/>
              <a:sym typeface="Calibri"/>
            </a:endParaRPr>
          </a:p>
        </p:txBody>
      </p:sp>
      <p:sp>
        <p:nvSpPr>
          <p:cNvPr id="783" name="Google Shape;783;p112"/>
          <p:cNvSpPr txBox="1">
            <a:spLocks noGrp="1"/>
          </p:cNvSpPr>
          <p:nvPr>
            <p:ph type="body" idx="1"/>
          </p:nvPr>
        </p:nvSpPr>
        <p:spPr>
          <a:xfrm>
            <a:off x="1023731" y="1240220"/>
            <a:ext cx="10243360" cy="4936743"/>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What is assessment feedback?:Assessment feedback is any response regarding a student's performance or </a:t>
            </a:r>
            <a:r>
              <a:rPr lang="en-GB" dirty="0" err="1">
                <a:latin typeface="Calibri" pitchFamily="34" charset="0"/>
                <a:ea typeface="Calibri"/>
                <a:cs typeface="Calibri" pitchFamily="34" charset="0"/>
                <a:sym typeface="Calibri"/>
              </a:rPr>
              <a:t>behavior</a:t>
            </a:r>
            <a:r>
              <a:rPr lang="en-GB" dirty="0">
                <a:latin typeface="Calibri" pitchFamily="34" charset="0"/>
                <a:ea typeface="Calibri"/>
                <a:cs typeface="Calibri" pitchFamily="34" charset="0"/>
                <a:sym typeface="Calibri"/>
              </a:rPr>
              <a:t> for the purpose of improving learning</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Purposes of feedback</a:t>
            </a:r>
            <a:r>
              <a:rPr lang="en-GB" dirty="0" smtClean="0">
                <a:latin typeface="Calibri" pitchFamily="34" charset="0"/>
                <a:ea typeface="Calibri"/>
                <a:cs typeface="Calibri" pitchFamily="34" charset="0"/>
                <a:sym typeface="Calibri"/>
              </a:rPr>
              <a:t>: The </a:t>
            </a:r>
            <a:r>
              <a:rPr lang="en-GB" dirty="0">
                <a:latin typeface="Calibri" pitchFamily="34" charset="0"/>
                <a:ea typeface="Calibri"/>
                <a:cs typeface="Calibri" pitchFamily="34" charset="0"/>
                <a:sym typeface="Calibri"/>
              </a:rPr>
              <a:t>main purposes of feedback are to:   clarify what good performance, facilitate the development of self-assessment in learning ,deliver high quality information to learners about their learning etc… </a:t>
            </a:r>
            <a:endParaRPr dirty="0">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endParaRPr dirty="0">
              <a:latin typeface="Times New Roman" pitchFamily="18" charset="0"/>
              <a:cs typeface="Times New Roman" pitchFamily="18" charset="0"/>
            </a:endParaRPr>
          </a:p>
          <a:p>
            <a:pPr marL="0" lvl="0" indent="0" algn="l" rtl="0">
              <a:lnSpc>
                <a:spcPct val="90000"/>
              </a:lnSpc>
              <a:spcBef>
                <a:spcPts val="1000"/>
              </a:spcBef>
              <a:spcAft>
                <a:spcPts val="0"/>
              </a:spcAft>
              <a:buClr>
                <a:schemeClr val="dk1"/>
              </a:buClr>
              <a:buSzPts val="2800"/>
              <a:buNone/>
            </a:pPr>
            <a:endParaRPr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13"/>
          <p:cNvSpPr txBox="1">
            <a:spLocks noGrp="1"/>
          </p:cNvSpPr>
          <p:nvPr>
            <p:ph type="title"/>
          </p:nvPr>
        </p:nvSpPr>
        <p:spPr>
          <a:xfrm>
            <a:off x="1970690" y="365126"/>
            <a:ext cx="8117527" cy="83751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Oi"/>
              <a:buNone/>
            </a:pPr>
            <a:r>
              <a:rPr lang="en-GB" sz="3600" b="1" dirty="0">
                <a:latin typeface="Calibri" pitchFamily="34" charset="0"/>
                <a:ea typeface="Calibri"/>
                <a:cs typeface="Calibri" pitchFamily="34" charset="0"/>
                <a:sym typeface="Calibri"/>
              </a:rPr>
              <a:t>Providing assessment feedback </a:t>
            </a:r>
            <a:r>
              <a:rPr lang="en-GB" sz="3600" b="1" dirty="0" smtClean="0">
                <a:latin typeface="Calibri" pitchFamily="34" charset="0"/>
                <a:ea typeface="Calibri"/>
                <a:cs typeface="Calibri" pitchFamily="34" charset="0"/>
                <a:sym typeface="Calibri"/>
              </a:rPr>
              <a:t>(Cont'd)</a:t>
            </a:r>
            <a:endParaRPr sz="3600" dirty="0">
              <a:latin typeface="Calibri" pitchFamily="34" charset="0"/>
              <a:ea typeface="Calibri"/>
              <a:cs typeface="Calibri" pitchFamily="34" charset="0"/>
              <a:sym typeface="Calibri"/>
            </a:endParaRPr>
          </a:p>
        </p:txBody>
      </p:sp>
      <p:sp>
        <p:nvSpPr>
          <p:cNvPr id="789" name="Google Shape;789;p113"/>
          <p:cNvSpPr txBox="1">
            <a:spLocks noGrp="1"/>
          </p:cNvSpPr>
          <p:nvPr>
            <p:ph type="body" idx="1"/>
          </p:nvPr>
        </p:nvSpPr>
        <p:spPr>
          <a:xfrm>
            <a:off x="838200" y="1282148"/>
            <a:ext cx="10154478" cy="4894815"/>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Strategies for effective feedback(Using Positive comment, Using Contextual statement , Giving the feedback as soon as possible after performance and  Following-up   </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14"/>
          <p:cNvSpPr txBox="1">
            <a:spLocks noGrp="1"/>
          </p:cNvSpPr>
          <p:nvPr>
            <p:ph type="title"/>
          </p:nvPr>
        </p:nvSpPr>
        <p:spPr>
          <a:xfrm>
            <a:off x="2112578" y="365126"/>
            <a:ext cx="7394029" cy="688422"/>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795" name="Google Shape;795;p114"/>
          <p:cNvSpPr txBox="1">
            <a:spLocks noGrp="1"/>
          </p:cNvSpPr>
          <p:nvPr>
            <p:ph type="body" idx="1"/>
          </p:nvPr>
        </p:nvSpPr>
        <p:spPr>
          <a:xfrm>
            <a:off x="1145653" y="3250501"/>
            <a:ext cx="9861789" cy="864361"/>
          </a:xfrm>
          <a:prstGeom prst="rect">
            <a:avLst/>
          </a:prstGeom>
          <a:solidFill>
            <a:schemeClr val="accent1">
              <a:lumMod val="40000"/>
              <a:lumOff val="6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Describe the qualities of assessment feedback for learners.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15"/>
          <p:cNvSpPr txBox="1">
            <a:spLocks noGrp="1"/>
          </p:cNvSpPr>
          <p:nvPr>
            <p:ph type="title"/>
          </p:nvPr>
        </p:nvSpPr>
        <p:spPr>
          <a:xfrm>
            <a:off x="1576552" y="365126"/>
            <a:ext cx="8607972" cy="101172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7.7: Principles of assessment and remedial learning practices</a:t>
            </a:r>
            <a:endParaRPr sz="3600" b="1" dirty="0">
              <a:latin typeface="Calibri" pitchFamily="34" charset="0"/>
              <a:ea typeface="Calibri"/>
              <a:cs typeface="Calibri" pitchFamily="34" charset="0"/>
              <a:sym typeface="Calibri"/>
            </a:endParaRPr>
          </a:p>
        </p:txBody>
      </p:sp>
      <p:sp>
        <p:nvSpPr>
          <p:cNvPr id="801" name="Google Shape;801;p115"/>
          <p:cNvSpPr txBox="1">
            <a:spLocks noGrp="1"/>
          </p:cNvSpPr>
          <p:nvPr>
            <p:ph type="body" idx="1"/>
          </p:nvPr>
        </p:nvSpPr>
        <p:spPr>
          <a:xfrm>
            <a:off x="766346" y="2482414"/>
            <a:ext cx="10465904" cy="1900429"/>
          </a:xfrm>
          <a:prstGeom prst="rect">
            <a:avLst/>
          </a:prstGeom>
          <a:solidFill>
            <a:schemeClr val="accent1">
              <a:lumMod val="40000"/>
              <a:lumOff val="6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7.7</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Think of the exam you lastly prepared and  administered and describe what you have appreciated about it. What did you dislike about that exam and why?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b="1" dirty="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16"/>
          <p:cNvSpPr txBox="1">
            <a:spLocks noGrp="1"/>
          </p:cNvSpPr>
          <p:nvPr>
            <p:ph type="title"/>
          </p:nvPr>
        </p:nvSpPr>
        <p:spPr>
          <a:xfrm>
            <a:off x="1545021" y="365125"/>
            <a:ext cx="8797158" cy="688423"/>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dirty="0"/>
              <a:t/>
            </a:r>
            <a:br>
              <a:rPr lang="en-GB" dirty="0"/>
            </a:br>
            <a:r>
              <a:rPr lang="en-GB" sz="3600" b="1" dirty="0">
                <a:latin typeface="Calibri" pitchFamily="34" charset="0"/>
                <a:ea typeface="Calibri"/>
                <a:cs typeface="Calibri" pitchFamily="34" charset="0"/>
                <a:sym typeface="Calibri"/>
              </a:rPr>
              <a:t>Principles of educational assessment</a:t>
            </a:r>
            <a:r>
              <a:rPr lang="en-GB" b="1" dirty="0">
                <a:latin typeface="Calibri"/>
                <a:ea typeface="Calibri"/>
                <a:cs typeface="Calibri"/>
                <a:sym typeface="Calibri"/>
              </a:rPr>
              <a:t/>
            </a:r>
            <a:br>
              <a:rPr lang="en-GB" b="1" dirty="0">
                <a:latin typeface="Calibri"/>
                <a:ea typeface="Calibri"/>
                <a:cs typeface="Calibri"/>
                <a:sym typeface="Calibri"/>
              </a:rPr>
            </a:br>
            <a:endParaRPr b="1" dirty="0">
              <a:latin typeface="Calibri"/>
              <a:ea typeface="Calibri"/>
              <a:cs typeface="Calibri"/>
              <a:sym typeface="Calibri"/>
            </a:endParaRPr>
          </a:p>
        </p:txBody>
      </p:sp>
      <p:sp>
        <p:nvSpPr>
          <p:cNvPr id="807" name="Google Shape;807;p116"/>
          <p:cNvSpPr txBox="1">
            <a:spLocks noGrp="1"/>
          </p:cNvSpPr>
          <p:nvPr>
            <p:ph type="body" idx="1"/>
          </p:nvPr>
        </p:nvSpPr>
        <p:spPr>
          <a:xfrm>
            <a:off x="457200" y="1441174"/>
            <a:ext cx="11032435" cy="4850296"/>
          </a:xfrm>
          <a:prstGeom prst="rect">
            <a:avLst/>
          </a:prstGeom>
          <a:noFill/>
          <a:ln>
            <a:noFill/>
          </a:ln>
        </p:spPr>
        <p:txBody>
          <a:bodyPr spcFirstLastPara="1" wrap="square" lIns="91425" tIns="45700" rIns="91425" bIns="45700" anchor="t" anchorCtr="0">
            <a:normAutofit/>
          </a:bodyPr>
          <a:lstStyle/>
          <a:p>
            <a:pPr marL="228600" lvl="0" indent="-215900" algn="just" rtl="0">
              <a:lnSpc>
                <a:spcPct val="10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Assessment should bring about benefits for learners and support the learning process </a:t>
            </a:r>
            <a:endParaRPr dirty="0">
              <a:latin typeface="Calibri" pitchFamily="34" charset="0"/>
              <a:ea typeface="Calibri"/>
              <a:cs typeface="Calibri" pitchFamily="34" charset="0"/>
              <a:sym typeface="Calibri"/>
            </a:endParaRPr>
          </a:p>
          <a:p>
            <a:pPr marL="228600" lvl="0" indent="-2159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Assessment should be tailored to a specific purpose and should be valid and fair for that purpose </a:t>
            </a:r>
            <a:endParaRPr dirty="0">
              <a:latin typeface="Calibri" pitchFamily="34" charset="0"/>
              <a:ea typeface="Calibri"/>
              <a:cs typeface="Calibri" pitchFamily="34" charset="0"/>
              <a:sym typeface="Calibri"/>
            </a:endParaRPr>
          </a:p>
          <a:p>
            <a:pPr marL="228600" lvl="0" indent="-2159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Assessment should be age-appropriate in both content and methods </a:t>
            </a:r>
            <a:endParaRPr dirty="0">
              <a:latin typeface="Calibri" pitchFamily="34" charset="0"/>
              <a:ea typeface="Calibri"/>
              <a:cs typeface="Calibri" pitchFamily="34" charset="0"/>
              <a:sym typeface="Calibri"/>
            </a:endParaRPr>
          </a:p>
          <a:p>
            <a:pPr marL="228600" lvl="0" indent="-2159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Assessment should be linguistically appropriate. etc…</a:t>
            </a:r>
            <a:endParaRPr dirty="0">
              <a:latin typeface="Calibri" pitchFamily="34" charset="0"/>
              <a:ea typeface="Calibri"/>
              <a:cs typeface="Calibri" pitchFamily="34" charset="0"/>
              <a:sym typeface="Calibri"/>
            </a:endParaRPr>
          </a:p>
          <a:p>
            <a:pPr marL="228600" lvl="0" indent="-38100" algn="just" rtl="0">
              <a:lnSpc>
                <a:spcPct val="90000"/>
              </a:lnSpc>
              <a:spcBef>
                <a:spcPts val="1000"/>
              </a:spcBef>
              <a:spcAft>
                <a:spcPts val="0"/>
              </a:spcAft>
              <a:buClr>
                <a:schemeClr val="dk1"/>
              </a:buClr>
              <a:buSzPts val="3000"/>
              <a:buNone/>
            </a:pPr>
            <a:endParaRPr sz="3000" dirty="0"/>
          </a:p>
          <a:p>
            <a:pPr marL="228600" lvl="0" indent="-50800" algn="just"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17"/>
          <p:cNvSpPr txBox="1">
            <a:spLocks noGrp="1"/>
          </p:cNvSpPr>
          <p:nvPr>
            <p:ph type="title"/>
          </p:nvPr>
        </p:nvSpPr>
        <p:spPr>
          <a:xfrm>
            <a:off x="1592317" y="188843"/>
            <a:ext cx="8749862" cy="645900"/>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sz="3100" b="1" dirty="0"/>
              <a:t/>
            </a:r>
            <a:br>
              <a:rPr lang="en-GB" sz="3100" b="1" dirty="0"/>
            </a:br>
            <a:r>
              <a:rPr lang="en-GB" sz="4000" b="1" dirty="0">
                <a:latin typeface="Calibri"/>
                <a:ea typeface="Calibri"/>
                <a:cs typeface="Calibri"/>
                <a:sym typeface="Calibri"/>
              </a:rPr>
              <a:t>Assessment and remedial learning practices</a:t>
            </a:r>
            <a:br>
              <a:rPr lang="en-GB" sz="4000" b="1" dirty="0">
                <a:latin typeface="Calibri"/>
                <a:ea typeface="Calibri"/>
                <a:cs typeface="Calibri"/>
                <a:sym typeface="Calibri"/>
              </a:rPr>
            </a:br>
            <a:endParaRPr sz="4000" b="1" dirty="0">
              <a:latin typeface="Calibri"/>
              <a:ea typeface="Calibri"/>
              <a:cs typeface="Calibri"/>
              <a:sym typeface="Calibri"/>
            </a:endParaRPr>
          </a:p>
        </p:txBody>
      </p:sp>
      <p:sp>
        <p:nvSpPr>
          <p:cNvPr id="813" name="Google Shape;813;p117"/>
          <p:cNvSpPr txBox="1">
            <a:spLocks noGrp="1"/>
          </p:cNvSpPr>
          <p:nvPr>
            <p:ph type="body" idx="1"/>
          </p:nvPr>
        </p:nvSpPr>
        <p:spPr>
          <a:xfrm>
            <a:off x="838199" y="1324303"/>
            <a:ext cx="10397359" cy="4852660"/>
          </a:xfrm>
          <a:prstGeom prst="rect">
            <a:avLst/>
          </a:prstGeom>
          <a:noFill/>
          <a:ln>
            <a:noFill/>
          </a:ln>
        </p:spPr>
        <p:txBody>
          <a:bodyPr spcFirstLastPara="1" wrap="square" lIns="91425" tIns="45700" rIns="91425" bIns="45700" anchor="t" anchorCtr="0">
            <a:normAutofit/>
          </a:bodyPr>
          <a:lstStyle/>
          <a:p>
            <a:pPr marL="457200" lvl="0" indent="-342900" algn="just" rtl="0">
              <a:lnSpc>
                <a:spcPct val="100000"/>
              </a:lnSpc>
              <a:spcBef>
                <a:spcPts val="0"/>
              </a:spcBef>
              <a:spcAft>
                <a:spcPts val="0"/>
              </a:spcAft>
              <a:buSzPts val="1800"/>
              <a:buFont typeface="Calibri"/>
              <a:buChar char="●"/>
            </a:pPr>
            <a:r>
              <a:rPr lang="en-GB" dirty="0">
                <a:latin typeface="Calibri" pitchFamily="34" charset="0"/>
                <a:ea typeface="Calibri"/>
                <a:cs typeface="Calibri" pitchFamily="34" charset="0"/>
                <a:sym typeface="Calibri"/>
              </a:rPr>
              <a:t>As said in principles guiding assessment, it should benefit all learners while supporting the learning process and contributing to equitable and inclusive education. </a:t>
            </a:r>
            <a:endParaRPr dirty="0">
              <a:latin typeface="Calibri" pitchFamily="34" charset="0"/>
              <a:ea typeface="Calibri"/>
              <a:cs typeface="Calibri" pitchFamily="34" charset="0"/>
              <a:sym typeface="Calibri"/>
            </a:endParaRPr>
          </a:p>
          <a:p>
            <a:pPr marL="457200" lvl="0" indent="-342900" algn="just" rtl="0">
              <a:lnSpc>
                <a:spcPct val="100000"/>
              </a:lnSpc>
              <a:spcBef>
                <a:spcPts val="0"/>
              </a:spcBef>
              <a:spcAft>
                <a:spcPts val="0"/>
              </a:spcAft>
              <a:buSzPts val="1800"/>
              <a:buFont typeface="Calibri"/>
              <a:buChar char="●"/>
            </a:pPr>
            <a:r>
              <a:rPr lang="en-GB" dirty="0">
                <a:latin typeface="Calibri" pitchFamily="34" charset="0"/>
                <a:ea typeface="Calibri"/>
                <a:cs typeface="Calibri" pitchFamily="34" charset="0"/>
                <a:sym typeface="Calibri"/>
              </a:rPr>
              <a:t>For this to become a reality, assessment results should be analysed in order to find out the areas where students are having difficulties in their learning both at class level and individual level. </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118"/>
          <p:cNvSpPr txBox="1">
            <a:spLocks noGrp="1"/>
          </p:cNvSpPr>
          <p:nvPr>
            <p:ph type="title"/>
          </p:nvPr>
        </p:nvSpPr>
        <p:spPr>
          <a:xfrm>
            <a:off x="2207172" y="365126"/>
            <a:ext cx="7709338" cy="678484"/>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819" name="Google Shape;819;p118"/>
          <p:cNvSpPr txBox="1">
            <a:spLocks noGrp="1"/>
          </p:cNvSpPr>
          <p:nvPr>
            <p:ph type="body" idx="1"/>
          </p:nvPr>
        </p:nvSpPr>
        <p:spPr>
          <a:xfrm>
            <a:off x="804619" y="2600236"/>
            <a:ext cx="10515600" cy="1514608"/>
          </a:xfrm>
          <a:prstGeom prst="rect">
            <a:avLst/>
          </a:prstGeom>
          <a:solidFill>
            <a:schemeClr val="accent1">
              <a:lumMod val="40000"/>
              <a:lumOff val="6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Take a copy of your subject end-year exam. Analyse it and check whether it is  set respecting the principles of assessment. What amendments can you do on that paper after your analysis? </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1;p68"/>
          <p:cNvSpPr txBox="1">
            <a:spLocks noGrp="1"/>
          </p:cNvSpPr>
          <p:nvPr>
            <p:ph type="title"/>
          </p:nvPr>
        </p:nvSpPr>
        <p:spPr>
          <a:xfrm>
            <a:off x="1828800" y="365126"/>
            <a:ext cx="8418786" cy="80760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End Unit Assessment</a:t>
            </a:r>
            <a:endParaRPr sz="3600" b="1" dirty="0">
              <a:latin typeface="Calibri" pitchFamily="34" charset="0"/>
              <a:ea typeface="Calibri"/>
              <a:cs typeface="Calibri" pitchFamily="34" charset="0"/>
              <a:sym typeface="Calibri"/>
            </a:endParaRPr>
          </a:p>
        </p:txBody>
      </p:sp>
      <p:sp>
        <p:nvSpPr>
          <p:cNvPr id="5" name="Google Shape;492;p68"/>
          <p:cNvSpPr txBox="1">
            <a:spLocks noGrp="1"/>
          </p:cNvSpPr>
          <p:nvPr>
            <p:ph type="body" idx="1"/>
          </p:nvPr>
        </p:nvSpPr>
        <p:spPr>
          <a:xfrm>
            <a:off x="838200" y="1162181"/>
            <a:ext cx="10515600" cy="3945835"/>
          </a:xfrm>
          <a:prstGeom prst="rect">
            <a:avLst/>
          </a:prstGeom>
          <a:solidFill>
            <a:schemeClr val="accent2"/>
          </a:solid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ctr" rtl="0">
              <a:lnSpc>
                <a:spcPct val="90000"/>
              </a:lnSpc>
              <a:spcBef>
                <a:spcPts val="1000"/>
              </a:spcBef>
              <a:spcAft>
                <a:spcPts val="0"/>
              </a:spcAft>
              <a:buClr>
                <a:schemeClr val="dk1"/>
              </a:buClr>
              <a:buSzPts val="2800"/>
              <a:buNone/>
            </a:pPr>
            <a:r>
              <a:rPr lang="en-US" sz="2800" dirty="0" smtClean="0">
                <a:solidFill>
                  <a:schemeClr val="tx1"/>
                </a:solidFill>
                <a:latin typeface="Calibri" pitchFamily="34" charset="0"/>
                <a:cs typeface="Calibri" pitchFamily="34" charset="0"/>
              </a:rPr>
              <a:t>Do the End Unit Assessment on page 130 of the module</a:t>
            </a:r>
            <a:endParaRPr sz="2800" dirty="0">
              <a:solidFill>
                <a:schemeClr val="tx1"/>
              </a:solidFill>
              <a:latin typeface="Calibri" pitchFamily="34" charset="0"/>
              <a:cs typeface="Calibri" pitchFamily="34" charset="0"/>
            </a:endParaRP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19"/>
          <p:cNvSpPr txBox="1">
            <a:spLocks noGrp="1"/>
          </p:cNvSpPr>
          <p:nvPr>
            <p:ph type="title"/>
          </p:nvPr>
        </p:nvSpPr>
        <p:spPr>
          <a:xfrm>
            <a:off x="759357" y="2635360"/>
            <a:ext cx="10515600" cy="132556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b="1" dirty="0">
                <a:latin typeface="Calibri"/>
                <a:ea typeface="Calibri"/>
                <a:cs typeface="Calibri"/>
                <a:sym typeface="Calibri"/>
              </a:rPr>
              <a:t>THANK YOU!</a:t>
            </a:r>
            <a:endParaRPr b="1"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1671145" y="365126"/>
            <a:ext cx="8481848" cy="92764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1.2 Teaching methods</a:t>
            </a:r>
            <a:endParaRPr sz="3600" dirty="0">
              <a:latin typeface="Calibri" pitchFamily="34" charset="0"/>
              <a:ea typeface="Calibri"/>
              <a:cs typeface="Calibri" pitchFamily="34" charset="0"/>
              <a:sym typeface="Calibri"/>
            </a:endParaRPr>
          </a:p>
        </p:txBody>
      </p:sp>
      <p:sp>
        <p:nvSpPr>
          <p:cNvPr id="142" name="Google Shape;142;p10"/>
          <p:cNvSpPr txBox="1">
            <a:spLocks noGrp="1"/>
          </p:cNvSpPr>
          <p:nvPr>
            <p:ph type="body" idx="1"/>
          </p:nvPr>
        </p:nvSpPr>
        <p:spPr>
          <a:xfrm>
            <a:off x="578071" y="2107333"/>
            <a:ext cx="10838792" cy="2354333"/>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indent="0" algn="just">
              <a:lnSpc>
                <a:spcPct val="100000"/>
              </a:lnSpc>
              <a:buSzPts val="2800"/>
              <a:buNone/>
            </a:pPr>
            <a:r>
              <a:rPr lang="en-GB" b="1" dirty="0" smtClean="0">
                <a:solidFill>
                  <a:schemeClr val="tx1"/>
                </a:solidFill>
                <a:latin typeface="Calibri" pitchFamily="34" charset="0"/>
                <a:ea typeface="Calibri"/>
                <a:cs typeface="Calibri" pitchFamily="34" charset="0"/>
                <a:sym typeface="Calibri"/>
              </a:rPr>
              <a:t>Activity 1.2</a:t>
            </a:r>
            <a:endParaRPr lang="en-GB" b="1" dirty="0" smtClean="0">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r>
              <a:rPr lang="en-GB" dirty="0" smtClean="0">
                <a:latin typeface="Calibri" pitchFamily="34" charset="0"/>
                <a:ea typeface="Calibri"/>
                <a:cs typeface="Calibri" pitchFamily="34" charset="0"/>
                <a:sym typeface="Calibri"/>
              </a:rPr>
              <a:t>Imagine </a:t>
            </a:r>
            <a:r>
              <a:rPr lang="en-GB" dirty="0">
                <a:latin typeface="Calibri" pitchFamily="34" charset="0"/>
                <a:ea typeface="Calibri"/>
                <a:cs typeface="Calibri" pitchFamily="34" charset="0"/>
                <a:sym typeface="Calibri"/>
              </a:rPr>
              <a:t>a lesson that has been delivered by a teacher you consider to be your role model and fill in the table that is on page </a:t>
            </a:r>
            <a:r>
              <a:rPr lang="en-GB" dirty="0" smtClean="0">
                <a:latin typeface="Calibri" pitchFamily="34" charset="0"/>
                <a:ea typeface="Calibri"/>
                <a:cs typeface="Calibri" pitchFamily="34" charset="0"/>
                <a:sym typeface="Calibri"/>
              </a:rPr>
              <a:t>nine </a:t>
            </a:r>
            <a:r>
              <a:rPr lang="en-GB" dirty="0">
                <a:latin typeface="Calibri" pitchFamily="34" charset="0"/>
                <a:ea typeface="Calibri"/>
                <a:cs typeface="Calibri" pitchFamily="34" charset="0"/>
                <a:sym typeface="Calibri"/>
              </a:rPr>
              <a:t>(</a:t>
            </a:r>
            <a:r>
              <a:rPr lang="en-GB" dirty="0" smtClean="0">
                <a:latin typeface="Calibri" pitchFamily="34" charset="0"/>
                <a:ea typeface="Calibri"/>
                <a:cs typeface="Calibri" pitchFamily="34" charset="0"/>
                <a:sym typeface="Calibri"/>
              </a:rPr>
              <a:t>p9) </a:t>
            </a:r>
            <a:r>
              <a:rPr lang="en-GB" dirty="0">
                <a:latin typeface="Calibri" pitchFamily="34" charset="0"/>
                <a:ea typeface="Calibri"/>
                <a:cs typeface="Calibri" pitchFamily="34" charset="0"/>
                <a:sym typeface="Calibri"/>
              </a:rPr>
              <a:t>in the module </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1954924" y="365125"/>
            <a:ext cx="8024648" cy="948668"/>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ct val="122222"/>
              <a:buFont typeface="Oi"/>
              <a:buNone/>
            </a:pPr>
            <a:r>
              <a:rPr lang="en-GB" sz="3200" b="1" dirty="0" smtClean="0">
                <a:latin typeface="Times New Roman" pitchFamily="18" charset="0"/>
                <a:ea typeface="Calibri"/>
                <a:cs typeface="Times New Roman" pitchFamily="18" charset="0"/>
                <a:sym typeface="Calibri"/>
              </a:rPr>
              <a:t/>
            </a:r>
            <a:br>
              <a:rPr lang="en-GB" sz="3200" b="1" dirty="0" smtClean="0">
                <a:latin typeface="Times New Roman" pitchFamily="18" charset="0"/>
                <a:ea typeface="Calibri"/>
                <a:cs typeface="Times New Roman" pitchFamily="18" charset="0"/>
                <a:sym typeface="Calibri"/>
              </a:rPr>
            </a:br>
            <a:r>
              <a:rPr lang="en-GB" sz="3200" b="1" dirty="0" smtClean="0">
                <a:latin typeface="Calibri" pitchFamily="34" charset="0"/>
                <a:ea typeface="Calibri"/>
                <a:cs typeface="Calibri" pitchFamily="34" charset="0"/>
                <a:sym typeface="Calibri"/>
              </a:rPr>
              <a:t>Teaching </a:t>
            </a:r>
            <a:r>
              <a:rPr lang="en-GB" sz="3200" b="1" dirty="0">
                <a:latin typeface="Calibri" pitchFamily="34" charset="0"/>
                <a:ea typeface="Calibri"/>
                <a:cs typeface="Calibri" pitchFamily="34" charset="0"/>
                <a:sym typeface="Calibri"/>
              </a:rPr>
              <a:t>methods </a:t>
            </a:r>
            <a:r>
              <a:rPr lang="en-GB" sz="3200" b="1" dirty="0" smtClean="0">
                <a:latin typeface="Calibri" pitchFamily="34" charset="0"/>
                <a:ea typeface="Calibri"/>
                <a:cs typeface="Calibri" pitchFamily="34" charset="0"/>
                <a:sym typeface="Calibri"/>
              </a:rPr>
              <a:t>(Cont'd)</a:t>
            </a:r>
            <a:r>
              <a:rPr lang="en-GB" sz="3200" dirty="0">
                <a:latin typeface="Times New Roman" pitchFamily="18" charset="0"/>
                <a:ea typeface="Calibri"/>
                <a:cs typeface="Times New Roman" pitchFamily="18" charset="0"/>
                <a:sym typeface="Calibri"/>
              </a:rPr>
              <a:t/>
            </a:r>
            <a:br>
              <a:rPr lang="en-GB" sz="3200" dirty="0">
                <a:latin typeface="Times New Roman" pitchFamily="18" charset="0"/>
                <a:ea typeface="Calibri"/>
                <a:cs typeface="Times New Roman" pitchFamily="18" charset="0"/>
                <a:sym typeface="Calibri"/>
              </a:rPr>
            </a:br>
            <a:endParaRPr sz="3200" dirty="0">
              <a:latin typeface="Times New Roman" pitchFamily="18" charset="0"/>
              <a:ea typeface="Calibri"/>
              <a:cs typeface="Times New Roman" pitchFamily="18" charset="0"/>
              <a:sym typeface="Calibri"/>
            </a:endParaRPr>
          </a:p>
        </p:txBody>
      </p:sp>
      <p:sp>
        <p:nvSpPr>
          <p:cNvPr id="148" name="Google Shape;148;p11"/>
          <p:cNvSpPr txBox="1">
            <a:spLocks noGrp="1"/>
          </p:cNvSpPr>
          <p:nvPr>
            <p:ph type="body" idx="1"/>
          </p:nvPr>
        </p:nvSpPr>
        <p:spPr>
          <a:xfrm>
            <a:off x="588579" y="1219200"/>
            <a:ext cx="10920249" cy="4957764"/>
          </a:xfrm>
          <a:prstGeom prst="rect">
            <a:avLst/>
          </a:prstGeom>
          <a:noFill/>
          <a:ln>
            <a:noFill/>
          </a:ln>
        </p:spPr>
        <p:txBody>
          <a:bodyPr spcFirstLastPara="1" wrap="square" lIns="91425" tIns="45700" rIns="91425" bIns="45700" anchor="t" anchorCtr="0">
            <a:normAutofit/>
          </a:bodyPr>
          <a:lstStyle/>
          <a:p>
            <a:pPr marL="228600" lvl="0" indent="-279400" algn="just" rtl="0">
              <a:lnSpc>
                <a:spcPct val="150000"/>
              </a:lnSpc>
              <a:spcBef>
                <a:spcPts val="0"/>
              </a:spcBef>
              <a:spcAft>
                <a:spcPts val="0"/>
              </a:spcAft>
              <a:buClr>
                <a:schemeClr val="dk1"/>
              </a:buClr>
              <a:buSzPct val="100000"/>
              <a:buChar char="•"/>
            </a:pPr>
            <a:r>
              <a:rPr lang="en-GB" b="1" dirty="0">
                <a:latin typeface="Calibri" pitchFamily="34" charset="0"/>
                <a:ea typeface="Calibri"/>
                <a:cs typeface="Calibri" pitchFamily="34" charset="0"/>
                <a:sym typeface="Calibri"/>
              </a:rPr>
              <a:t>Direct instruction method</a:t>
            </a:r>
            <a:r>
              <a:rPr lang="en-GB" dirty="0">
                <a:latin typeface="Calibri" pitchFamily="34" charset="0"/>
                <a:ea typeface="Calibri"/>
                <a:cs typeface="Calibri" pitchFamily="34" charset="0"/>
                <a:sym typeface="Calibri"/>
              </a:rPr>
              <a:t>: the method where the teacher explicitly presents, explains and models the information.</a:t>
            </a:r>
            <a:endParaRPr dirty="0">
              <a:latin typeface="Calibri" pitchFamily="34" charset="0"/>
              <a:ea typeface="Calibri"/>
              <a:cs typeface="Calibri" pitchFamily="34" charset="0"/>
              <a:sym typeface="Calibri"/>
            </a:endParaRPr>
          </a:p>
          <a:p>
            <a:pPr marL="228600" lvl="0" indent="-279400" algn="just" rtl="0">
              <a:lnSpc>
                <a:spcPct val="150000"/>
              </a:lnSpc>
              <a:spcBef>
                <a:spcPts val="1000"/>
              </a:spcBef>
              <a:spcAft>
                <a:spcPts val="0"/>
              </a:spcAft>
              <a:buClr>
                <a:schemeClr val="dk1"/>
              </a:buClr>
              <a:buSzPct val="100000"/>
              <a:buChar char="•"/>
            </a:pPr>
            <a:r>
              <a:rPr lang="en-GB" b="1" dirty="0">
                <a:latin typeface="Calibri" pitchFamily="34" charset="0"/>
                <a:ea typeface="Calibri"/>
                <a:cs typeface="Calibri" pitchFamily="34" charset="0"/>
                <a:sym typeface="Calibri"/>
              </a:rPr>
              <a:t>Inquiry-based learning method</a:t>
            </a:r>
            <a:r>
              <a:rPr lang="en-GB" dirty="0">
                <a:latin typeface="Calibri" pitchFamily="34" charset="0"/>
                <a:ea typeface="Calibri"/>
                <a:cs typeface="Calibri" pitchFamily="34" charset="0"/>
                <a:sym typeface="Calibri"/>
              </a:rPr>
              <a:t>: a form of active learning which emphasizes the learner’s role in the learning process</a:t>
            </a:r>
            <a:endParaRPr dirty="0">
              <a:latin typeface="Calibri" pitchFamily="34" charset="0"/>
              <a:ea typeface="Calibri"/>
              <a:cs typeface="Calibri" pitchFamily="34" charset="0"/>
              <a:sym typeface="Calibri"/>
            </a:endParaRPr>
          </a:p>
          <a:p>
            <a:pPr marL="228600" lvl="0" indent="-279400" algn="just" rtl="0">
              <a:lnSpc>
                <a:spcPct val="150000"/>
              </a:lnSpc>
              <a:spcBef>
                <a:spcPts val="1000"/>
              </a:spcBef>
              <a:spcAft>
                <a:spcPts val="0"/>
              </a:spcAft>
              <a:buClr>
                <a:schemeClr val="dk1"/>
              </a:buClr>
              <a:buSzPct val="100000"/>
              <a:buChar char="•"/>
            </a:pPr>
            <a:r>
              <a:rPr lang="en-GB" b="1" dirty="0">
                <a:latin typeface="Calibri" pitchFamily="34" charset="0"/>
                <a:ea typeface="Calibri"/>
                <a:cs typeface="Calibri" pitchFamily="34" charset="0"/>
                <a:sym typeface="Calibri"/>
              </a:rPr>
              <a:t>Cooperative learning</a:t>
            </a:r>
            <a:r>
              <a:rPr lang="en-GB" dirty="0" smtClean="0">
                <a:latin typeface="Calibri" pitchFamily="34" charset="0"/>
                <a:ea typeface="Calibri"/>
                <a:cs typeface="Calibri" pitchFamily="34" charset="0"/>
                <a:sym typeface="Calibri"/>
              </a:rPr>
              <a:t>: learners of </a:t>
            </a:r>
            <a:r>
              <a:rPr lang="en-GB" dirty="0">
                <a:latin typeface="Calibri" pitchFamily="34" charset="0"/>
                <a:ea typeface="Calibri"/>
                <a:cs typeface="Calibri" pitchFamily="34" charset="0"/>
                <a:sym typeface="Calibri"/>
              </a:rPr>
              <a:t>mixed levels of abilities </a:t>
            </a:r>
            <a:r>
              <a:rPr lang="en-GB" dirty="0" smtClean="0">
                <a:latin typeface="Calibri" pitchFamily="34" charset="0"/>
                <a:ea typeface="Calibri"/>
                <a:cs typeface="Calibri" pitchFamily="34" charset="0"/>
                <a:sym typeface="Calibri"/>
              </a:rPr>
              <a:t>working </a:t>
            </a:r>
            <a:r>
              <a:rPr lang="en-GB" dirty="0">
                <a:latin typeface="Calibri" pitchFamily="34" charset="0"/>
                <a:ea typeface="Calibri"/>
                <a:cs typeface="Calibri" pitchFamily="34" charset="0"/>
                <a:sym typeface="Calibri"/>
              </a:rPr>
              <a:t>into groups </a:t>
            </a:r>
            <a:endParaRPr lang="en-GB" dirty="0" smtClean="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700"/>
              <a:buNone/>
            </a:pPr>
            <a:endParaRPr sz="14400"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700"/>
              <a:buNone/>
            </a:pPr>
            <a:endParaRPr sz="14400" dirty="0"/>
          </a:p>
          <a:p>
            <a:pPr marL="228600" lvl="0" indent="-5080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latin typeface="Oi"/>
              <a:ea typeface="Oi"/>
              <a:cs typeface="Oi"/>
              <a:sym typeface="Oi"/>
            </a:endParaRPr>
          </a:p>
          <a:p>
            <a:pPr marL="0" lvl="0" indent="0" algn="l" rtl="0">
              <a:lnSpc>
                <a:spcPct val="90000"/>
              </a:lnSpc>
              <a:spcBef>
                <a:spcPts val="1000"/>
              </a:spcBef>
              <a:spcAft>
                <a:spcPts val="0"/>
              </a:spcAft>
              <a:buClr>
                <a:schemeClr val="dk1"/>
              </a:buClr>
              <a:buSzPct val="100000"/>
              <a:buNone/>
            </a:pPr>
            <a:endParaRPr dirty="0">
              <a:latin typeface="Oi"/>
              <a:ea typeface="Oi"/>
              <a:cs typeface="Oi"/>
              <a:sym typeface="Oi"/>
            </a:endParaRPr>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a:spLocks noGrp="1"/>
          </p:cNvSpPr>
          <p:nvPr>
            <p:ph type="title"/>
          </p:nvPr>
        </p:nvSpPr>
        <p:spPr>
          <a:xfrm>
            <a:off x="1844566" y="365125"/>
            <a:ext cx="8525806" cy="727951"/>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154" name="Google Shape;154;p12"/>
          <p:cNvSpPr txBox="1">
            <a:spLocks noGrp="1"/>
          </p:cNvSpPr>
          <p:nvPr>
            <p:ph type="body" idx="1"/>
          </p:nvPr>
        </p:nvSpPr>
        <p:spPr>
          <a:xfrm>
            <a:off x="567559" y="2228223"/>
            <a:ext cx="10983310" cy="2958668"/>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sz="3000" dirty="0">
                <a:latin typeface="Calibri"/>
                <a:ea typeface="Calibri"/>
                <a:cs typeface="Calibri"/>
                <a:sym typeface="Calibri"/>
              </a:rPr>
              <a:t>Choose one method that seems to be more appropriate in your day-to-day teaching practice and why?  write on a flipchart persuading ideas about it. </a:t>
            </a:r>
            <a:endParaRPr sz="3000" dirty="0">
              <a:latin typeface="Calibri"/>
              <a:ea typeface="Calibri"/>
              <a:cs typeface="Calibri"/>
              <a:sym typeface="Calibri"/>
            </a:endParaRPr>
          </a:p>
          <a:p>
            <a:pPr marL="0" lvl="0" indent="0" algn="just" rtl="0">
              <a:lnSpc>
                <a:spcPct val="90000"/>
              </a:lnSpc>
              <a:spcBef>
                <a:spcPts val="1000"/>
              </a:spcBef>
              <a:spcAft>
                <a:spcPts val="0"/>
              </a:spcAft>
              <a:buClr>
                <a:schemeClr val="dk1"/>
              </a:buClr>
              <a:buSzPts val="2800"/>
              <a:buNone/>
            </a:pPr>
            <a:r>
              <a:rPr lang="en-GB" sz="3000" dirty="0">
                <a:latin typeface="Calibri"/>
                <a:ea typeface="Calibri"/>
                <a:cs typeface="Calibri"/>
                <a:sym typeface="Calibri"/>
              </a:rPr>
              <a:t>a. Direct instruction method </a:t>
            </a:r>
            <a:endParaRPr sz="3000" dirty="0">
              <a:latin typeface="Calibri"/>
              <a:ea typeface="Calibri"/>
              <a:cs typeface="Calibri"/>
              <a:sym typeface="Calibri"/>
            </a:endParaRPr>
          </a:p>
          <a:p>
            <a:pPr marL="0" lvl="0" indent="0" algn="just" rtl="0">
              <a:lnSpc>
                <a:spcPct val="90000"/>
              </a:lnSpc>
              <a:spcBef>
                <a:spcPts val="1000"/>
              </a:spcBef>
              <a:spcAft>
                <a:spcPts val="0"/>
              </a:spcAft>
              <a:buClr>
                <a:schemeClr val="dk1"/>
              </a:buClr>
              <a:buSzPts val="2800"/>
              <a:buNone/>
            </a:pPr>
            <a:r>
              <a:rPr lang="en-GB" sz="3000" dirty="0">
                <a:latin typeface="Calibri"/>
                <a:ea typeface="Calibri"/>
                <a:cs typeface="Calibri"/>
                <a:sym typeface="Calibri"/>
              </a:rPr>
              <a:t>b. Inquiry-based learning method </a:t>
            </a:r>
            <a:endParaRPr sz="3000" dirty="0">
              <a:latin typeface="Calibri"/>
              <a:ea typeface="Calibri"/>
              <a:cs typeface="Calibri"/>
              <a:sym typeface="Calibri"/>
            </a:endParaRPr>
          </a:p>
          <a:p>
            <a:pPr marL="0" lvl="0" indent="0" algn="just" rtl="0">
              <a:lnSpc>
                <a:spcPct val="90000"/>
              </a:lnSpc>
              <a:spcBef>
                <a:spcPts val="1000"/>
              </a:spcBef>
              <a:spcAft>
                <a:spcPts val="0"/>
              </a:spcAft>
              <a:buClr>
                <a:schemeClr val="dk1"/>
              </a:buClr>
              <a:buSzPts val="2800"/>
              <a:buNone/>
            </a:pPr>
            <a:r>
              <a:rPr lang="en-GB" sz="3000" dirty="0">
                <a:latin typeface="Calibri"/>
                <a:ea typeface="Calibri"/>
                <a:cs typeface="Calibri"/>
                <a:sym typeface="Calibri"/>
              </a:rPr>
              <a:t>c. Cooperative learning method.</a:t>
            </a:r>
            <a:endParaRPr sz="3000"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1466193" y="365125"/>
            <a:ext cx="9033272" cy="1179896"/>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i"/>
              <a:buNone/>
            </a:pPr>
            <a:r>
              <a:rPr lang="en-GB" sz="4000" b="1" dirty="0">
                <a:latin typeface="Calibri"/>
                <a:ea typeface="Calibri"/>
                <a:cs typeface="Calibri"/>
                <a:sym typeface="Calibri"/>
              </a:rPr>
              <a:t>Section 1.3:Active teaching </a:t>
            </a:r>
            <a:r>
              <a:rPr lang="en-GB" sz="3600" b="1" dirty="0">
                <a:latin typeface="Times New Roman" pitchFamily="18" charset="0"/>
                <a:ea typeface="Calibri"/>
                <a:cs typeface="Times New Roman" pitchFamily="18" charset="0"/>
                <a:sym typeface="Calibri"/>
              </a:rPr>
              <a:t>and</a:t>
            </a:r>
            <a:r>
              <a:rPr lang="en-GB" sz="4000" b="1" dirty="0">
                <a:latin typeface="Calibri"/>
                <a:ea typeface="Calibri"/>
                <a:cs typeface="Calibri"/>
                <a:sym typeface="Calibri"/>
              </a:rPr>
              <a:t> </a:t>
            </a:r>
            <a:r>
              <a:rPr lang="en-GB" sz="3600" b="1" dirty="0">
                <a:latin typeface="Calibri"/>
                <a:ea typeface="Calibri"/>
                <a:cs typeface="Calibri"/>
                <a:sym typeface="Calibri"/>
              </a:rPr>
              <a:t>learning</a:t>
            </a:r>
            <a:r>
              <a:rPr lang="en-GB" sz="4000" b="1" dirty="0">
                <a:latin typeface="Calibri"/>
                <a:ea typeface="Calibri"/>
                <a:cs typeface="Calibri"/>
                <a:sym typeface="Calibri"/>
              </a:rPr>
              <a:t> </a:t>
            </a:r>
            <a:r>
              <a:rPr lang="en-GB" sz="3600" b="1" dirty="0">
                <a:latin typeface="Calibri"/>
                <a:ea typeface="Calibri"/>
                <a:cs typeface="Calibri"/>
                <a:sym typeface="Calibri"/>
              </a:rPr>
              <a:t>techniques</a:t>
            </a:r>
            <a:endParaRPr sz="3600" dirty="0">
              <a:latin typeface="Calibri"/>
              <a:ea typeface="Calibri"/>
              <a:cs typeface="Calibri"/>
              <a:sym typeface="Calibri"/>
            </a:endParaRPr>
          </a:p>
        </p:txBody>
      </p:sp>
      <p:sp>
        <p:nvSpPr>
          <p:cNvPr id="160" name="Google Shape;160;p13"/>
          <p:cNvSpPr txBox="1">
            <a:spLocks noGrp="1"/>
          </p:cNvSpPr>
          <p:nvPr>
            <p:ph type="body" idx="1"/>
          </p:nvPr>
        </p:nvSpPr>
        <p:spPr>
          <a:xfrm>
            <a:off x="601687" y="2758989"/>
            <a:ext cx="10670659" cy="2443656"/>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1.3</a:t>
            </a:r>
            <a:endParaRPr dirty="0">
              <a:latin typeface="Calibri" pitchFamily="34" charset="0"/>
              <a:ea typeface="Calibri"/>
              <a:cs typeface="Calibri" pitchFamily="34" charset="0"/>
              <a:sym typeface="Calibri"/>
            </a:endParaRPr>
          </a:p>
          <a:p>
            <a:pPr marL="0" lvl="0" indent="0" algn="just" rtl="0">
              <a:lnSpc>
                <a:spcPct val="11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Read the list of the following concepts that and fill in the table that is on </a:t>
            </a:r>
            <a:r>
              <a:rPr lang="en-GB" dirty="0" smtClean="0">
                <a:latin typeface="Calibri" pitchFamily="34" charset="0"/>
                <a:ea typeface="Calibri"/>
                <a:cs typeface="Calibri" pitchFamily="34" charset="0"/>
                <a:sym typeface="Calibri"/>
              </a:rPr>
              <a:t>page eleven (p11) accordingly</a:t>
            </a:r>
            <a:r>
              <a:rPr lang="en-GB" dirty="0">
                <a:latin typeface="Calibri" pitchFamily="34" charset="0"/>
                <a:ea typeface="Calibri"/>
                <a:cs typeface="Calibri" pitchFamily="34" charset="0"/>
                <a:sym typeface="Calibri"/>
              </a:rPr>
              <a:t>: Brainstorming, storytelling, demonstration, expert panel, presentation, question and answer, and miming</a:t>
            </a:r>
            <a:endParaRPr dirty="0">
              <a:latin typeface="Calibri" pitchFamily="34" charset="0"/>
              <a:ea typeface="Calibri"/>
              <a:cs typeface="Calibri" pitchFamily="34" charset="0"/>
              <a:sym typeface="Calibri"/>
            </a:endParaRPr>
          </a:p>
          <a:p>
            <a:pPr marL="0" lvl="0" indent="0" algn="just" rtl="0">
              <a:lnSpc>
                <a:spcPct val="11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xfrm>
            <a:off x="1986455" y="365126"/>
            <a:ext cx="8560686" cy="81203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200" b="1" dirty="0">
                <a:latin typeface="Calibri" pitchFamily="34" charset="0"/>
                <a:ea typeface="Calibri"/>
                <a:cs typeface="Calibri" pitchFamily="34" charset="0"/>
                <a:sym typeface="Calibri"/>
              </a:rPr>
              <a:t>Active teaching and learning techniques </a:t>
            </a:r>
            <a:r>
              <a:rPr lang="en-GB" sz="3200" b="1" dirty="0" smtClean="0">
                <a:latin typeface="Calibri" pitchFamily="34" charset="0"/>
                <a:ea typeface="Calibri"/>
                <a:cs typeface="Calibri" pitchFamily="34" charset="0"/>
                <a:sym typeface="Calibri"/>
              </a:rPr>
              <a:t>(Cont'd)</a:t>
            </a:r>
            <a:endParaRPr sz="3200" b="1" dirty="0">
              <a:latin typeface="Calibri" pitchFamily="34" charset="0"/>
              <a:ea typeface="Calibri"/>
              <a:cs typeface="Calibri" pitchFamily="34" charset="0"/>
              <a:sym typeface="Calibri"/>
            </a:endParaRPr>
          </a:p>
        </p:txBody>
      </p:sp>
      <p:sp>
        <p:nvSpPr>
          <p:cNvPr id="166" name="Google Shape;166;p14"/>
          <p:cNvSpPr txBox="1">
            <a:spLocks noGrp="1"/>
          </p:cNvSpPr>
          <p:nvPr>
            <p:ph type="body" idx="1"/>
          </p:nvPr>
        </p:nvSpPr>
        <p:spPr>
          <a:xfrm>
            <a:off x="609599" y="1387366"/>
            <a:ext cx="11172497" cy="4789597"/>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just" rtl="0">
              <a:lnSpc>
                <a:spcPct val="120000"/>
              </a:lnSpc>
              <a:spcBef>
                <a:spcPts val="0"/>
              </a:spcBef>
              <a:spcAft>
                <a:spcPts val="0"/>
              </a:spcAft>
              <a:buClr>
                <a:schemeClr val="dk1"/>
              </a:buClr>
              <a:buSzPct val="100000"/>
              <a:buFont typeface="Calibri"/>
              <a:buChar char="•"/>
            </a:pPr>
            <a:r>
              <a:rPr lang="en-GB" sz="11200" dirty="0">
                <a:latin typeface="Calibri" pitchFamily="34" charset="0"/>
                <a:ea typeface="Calibri"/>
                <a:cs typeface="Calibri" pitchFamily="34" charset="0"/>
                <a:sym typeface="Calibri"/>
              </a:rPr>
              <a:t>Teaching and learning techniques based on direct interaction between teacher and learners(Brainstorming, Story telling, Demonstration, Singing, Question and answer and Miming) </a:t>
            </a:r>
            <a:endParaRPr sz="11200" dirty="0">
              <a:latin typeface="Calibri" pitchFamily="34" charset="0"/>
              <a:ea typeface="Calibri"/>
              <a:cs typeface="Calibri" pitchFamily="34" charset="0"/>
              <a:sym typeface="Calibri"/>
            </a:endParaRPr>
          </a:p>
          <a:p>
            <a:pPr marL="228600" lvl="0" indent="-228600" algn="just" rtl="0">
              <a:lnSpc>
                <a:spcPct val="120000"/>
              </a:lnSpc>
              <a:spcBef>
                <a:spcPts val="1000"/>
              </a:spcBef>
              <a:spcAft>
                <a:spcPts val="0"/>
              </a:spcAft>
              <a:buClr>
                <a:schemeClr val="dk1"/>
              </a:buClr>
              <a:buSzPct val="100000"/>
              <a:buFont typeface="Calibri"/>
              <a:buChar char="•"/>
            </a:pPr>
            <a:r>
              <a:rPr lang="en-GB" sz="11200" dirty="0">
                <a:latin typeface="Calibri" pitchFamily="34" charset="0"/>
                <a:ea typeface="Calibri"/>
                <a:cs typeface="Calibri" pitchFamily="34" charset="0"/>
                <a:sym typeface="Calibri"/>
              </a:rPr>
              <a:t>Teaching and learning techniques that focus on inquiry and indirect interaction between teacher and learners(Case study, Learning corner, Research work, Practical work, Project learning, Assignment , Discovery, Field visit)</a:t>
            </a:r>
            <a:endParaRPr sz="11200" dirty="0">
              <a:latin typeface="Calibri" pitchFamily="34" charset="0"/>
              <a:ea typeface="Calibri"/>
              <a:cs typeface="Calibri" pitchFamily="34" charset="0"/>
              <a:sym typeface="Calibri"/>
            </a:endParaRPr>
          </a:p>
          <a:p>
            <a:pPr marL="228600" lvl="0" indent="-50800" algn="just" rtl="0">
              <a:lnSpc>
                <a:spcPct val="130000"/>
              </a:lnSpc>
              <a:spcBef>
                <a:spcPts val="1000"/>
              </a:spcBef>
              <a:spcAft>
                <a:spcPts val="0"/>
              </a:spcAft>
              <a:buClr>
                <a:schemeClr val="dk1"/>
              </a:buClr>
              <a:buSzPct val="100000"/>
              <a:buNone/>
            </a:pPr>
            <a:endParaRPr sz="11200" dirty="0">
              <a:latin typeface="Oi"/>
              <a:ea typeface="Oi"/>
              <a:cs typeface="Oi"/>
              <a:sym typeface="Oi"/>
            </a:endParaRPr>
          </a:p>
          <a:p>
            <a:pPr marL="0" lvl="0" indent="0" algn="just" rtl="0">
              <a:lnSpc>
                <a:spcPct val="100000"/>
              </a:lnSpc>
              <a:spcBef>
                <a:spcPts val="1000"/>
              </a:spcBef>
              <a:spcAft>
                <a:spcPts val="0"/>
              </a:spcAft>
              <a:buClr>
                <a:schemeClr val="dk1"/>
              </a:buClr>
              <a:buSzPct val="100000"/>
              <a:buNone/>
            </a:pPr>
            <a:endParaRPr sz="8600" dirty="0">
              <a:latin typeface="Oi"/>
              <a:ea typeface="Oi"/>
              <a:cs typeface="Oi"/>
              <a:sym typeface="Oi"/>
            </a:endParaRPr>
          </a:p>
          <a:p>
            <a:pPr marL="228600" lvl="0" indent="-182562" algn="just" rtl="0">
              <a:lnSpc>
                <a:spcPct val="100000"/>
              </a:lnSpc>
              <a:spcBef>
                <a:spcPts val="1000"/>
              </a:spcBef>
              <a:spcAft>
                <a:spcPts val="0"/>
              </a:spcAft>
              <a:buClr>
                <a:schemeClr val="dk1"/>
              </a:buClr>
              <a:buSzPct val="100000"/>
              <a:buNone/>
            </a:pPr>
            <a:endParaRPr sz="2900" dirty="0">
              <a:latin typeface="Oi"/>
              <a:ea typeface="Oi"/>
              <a:cs typeface="Oi"/>
              <a:sym typeface="Oi"/>
            </a:endParaRPr>
          </a:p>
          <a:p>
            <a:pPr marL="228600" lvl="0" indent="-184150" algn="just" rtl="0">
              <a:lnSpc>
                <a:spcPct val="100000"/>
              </a:lnSpc>
              <a:spcBef>
                <a:spcPts val="1000"/>
              </a:spcBef>
              <a:spcAft>
                <a:spcPts val="0"/>
              </a:spcAft>
              <a:buClr>
                <a:schemeClr val="dk1"/>
              </a:buClr>
              <a:buSzPct val="100000"/>
              <a:buNone/>
            </a:pPr>
            <a:endParaRPr dirty="0"/>
          </a:p>
          <a:p>
            <a:pPr marL="0" lvl="0" indent="0" algn="just" rtl="0">
              <a:lnSpc>
                <a:spcPct val="100000"/>
              </a:lnSpc>
              <a:spcBef>
                <a:spcPts val="1000"/>
              </a:spcBef>
              <a:spcAft>
                <a:spcPts val="0"/>
              </a:spcAft>
              <a:buClr>
                <a:schemeClr val="dk1"/>
              </a:buClr>
              <a:buSzPct val="100000"/>
              <a:buNone/>
            </a:pPr>
            <a:endParaRPr dirty="0"/>
          </a:p>
          <a:p>
            <a:pPr marL="0" lvl="0" indent="0" algn="just" rtl="0">
              <a:lnSpc>
                <a:spcPct val="100000"/>
              </a:lnSpc>
              <a:spcBef>
                <a:spcPts val="1000"/>
              </a:spcBef>
              <a:spcAft>
                <a:spcPts val="0"/>
              </a:spcAft>
              <a:buClr>
                <a:schemeClr val="dk1"/>
              </a:buClr>
              <a:buSzPct val="100000"/>
              <a:buNone/>
            </a:pPr>
            <a:endParaRPr dirty="0"/>
          </a:p>
          <a:p>
            <a:pPr marL="228600" lvl="0" indent="-184150" algn="just" rtl="0">
              <a:lnSpc>
                <a:spcPct val="100000"/>
              </a:lnSpc>
              <a:spcBef>
                <a:spcPts val="1000"/>
              </a:spcBef>
              <a:spcAft>
                <a:spcPts val="0"/>
              </a:spcAft>
              <a:buClr>
                <a:schemeClr val="dk1"/>
              </a:buClr>
              <a:buSzPct val="100000"/>
              <a:buNone/>
            </a:pPr>
            <a:endParaRPr dirty="0"/>
          </a:p>
          <a:p>
            <a:pPr marL="0" lvl="0" indent="0" algn="just" rtl="0">
              <a:lnSpc>
                <a:spcPct val="100000"/>
              </a:lnSpc>
              <a:spcBef>
                <a:spcPts val="1000"/>
              </a:spcBef>
              <a:spcAft>
                <a:spcPts val="0"/>
              </a:spcAft>
              <a:buClr>
                <a:schemeClr val="dk1"/>
              </a:buClr>
              <a:buSzPct val="100000"/>
              <a:buNone/>
            </a:pPr>
            <a:endParaRPr dirty="0">
              <a:latin typeface="Oi"/>
              <a:ea typeface="Oi"/>
              <a:cs typeface="Oi"/>
              <a:sym typeface="Oi"/>
            </a:endParaRPr>
          </a:p>
          <a:p>
            <a:pPr marL="0" lvl="0" indent="0" algn="just" rtl="0">
              <a:lnSpc>
                <a:spcPct val="100000"/>
              </a:lnSpc>
              <a:spcBef>
                <a:spcPts val="1000"/>
              </a:spcBef>
              <a:spcAft>
                <a:spcPts val="0"/>
              </a:spcAft>
              <a:buClr>
                <a:schemeClr val="dk1"/>
              </a:buClr>
              <a:buSzPct val="100000"/>
              <a:buNone/>
            </a:pPr>
            <a:r>
              <a:rPr lang="en-GB" dirty="0">
                <a:latin typeface="Oi"/>
                <a:ea typeface="Oi"/>
                <a:cs typeface="Oi"/>
                <a:sym typeface="Oi"/>
              </a:rPr>
              <a:t> </a:t>
            </a: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1043152" y="2840311"/>
            <a:ext cx="9677399" cy="1165501"/>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Oi"/>
              <a:buNone/>
            </a:pPr>
            <a:r>
              <a:rPr lang="en-GB" sz="4000" dirty="0" smtClean="0">
                <a:latin typeface="Calibri" pitchFamily="34" charset="0"/>
                <a:ea typeface="Calibri"/>
                <a:cs typeface="Calibri" pitchFamily="34" charset="0"/>
                <a:sym typeface="Calibri"/>
              </a:rPr>
              <a:t>PEDAGOGY </a:t>
            </a:r>
            <a:r>
              <a:rPr lang="en-GB" sz="4000" dirty="0">
                <a:latin typeface="Calibri" pitchFamily="34" charset="0"/>
                <a:ea typeface="Calibri"/>
                <a:cs typeface="Calibri" pitchFamily="34" charset="0"/>
                <a:sym typeface="Calibri"/>
              </a:rPr>
              <a:t>AND INSTRUCTION</a:t>
            </a:r>
            <a:endParaRPr sz="4000"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5"/>
          <p:cNvSpPr txBox="1">
            <a:spLocks noGrp="1"/>
          </p:cNvSpPr>
          <p:nvPr>
            <p:ph type="title"/>
          </p:nvPr>
        </p:nvSpPr>
        <p:spPr>
          <a:xfrm>
            <a:off x="1797268" y="365126"/>
            <a:ext cx="8760381" cy="948667"/>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Oi"/>
              <a:buNone/>
            </a:pPr>
            <a:r>
              <a:rPr lang="en-GB" sz="3600" b="1" dirty="0">
                <a:latin typeface="Calibri"/>
                <a:ea typeface="Calibri"/>
                <a:cs typeface="Calibri"/>
                <a:sym typeface="Calibri"/>
              </a:rPr>
              <a:t>Active teaching and learning techniques </a:t>
            </a:r>
            <a:r>
              <a:rPr lang="en-GB" sz="3600" b="1" dirty="0" smtClean="0">
                <a:latin typeface="Calibri"/>
                <a:ea typeface="Calibri"/>
                <a:cs typeface="Calibri"/>
                <a:sym typeface="Calibri"/>
              </a:rPr>
              <a:t>(Cont'd)</a:t>
            </a:r>
            <a:endParaRPr sz="3600" b="1" dirty="0">
              <a:latin typeface="Calibri"/>
              <a:ea typeface="Calibri"/>
              <a:cs typeface="Calibri"/>
              <a:sym typeface="Calibri"/>
            </a:endParaRPr>
          </a:p>
        </p:txBody>
      </p:sp>
      <p:sp>
        <p:nvSpPr>
          <p:cNvPr id="172" name="Google Shape;172;p15"/>
          <p:cNvSpPr txBox="1">
            <a:spLocks noGrp="1"/>
          </p:cNvSpPr>
          <p:nvPr>
            <p:ph type="body" idx="1"/>
          </p:nvPr>
        </p:nvSpPr>
        <p:spPr>
          <a:xfrm>
            <a:off x="620110" y="1545021"/>
            <a:ext cx="10972800" cy="4631942"/>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dk1"/>
              </a:buClr>
              <a:buSzPts val="2800"/>
              <a:buFont typeface="Calibri"/>
              <a:buChar char="•"/>
            </a:pPr>
            <a:r>
              <a:rPr lang="en-GB" dirty="0">
                <a:latin typeface="Times New Roman" pitchFamily="18" charset="0"/>
                <a:ea typeface="Calibri"/>
                <a:cs typeface="Times New Roman" pitchFamily="18" charset="0"/>
                <a:sym typeface="Calibri"/>
              </a:rPr>
              <a:t>Teaching and learning techniques that focus on cooperative learning(Debate, Games, group work, role play, play, Think-pair-share, simulation, Dramatization, Round table)</a:t>
            </a:r>
            <a:endParaRPr dirty="0">
              <a:latin typeface="Times New Roman" pitchFamily="18" charset="0"/>
              <a:ea typeface="Calibri"/>
              <a:cs typeface="Times New Roman" pitchFamily="18"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Times New Roman" pitchFamily="18" charset="0"/>
                <a:ea typeface="Calibri"/>
                <a:cs typeface="Times New Roman" pitchFamily="18" charset="0"/>
                <a:sym typeface="Calibri"/>
              </a:rPr>
              <a:t>Teaching and learning techniques that focus on presentation of information(concept mapping and ,Graphic organizer)</a:t>
            </a:r>
            <a:endParaRPr dirty="0">
              <a:latin typeface="Times New Roman" pitchFamily="18" charset="0"/>
              <a:ea typeface="Calibri"/>
              <a:cs typeface="Times New Roman" pitchFamily="18" charset="0"/>
              <a:sym typeface="Calibri"/>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6"/>
          <p:cNvSpPr txBox="1">
            <a:spLocks noGrp="1"/>
          </p:cNvSpPr>
          <p:nvPr>
            <p:ph type="title"/>
          </p:nvPr>
        </p:nvSpPr>
        <p:spPr>
          <a:xfrm>
            <a:off x="1686910" y="443956"/>
            <a:ext cx="8781393" cy="64386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Oi"/>
              <a:buNone/>
            </a:pPr>
            <a:r>
              <a:rPr lang="en-GB" sz="3600" b="1" dirty="0" smtClean="0">
                <a:solidFill>
                  <a:schemeClr val="tx1"/>
                </a:solidFill>
                <a:latin typeface="Calibri" pitchFamily="34" charset="0"/>
                <a:ea typeface="Calibri"/>
                <a:cs typeface="Calibri" pitchFamily="34" charset="0"/>
                <a:sym typeface="Calibri"/>
              </a:rPr>
              <a:t>Application activity</a:t>
            </a:r>
            <a:endParaRPr sz="3600" b="1" dirty="0">
              <a:solidFill>
                <a:schemeClr val="tx1"/>
              </a:solidFill>
              <a:latin typeface="Calibri" pitchFamily="34" charset="0"/>
              <a:ea typeface="Calibri"/>
              <a:cs typeface="Calibri" pitchFamily="34" charset="0"/>
              <a:sym typeface="Calibri"/>
            </a:endParaRPr>
          </a:p>
        </p:txBody>
      </p:sp>
      <p:sp>
        <p:nvSpPr>
          <p:cNvPr id="178" name="Google Shape;178;p16"/>
          <p:cNvSpPr txBox="1">
            <a:spLocks noGrp="1"/>
          </p:cNvSpPr>
          <p:nvPr>
            <p:ph type="body" idx="1"/>
          </p:nvPr>
        </p:nvSpPr>
        <p:spPr>
          <a:xfrm>
            <a:off x="394142" y="2448952"/>
            <a:ext cx="11382704" cy="2690647"/>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Teaching and learning techniques based on direct interaction between teacher and learners have various components. Complete the table that is on </a:t>
            </a:r>
            <a:r>
              <a:rPr lang="en-GB" dirty="0" smtClean="0">
                <a:latin typeface="Calibri" pitchFamily="34" charset="0"/>
                <a:ea typeface="Calibri"/>
                <a:cs typeface="Calibri" pitchFamily="34" charset="0"/>
                <a:sym typeface="Calibri"/>
              </a:rPr>
              <a:t>page seventeen (p17) </a:t>
            </a:r>
            <a:r>
              <a:rPr lang="en-GB" dirty="0">
                <a:latin typeface="Calibri" pitchFamily="34" charset="0"/>
                <a:ea typeface="Calibri"/>
                <a:cs typeface="Calibri" pitchFamily="34" charset="0"/>
                <a:sym typeface="Calibri"/>
              </a:rPr>
              <a:t>and write short notes based on your teaching experience on how it may be used in teaching-learning process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7"/>
          <p:cNvSpPr txBox="1">
            <a:spLocks noGrp="1"/>
          </p:cNvSpPr>
          <p:nvPr>
            <p:ph type="title"/>
          </p:nvPr>
        </p:nvSpPr>
        <p:spPr>
          <a:xfrm>
            <a:off x="1702676" y="428191"/>
            <a:ext cx="8807546" cy="717440"/>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1.4:Principles of teaching and learning</a:t>
            </a:r>
            <a:endParaRPr sz="3600" dirty="0">
              <a:latin typeface="Calibri" pitchFamily="34" charset="0"/>
              <a:ea typeface="Calibri"/>
              <a:cs typeface="Calibri" pitchFamily="34" charset="0"/>
              <a:sym typeface="Calibri"/>
            </a:endParaRPr>
          </a:p>
        </p:txBody>
      </p:sp>
      <p:sp>
        <p:nvSpPr>
          <p:cNvPr id="184" name="Google Shape;184;p17"/>
          <p:cNvSpPr txBox="1">
            <a:spLocks noGrp="1"/>
          </p:cNvSpPr>
          <p:nvPr>
            <p:ph type="body" idx="1"/>
          </p:nvPr>
        </p:nvSpPr>
        <p:spPr>
          <a:xfrm>
            <a:off x="451946" y="2753760"/>
            <a:ext cx="11161986" cy="1881351"/>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1.4</a:t>
            </a:r>
            <a:endParaRPr b="1"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In your daily teaching activities, you apply several practical and comprehensive learning laws, which confirm the rule of action. Briefly explain any five of them.</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8"/>
          <p:cNvSpPr txBox="1">
            <a:spLocks noGrp="1"/>
          </p:cNvSpPr>
          <p:nvPr>
            <p:ph type="title"/>
          </p:nvPr>
        </p:nvSpPr>
        <p:spPr>
          <a:xfrm>
            <a:off x="1970689" y="365126"/>
            <a:ext cx="8487103" cy="65437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Principles of teaching and learning </a:t>
            </a:r>
            <a:r>
              <a:rPr lang="en-GB" sz="3600" b="1" dirty="0" smtClean="0">
                <a:latin typeface="Calibri" pitchFamily="34" charset="0"/>
                <a:ea typeface="Calibri"/>
                <a:cs typeface="Calibri" pitchFamily="34" charset="0"/>
                <a:sym typeface="Calibri"/>
              </a:rPr>
              <a:t>(Cont'd)</a:t>
            </a:r>
            <a:endParaRPr sz="3600" b="1" dirty="0">
              <a:latin typeface="Calibri" pitchFamily="34" charset="0"/>
              <a:ea typeface="Calibri"/>
              <a:cs typeface="Calibri" pitchFamily="34" charset="0"/>
              <a:sym typeface="Calibri"/>
            </a:endParaRPr>
          </a:p>
        </p:txBody>
      </p:sp>
      <p:sp>
        <p:nvSpPr>
          <p:cNvPr id="190" name="Google Shape;190;p18"/>
          <p:cNvSpPr txBox="1">
            <a:spLocks noGrp="1"/>
          </p:cNvSpPr>
          <p:nvPr>
            <p:ph type="body" idx="1"/>
          </p:nvPr>
        </p:nvSpPr>
        <p:spPr>
          <a:xfrm>
            <a:off x="838200" y="1229710"/>
            <a:ext cx="10670628" cy="4947253"/>
          </a:xfrm>
          <a:prstGeom prst="rect">
            <a:avLst/>
          </a:prstGeom>
          <a:noFill/>
          <a:ln>
            <a:noFill/>
          </a:ln>
        </p:spPr>
        <p:txBody>
          <a:bodyPr spcFirstLastPara="1" wrap="square" lIns="91425" tIns="45700" rIns="91425" bIns="45700" anchor="t" anchorCtr="0">
            <a:noAutofit/>
          </a:bodyPr>
          <a:lstStyle/>
          <a:p>
            <a:pPr marL="228600" lvl="0" indent="-254000" algn="just" rtl="0">
              <a:lnSpc>
                <a:spcPct val="100000"/>
              </a:lnSpc>
              <a:spcBef>
                <a:spcPts val="0"/>
              </a:spcBef>
              <a:spcAft>
                <a:spcPts val="0"/>
              </a:spcAft>
              <a:buClr>
                <a:schemeClr val="dk1"/>
              </a:buClr>
              <a:buSzPts val="3200"/>
              <a:buFont typeface="Calibri"/>
              <a:buChar char="•"/>
            </a:pPr>
            <a:r>
              <a:rPr lang="en-GB" dirty="0">
                <a:latin typeface="Times New Roman" pitchFamily="18" charset="0"/>
                <a:ea typeface="Calibri"/>
                <a:cs typeface="Times New Roman" pitchFamily="18" charset="0"/>
                <a:sym typeface="Calibri"/>
              </a:rPr>
              <a:t>Thematic/ integration principle: This principle is used whereby all lessons in each grade/level are centred on themes and different domains are integrated</a:t>
            </a:r>
            <a:endParaRPr dirty="0">
              <a:latin typeface="Times New Roman" pitchFamily="18" charset="0"/>
              <a:ea typeface="Calibri"/>
              <a:cs typeface="Times New Roman" pitchFamily="18" charset="0"/>
              <a:sym typeface="Calibri"/>
            </a:endParaRPr>
          </a:p>
          <a:p>
            <a:pPr marL="228600" lvl="0" indent="-254000" algn="just" rtl="0">
              <a:lnSpc>
                <a:spcPct val="100000"/>
              </a:lnSpc>
              <a:spcBef>
                <a:spcPts val="1000"/>
              </a:spcBef>
              <a:spcAft>
                <a:spcPts val="0"/>
              </a:spcAft>
              <a:buClr>
                <a:schemeClr val="dk1"/>
              </a:buClr>
              <a:buSzPts val="3200"/>
              <a:buFont typeface="Calibri"/>
              <a:buChar char="•"/>
            </a:pPr>
            <a:r>
              <a:rPr lang="en-GB" dirty="0">
                <a:latin typeface="Times New Roman" pitchFamily="18" charset="0"/>
                <a:ea typeface="Calibri"/>
                <a:cs typeface="Times New Roman" pitchFamily="18" charset="0"/>
                <a:sym typeface="Calibri"/>
              </a:rPr>
              <a:t>Concretization: Effective teaching always starts with something tangible, existing, and concrete, that is, teaching focuses on a real context </a:t>
            </a:r>
            <a:endParaRPr dirty="0">
              <a:latin typeface="Times New Roman" pitchFamily="18" charset="0"/>
              <a:ea typeface="Calibri"/>
              <a:cs typeface="Times New Roman" pitchFamily="18" charset="0"/>
              <a:sym typeface="Calibri"/>
            </a:endParaRPr>
          </a:p>
          <a:p>
            <a:pPr marL="228600" lvl="0" indent="-254000" algn="just" rtl="0">
              <a:lnSpc>
                <a:spcPct val="100000"/>
              </a:lnSpc>
              <a:spcBef>
                <a:spcPts val="1000"/>
              </a:spcBef>
              <a:spcAft>
                <a:spcPts val="0"/>
              </a:spcAft>
              <a:buClr>
                <a:schemeClr val="dk1"/>
              </a:buClr>
              <a:buSzPts val="3200"/>
              <a:buFont typeface="Calibri"/>
              <a:buChar char="•"/>
            </a:pPr>
            <a:r>
              <a:rPr lang="en-GB" dirty="0">
                <a:latin typeface="Times New Roman" pitchFamily="18" charset="0"/>
                <a:ea typeface="Calibri"/>
                <a:cs typeface="Times New Roman" pitchFamily="18" charset="0"/>
                <a:sym typeface="Calibri"/>
              </a:rPr>
              <a:t>Activity: In pre-primary and primary studies, a teacher makes tasks/learning activities where learners discuss and the teacher plays the role of facilitation</a:t>
            </a:r>
            <a:endParaRPr dirty="0">
              <a:latin typeface="Times New Roman" pitchFamily="18" charset="0"/>
              <a:ea typeface="Calibri"/>
              <a:cs typeface="Times New Roman" pitchFamily="18"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9"/>
          <p:cNvSpPr txBox="1">
            <a:spLocks noGrp="1"/>
          </p:cNvSpPr>
          <p:nvPr>
            <p:ph type="title"/>
          </p:nvPr>
        </p:nvSpPr>
        <p:spPr>
          <a:xfrm>
            <a:off x="1576551" y="365126"/>
            <a:ext cx="8860221" cy="780502"/>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Principles of teaching and learning </a:t>
            </a:r>
            <a:r>
              <a:rPr lang="en-GB" sz="3600" b="1" dirty="0" smtClean="0">
                <a:latin typeface="Calibri" pitchFamily="34" charset="0"/>
                <a:ea typeface="Calibri"/>
                <a:cs typeface="Calibri" pitchFamily="34" charset="0"/>
                <a:sym typeface="Calibri"/>
              </a:rPr>
              <a:t>(Cont'd)</a:t>
            </a:r>
            <a:endParaRPr sz="3600" b="1" dirty="0">
              <a:latin typeface="Calibri" pitchFamily="34" charset="0"/>
              <a:ea typeface="Calibri"/>
              <a:cs typeface="Calibri" pitchFamily="34" charset="0"/>
              <a:sym typeface="Calibri"/>
            </a:endParaRPr>
          </a:p>
        </p:txBody>
      </p:sp>
      <p:sp>
        <p:nvSpPr>
          <p:cNvPr id="196" name="Google Shape;196;p19"/>
          <p:cNvSpPr txBox="1">
            <a:spLocks noGrp="1"/>
          </p:cNvSpPr>
          <p:nvPr>
            <p:ph type="body" idx="1"/>
          </p:nvPr>
        </p:nvSpPr>
        <p:spPr>
          <a:xfrm>
            <a:off x="630621" y="1418897"/>
            <a:ext cx="10723179" cy="4758066"/>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Motivation: In a classroom setting, motivated learners are interested in what has been taught, are constantly attentive,  put more personal effort, learn more quickly than passive learners and understand better</a:t>
            </a:r>
            <a:endParaRPr dirty="0">
              <a:latin typeface="Calibri" pitchFamily="34" charset="0"/>
              <a:ea typeface="Calibri"/>
              <a:cs typeface="Calibri" pitchFamily="34" charset="0"/>
              <a:sym typeface="Calibri"/>
            </a:endParaRPr>
          </a:p>
          <a:p>
            <a:pPr marL="228600" lvl="0" indent="-228600" algn="just" rtl="0">
              <a:lnSpc>
                <a:spcPct val="15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 Individualization: The teacher allows learners to learn at his / her pace and possibly using diversified ways mainly in group discussion, as exemplified below.</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0"/>
          <p:cNvSpPr txBox="1">
            <a:spLocks noGrp="1"/>
          </p:cNvSpPr>
          <p:nvPr>
            <p:ph type="title"/>
          </p:nvPr>
        </p:nvSpPr>
        <p:spPr>
          <a:xfrm>
            <a:off x="1891862" y="365127"/>
            <a:ext cx="8460828" cy="801522"/>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Principles of teaching and learning </a:t>
            </a:r>
            <a:r>
              <a:rPr lang="en-GB" sz="3600" b="1" dirty="0" smtClean="0">
                <a:latin typeface="Calibri" pitchFamily="34" charset="0"/>
                <a:ea typeface="Calibri"/>
                <a:cs typeface="Calibri" pitchFamily="34" charset="0"/>
                <a:sym typeface="Calibri"/>
              </a:rPr>
              <a:t>(Cont'd)</a:t>
            </a:r>
            <a:endParaRPr sz="3600" b="1" dirty="0">
              <a:latin typeface="Calibri" pitchFamily="34" charset="0"/>
              <a:ea typeface="Calibri"/>
              <a:cs typeface="Calibri" pitchFamily="34" charset="0"/>
              <a:sym typeface="Calibri"/>
            </a:endParaRPr>
          </a:p>
        </p:txBody>
      </p:sp>
      <p:sp>
        <p:nvSpPr>
          <p:cNvPr id="202" name="Google Shape;202;p20"/>
          <p:cNvSpPr txBox="1">
            <a:spLocks noGrp="1"/>
          </p:cNvSpPr>
          <p:nvPr>
            <p:ph type="body" idx="1"/>
          </p:nvPr>
        </p:nvSpPr>
        <p:spPr>
          <a:xfrm>
            <a:off x="838200" y="1429407"/>
            <a:ext cx="10515600" cy="4747556"/>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Cooperation: </a:t>
            </a:r>
            <a:r>
              <a:rPr lang="en-GB" dirty="0" smtClean="0">
                <a:latin typeface="Calibri" pitchFamily="34" charset="0"/>
                <a:ea typeface="Calibri"/>
                <a:cs typeface="Calibri" pitchFamily="34" charset="0"/>
                <a:sym typeface="Calibri"/>
              </a:rPr>
              <a:t>this </a:t>
            </a:r>
            <a:r>
              <a:rPr lang="en-GB" dirty="0">
                <a:latin typeface="Calibri" pitchFamily="34" charset="0"/>
                <a:ea typeface="Calibri"/>
                <a:cs typeface="Calibri" pitchFamily="34" charset="0"/>
                <a:sym typeface="Calibri"/>
              </a:rPr>
              <a:t>value is mainly developed in teamwork where all learners work together and take part in doing classroom activity</a:t>
            </a:r>
            <a:endParaRPr dirty="0">
              <a:latin typeface="Calibri" pitchFamily="34" charset="0"/>
              <a:ea typeface="Calibri"/>
              <a:cs typeface="Calibri" pitchFamily="34" charset="0"/>
              <a:sym typeface="Calibri"/>
            </a:endParaRPr>
          </a:p>
          <a:p>
            <a:pPr marL="228600" lvl="0" indent="-228600" algn="just">
              <a:lnSpc>
                <a:spcPct val="150000"/>
              </a:lnSpc>
              <a:buSzPts val="2800"/>
              <a:buFont typeface="Calibri"/>
              <a:buChar char="•"/>
            </a:pPr>
            <a:r>
              <a:rPr lang="en-GB" dirty="0" smtClean="0">
                <a:latin typeface="Calibri" pitchFamily="34" charset="0"/>
                <a:ea typeface="Calibri"/>
                <a:cs typeface="Calibri" pitchFamily="34" charset="0"/>
                <a:sym typeface="Calibri"/>
              </a:rPr>
              <a:t>Transfer: this </a:t>
            </a:r>
            <a:r>
              <a:rPr lang="en-GB" dirty="0">
                <a:latin typeface="Calibri" pitchFamily="34" charset="0"/>
                <a:ea typeface="Calibri"/>
                <a:cs typeface="Calibri" pitchFamily="34" charset="0"/>
                <a:sym typeface="Calibri"/>
              </a:rPr>
              <a:t>principle refers to the application of classroom acquisitions in a new situation. </a:t>
            </a:r>
            <a:endParaRPr dirty="0">
              <a:latin typeface="Calibri" pitchFamily="34" charset="0"/>
              <a:ea typeface="Calibri"/>
              <a:cs typeface="Calibri" pitchFamily="34" charset="0"/>
              <a:sym typeface="Calibri"/>
            </a:endParaRPr>
          </a:p>
          <a:p>
            <a:pPr marL="228600" lvl="0" indent="-228600" algn="just">
              <a:lnSpc>
                <a:spcPct val="150000"/>
              </a:lnSpc>
              <a:buSzPts val="2800"/>
              <a:buFont typeface="Calibri"/>
              <a:buChar char="•"/>
            </a:pPr>
            <a:r>
              <a:rPr lang="en-GB" dirty="0" smtClean="0">
                <a:latin typeface="Calibri" pitchFamily="34" charset="0"/>
                <a:ea typeface="Calibri"/>
                <a:cs typeface="Calibri" pitchFamily="34" charset="0"/>
                <a:sym typeface="Calibri"/>
              </a:rPr>
              <a:t>Progression: teaching </a:t>
            </a:r>
            <a:r>
              <a:rPr lang="en-GB" dirty="0">
                <a:latin typeface="Calibri" pitchFamily="34" charset="0"/>
                <a:ea typeface="Calibri"/>
                <a:cs typeface="Calibri" pitchFamily="34" charset="0"/>
                <a:sym typeface="Calibri"/>
              </a:rPr>
              <a:t>and learning should proceed from simple to complex, near to far, and recent to past.</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1923394" y="491253"/>
            <a:ext cx="8481848" cy="60182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208" name="Google Shape;208;p21"/>
          <p:cNvSpPr txBox="1">
            <a:spLocks noGrp="1"/>
          </p:cNvSpPr>
          <p:nvPr>
            <p:ph type="body" idx="1"/>
          </p:nvPr>
        </p:nvSpPr>
        <p:spPr>
          <a:xfrm>
            <a:off x="838200" y="2916671"/>
            <a:ext cx="10515600" cy="961697"/>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Discuss any 3 teaching principles that you apply in your classroom activities and what is their importance on learning process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1513489" y="365125"/>
            <a:ext cx="8954813" cy="60182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End Unit assessment</a:t>
            </a:r>
            <a:endParaRPr sz="3600" b="1" dirty="0">
              <a:latin typeface="Calibri" pitchFamily="34" charset="0"/>
              <a:ea typeface="Calibri"/>
              <a:cs typeface="Calibri" pitchFamily="34" charset="0"/>
              <a:sym typeface="Calibri"/>
            </a:endParaRPr>
          </a:p>
        </p:txBody>
      </p:sp>
      <p:sp>
        <p:nvSpPr>
          <p:cNvPr id="208" name="Google Shape;208;p21"/>
          <p:cNvSpPr txBox="1">
            <a:spLocks noGrp="1"/>
          </p:cNvSpPr>
          <p:nvPr>
            <p:ph type="body" idx="1"/>
          </p:nvPr>
        </p:nvSpPr>
        <p:spPr>
          <a:xfrm>
            <a:off x="838200" y="1261241"/>
            <a:ext cx="10515600" cy="4915722"/>
          </a:xfrm>
          <a:prstGeom prst="rect">
            <a:avLst/>
          </a:prstGeom>
          <a:solidFill>
            <a:schemeClr val="accent2">
              <a:lumMod val="60000"/>
              <a:lumOff val="40000"/>
            </a:schemeClr>
          </a:solidFill>
          <a:ln>
            <a:noFill/>
          </a:ln>
        </p:spPr>
        <p:txBody>
          <a:bodyPr spcFirstLastPara="1" wrap="square" lIns="91425" tIns="45700" rIns="91425" bIns="45700" anchor="t" anchorCtr="0">
            <a:normAutofit/>
          </a:bodyPr>
          <a:lstStyle/>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r>
              <a:rPr lang="en-US" dirty="0" smtClean="0"/>
              <a:t>Do end unit assessment on Pg 20 of the module</a:t>
            </a:r>
            <a:endParaRPr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1513489" y="365125"/>
            <a:ext cx="8954813" cy="60182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US" sz="3600" b="1" dirty="0" smtClean="0">
                <a:ea typeface="Calibri"/>
                <a:sym typeface="Calibri"/>
              </a:rPr>
              <a:t>DAY 2</a:t>
            </a:r>
            <a:endParaRPr sz="3600" b="1" dirty="0">
              <a:latin typeface="Calibri" pitchFamily="34" charset="0"/>
              <a:ea typeface="Calibri"/>
              <a:cs typeface="Calibri" pitchFamily="34" charset="0"/>
              <a:sym typeface="Calibri"/>
            </a:endParaRPr>
          </a:p>
        </p:txBody>
      </p:sp>
      <p:sp>
        <p:nvSpPr>
          <p:cNvPr id="208" name="Google Shape;208;p21"/>
          <p:cNvSpPr txBox="1">
            <a:spLocks noGrp="1"/>
          </p:cNvSpPr>
          <p:nvPr>
            <p:ph type="body" idx="1"/>
          </p:nvPr>
        </p:nvSpPr>
        <p:spPr>
          <a:xfrm>
            <a:off x="838200" y="1277007"/>
            <a:ext cx="10515600" cy="4915722"/>
          </a:xfrm>
          <a:prstGeom prst="rect">
            <a:avLst/>
          </a:prstGeom>
          <a:noFill/>
          <a:ln>
            <a:noFill/>
          </a:ln>
        </p:spPr>
        <p:txBody>
          <a:bodyPr spcFirstLastPara="1" wrap="square" lIns="91425" tIns="45700" rIns="91425" bIns="45700" anchor="t" anchorCtr="0">
            <a:normAutofit/>
          </a:bodyPr>
          <a:lstStyle/>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r>
              <a:rPr lang="en-US" i="1" dirty="0" smtClean="0"/>
              <a:t>Summarize key ideas and outcomes of discussions from previous day </a:t>
            </a:r>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a:spLocks noGrp="1"/>
          </p:cNvSpPr>
          <p:nvPr>
            <p:ph type="title"/>
          </p:nvPr>
        </p:nvSpPr>
        <p:spPr>
          <a:xfrm>
            <a:off x="1545022" y="420404"/>
            <a:ext cx="8797158" cy="651641"/>
          </a:xfrm>
          <a:prstGeom prst="rect">
            <a:avLst/>
          </a:prstGeom>
          <a:solidFill>
            <a:schemeClr val="accent5">
              <a:lumMod val="75000"/>
            </a:schemeClr>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Oi"/>
              <a:buNone/>
            </a:pPr>
            <a:r>
              <a:rPr lang="en-GB" sz="4000" b="1" dirty="0">
                <a:latin typeface="Calibri" pitchFamily="34" charset="0"/>
                <a:ea typeface="Calibri"/>
                <a:cs typeface="Calibri" pitchFamily="34" charset="0"/>
                <a:sym typeface="Calibri"/>
              </a:rPr>
              <a:t>UNIT 2: EDUCATIONAL OBJECTIVES</a:t>
            </a:r>
            <a:endParaRPr sz="4000" b="1" dirty="0">
              <a:latin typeface="Calibri" pitchFamily="34" charset="0"/>
              <a:ea typeface="Calibri"/>
              <a:cs typeface="Calibri" pitchFamily="34" charset="0"/>
              <a:sym typeface="Calibri"/>
            </a:endParaRPr>
          </a:p>
        </p:txBody>
      </p:sp>
      <p:sp>
        <p:nvSpPr>
          <p:cNvPr id="214" name="Google Shape;214;p22"/>
          <p:cNvSpPr txBox="1">
            <a:spLocks noGrp="1"/>
          </p:cNvSpPr>
          <p:nvPr>
            <p:ph type="body" idx="1"/>
          </p:nvPr>
        </p:nvSpPr>
        <p:spPr>
          <a:xfrm>
            <a:off x="515007" y="2023265"/>
            <a:ext cx="11088414" cy="2879834"/>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chemeClr val="dk1"/>
              </a:buClr>
              <a:buSzPts val="5100"/>
              <a:buNone/>
            </a:pPr>
            <a:r>
              <a:rPr lang="en-GB" b="1" dirty="0" smtClean="0">
                <a:latin typeface="Calibri" pitchFamily="34" charset="0"/>
                <a:ea typeface="Calibri"/>
                <a:cs typeface="Calibri" pitchFamily="34" charset="0"/>
                <a:sym typeface="Calibri"/>
              </a:rPr>
              <a:t>Introductory activity</a:t>
            </a:r>
            <a:endParaRPr lang="en-GB" dirty="0">
              <a:latin typeface="Calibri" pitchFamily="34" charset="0"/>
              <a:ea typeface="Calibri"/>
              <a:cs typeface="Calibri" pitchFamily="34" charset="0"/>
              <a:sym typeface="Calibri"/>
            </a:endParaRPr>
          </a:p>
          <a:p>
            <a:pPr lvl="0" algn="just">
              <a:buClr>
                <a:schemeClr val="dk1"/>
              </a:buClr>
              <a:buSzPts val="3300"/>
            </a:pPr>
            <a:r>
              <a:rPr lang="en-GB" dirty="0" smtClean="0">
                <a:solidFill>
                  <a:schemeClr val="tx1"/>
                </a:solidFill>
                <a:latin typeface="Calibri" pitchFamily="34" charset="0"/>
                <a:ea typeface="Calibri"/>
                <a:cs typeface="Calibri" pitchFamily="34" charset="0"/>
                <a:sym typeface="Calibri"/>
              </a:rPr>
              <a:t>Discuss the importance of setting goals you want to achieve. </a:t>
            </a:r>
          </a:p>
          <a:p>
            <a:pPr lvl="0" algn="just">
              <a:buClr>
                <a:schemeClr val="dk1"/>
              </a:buClr>
              <a:buSzPts val="3300"/>
            </a:pPr>
            <a:r>
              <a:rPr lang="en-GB" dirty="0" smtClean="0">
                <a:solidFill>
                  <a:schemeClr val="tx1"/>
                </a:solidFill>
                <a:latin typeface="Calibri" pitchFamily="34" charset="0"/>
                <a:ea typeface="Calibri"/>
                <a:cs typeface="Calibri" pitchFamily="34" charset="0"/>
                <a:sym typeface="Calibri"/>
              </a:rPr>
              <a:t>What are the elements you consider while planning for what you want to achieve? </a:t>
            </a:r>
          </a:p>
          <a:p>
            <a:pPr lvl="0" algn="just">
              <a:buClr>
                <a:schemeClr val="dk1"/>
              </a:buClr>
              <a:buSzPts val="3300"/>
            </a:pPr>
            <a:r>
              <a:rPr lang="en-GB" dirty="0" smtClean="0">
                <a:solidFill>
                  <a:schemeClr val="tx1"/>
                </a:solidFill>
                <a:latin typeface="Calibri" pitchFamily="34" charset="0"/>
                <a:ea typeface="Calibri"/>
                <a:cs typeface="Calibri" pitchFamily="34" charset="0"/>
                <a:sym typeface="Calibri"/>
              </a:rPr>
              <a:t>How do you apply this in teaching process?</a:t>
            </a:r>
            <a:endParaRPr lang="en-GB" dirty="0">
              <a:solidFill>
                <a:schemeClr val="tx1"/>
              </a:solidFill>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188" y="1709738"/>
            <a:ext cx="7504387" cy="986165"/>
          </a:xfrm>
          <a:solidFill>
            <a:schemeClr val="accent1"/>
          </a:solidFill>
        </p:spPr>
        <p:txBody>
          <a:bodyPr>
            <a:normAutofit/>
          </a:bodyPr>
          <a:lstStyle/>
          <a:p>
            <a:pPr algn="ctr"/>
            <a:r>
              <a:rPr lang="en-US" sz="4000" b="1" dirty="0" smtClean="0">
                <a:latin typeface="Calibri" pitchFamily="34" charset="0"/>
                <a:cs typeface="Calibri" pitchFamily="34" charset="0"/>
              </a:rPr>
              <a:t>Introduction of Participants</a:t>
            </a:r>
            <a:endParaRPr lang="en-GB" sz="4000" b="1" dirty="0">
              <a:latin typeface="Calibri" pitchFamily="34" charset="0"/>
              <a:cs typeface="Calibri" pitchFamily="34" charset="0"/>
            </a:endParaRPr>
          </a:p>
        </p:txBody>
      </p:sp>
      <p:sp>
        <p:nvSpPr>
          <p:cNvPr id="3" name="Text Placeholder 2"/>
          <p:cNvSpPr>
            <a:spLocks noGrp="1"/>
          </p:cNvSpPr>
          <p:nvPr>
            <p:ph type="body" idx="1"/>
          </p:nvPr>
        </p:nvSpPr>
        <p:spPr/>
        <p:txBody>
          <a:bodyPr>
            <a:normAutofit/>
          </a:bodyPr>
          <a:lstStyle/>
          <a:p>
            <a:pPr algn="ctr"/>
            <a:r>
              <a:rPr lang="en-US" sz="2800" dirty="0" smtClean="0">
                <a:solidFill>
                  <a:schemeClr val="tx1"/>
                </a:solidFill>
                <a:latin typeface="Calibri" pitchFamily="34" charset="0"/>
                <a:cs typeface="Calibri" pitchFamily="34" charset="0"/>
              </a:rPr>
              <a:t>Use name game to introduce yourselves </a:t>
            </a:r>
            <a:endParaRPr lang="en-GB" sz="280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3"/>
          <p:cNvSpPr txBox="1">
            <a:spLocks noGrp="1"/>
          </p:cNvSpPr>
          <p:nvPr>
            <p:ph type="title"/>
          </p:nvPr>
        </p:nvSpPr>
        <p:spPr>
          <a:xfrm>
            <a:off x="1986454" y="365126"/>
            <a:ext cx="8534401" cy="748971"/>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b="1" dirty="0"/>
              <a:t/>
            </a:r>
            <a:br>
              <a:rPr lang="en-GB" b="1" dirty="0"/>
            </a:br>
            <a:r>
              <a:rPr lang="en-GB" b="1" dirty="0">
                <a:latin typeface="Calibri"/>
                <a:ea typeface="Calibri"/>
                <a:cs typeface="Calibri"/>
                <a:sym typeface="Calibri"/>
              </a:rPr>
              <a:t>Unit Learning Outcomes</a:t>
            </a:r>
            <a:r>
              <a:rPr lang="en-GB" dirty="0">
                <a:latin typeface="Calibri"/>
                <a:ea typeface="Calibri"/>
                <a:cs typeface="Calibri"/>
                <a:sym typeface="Calibri"/>
              </a:rPr>
              <a:t/>
            </a:r>
            <a:br>
              <a:rPr lang="en-GB" dirty="0">
                <a:latin typeface="Calibri"/>
                <a:ea typeface="Calibri"/>
                <a:cs typeface="Calibri"/>
                <a:sym typeface="Calibri"/>
              </a:rPr>
            </a:br>
            <a:endParaRPr dirty="0">
              <a:latin typeface="Calibri"/>
              <a:ea typeface="Calibri"/>
              <a:cs typeface="Calibri"/>
              <a:sym typeface="Calibri"/>
            </a:endParaRPr>
          </a:p>
        </p:txBody>
      </p:sp>
      <p:sp>
        <p:nvSpPr>
          <p:cNvPr id="220" name="Google Shape;220;p23"/>
          <p:cNvSpPr txBox="1">
            <a:spLocks noGrp="1"/>
          </p:cNvSpPr>
          <p:nvPr>
            <p:ph type="body" idx="1"/>
          </p:nvPr>
        </p:nvSpPr>
        <p:spPr>
          <a:xfrm>
            <a:off x="838200" y="1376855"/>
            <a:ext cx="10515600" cy="480010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At the end of this unit, you will be able to:	</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Define and explain the importance of educational objectives;</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Identify types of learning objectives;</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List and explain the learning domains and their levels of taxonomies</a:t>
            </a:r>
            <a:r>
              <a:rPr lang="en-GB" dirty="0" smtClean="0">
                <a:latin typeface="Calibri" pitchFamily="34" charset="0"/>
                <a:ea typeface="Calibri"/>
                <a:cs typeface="Calibri" pitchFamily="34" charset="0"/>
                <a:sym typeface="Calibri"/>
              </a:rPr>
              <a:t>;</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Apply the learning objectives and competences in CBC.</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title"/>
          </p:nvPr>
        </p:nvSpPr>
        <p:spPr>
          <a:xfrm>
            <a:off x="1718441" y="375636"/>
            <a:ext cx="8508125" cy="748971"/>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4000" b="1" dirty="0" smtClean="0">
                <a:latin typeface="Calibri"/>
                <a:ea typeface="Calibri"/>
                <a:cs typeface="Calibri"/>
                <a:sym typeface="Calibri"/>
              </a:rPr>
              <a:t>Unit </a:t>
            </a:r>
            <a:r>
              <a:rPr lang="en-GB" sz="4000" b="1" dirty="0">
                <a:latin typeface="Calibri"/>
                <a:ea typeface="Calibri"/>
                <a:cs typeface="Calibri"/>
                <a:sym typeface="Calibri"/>
              </a:rPr>
              <a:t>Learning Outcomes </a:t>
            </a:r>
            <a:r>
              <a:rPr lang="en-GB" sz="4000" b="1" dirty="0" smtClean="0">
                <a:latin typeface="Calibri"/>
                <a:ea typeface="Calibri"/>
                <a:cs typeface="Calibri"/>
                <a:sym typeface="Calibri"/>
              </a:rPr>
              <a:t>(Cont'd) </a:t>
            </a:r>
            <a:endParaRPr sz="4000" b="1" dirty="0">
              <a:latin typeface="Calibri"/>
              <a:ea typeface="Calibri"/>
              <a:cs typeface="Calibri"/>
              <a:sym typeface="Calibri"/>
            </a:endParaRPr>
          </a:p>
        </p:txBody>
      </p:sp>
      <p:sp>
        <p:nvSpPr>
          <p:cNvPr id="226" name="Google Shape;226;p24"/>
          <p:cNvSpPr txBox="1">
            <a:spLocks noGrp="1"/>
          </p:cNvSpPr>
          <p:nvPr>
            <p:ph type="body" idx="1"/>
          </p:nvPr>
        </p:nvSpPr>
        <p:spPr>
          <a:xfrm>
            <a:off x="838200" y="1523999"/>
            <a:ext cx="10218683" cy="4652963"/>
          </a:xfrm>
          <a:prstGeom prst="rect">
            <a:avLst/>
          </a:prstGeom>
          <a:noFill/>
          <a:ln>
            <a:noFill/>
          </a:ln>
        </p:spPr>
        <p:txBody>
          <a:bodyPr spcFirstLastPara="1" wrap="square" lIns="91425" tIns="45700" rIns="91425" bIns="45700" anchor="t" anchorCtr="0">
            <a:normAutofit/>
          </a:bodyPr>
          <a:lstStyle/>
          <a:p>
            <a:pPr marL="228600" lvl="0" indent="-241300" algn="just" rtl="0">
              <a:lnSpc>
                <a:spcPct val="90000"/>
              </a:lnSpc>
              <a:spcBef>
                <a:spcPts val="0"/>
              </a:spcBef>
              <a:spcAft>
                <a:spcPts val="0"/>
              </a:spcAft>
              <a:buClr>
                <a:schemeClr val="dk1"/>
              </a:buClr>
              <a:buSzPts val="3000"/>
              <a:buChar char="•"/>
            </a:pPr>
            <a:r>
              <a:rPr lang="en-GB" dirty="0">
                <a:latin typeface="Calibri" pitchFamily="34" charset="0"/>
                <a:ea typeface="Calibri"/>
                <a:cs typeface="Calibri" pitchFamily="34" charset="0"/>
                <a:sym typeface="Calibri"/>
              </a:rPr>
              <a:t>Definition and importance of educational objectives</a:t>
            </a:r>
            <a:endParaRPr dirty="0">
              <a:latin typeface="Calibri" pitchFamily="34" charset="0"/>
              <a:ea typeface="Calibri"/>
              <a:cs typeface="Calibri" pitchFamily="34" charset="0"/>
              <a:sym typeface="Calibri"/>
            </a:endParaRPr>
          </a:p>
          <a:p>
            <a:pPr marL="228600" lvl="0" indent="-241300" algn="just" rtl="0">
              <a:lnSpc>
                <a:spcPct val="90000"/>
              </a:lnSpc>
              <a:spcBef>
                <a:spcPts val="1000"/>
              </a:spcBef>
              <a:spcAft>
                <a:spcPts val="0"/>
              </a:spcAft>
              <a:buClr>
                <a:schemeClr val="dk1"/>
              </a:buClr>
              <a:buSzPts val="3000"/>
              <a:buFont typeface="Calibri"/>
              <a:buChar char="•"/>
            </a:pPr>
            <a:r>
              <a:rPr lang="en-GB" dirty="0">
                <a:latin typeface="Calibri" pitchFamily="34" charset="0"/>
                <a:ea typeface="Calibri"/>
                <a:cs typeface="Calibri" pitchFamily="34" charset="0"/>
                <a:sym typeface="Calibri"/>
              </a:rPr>
              <a:t>Types of learning objectives</a:t>
            </a:r>
            <a:endParaRPr dirty="0">
              <a:latin typeface="Calibri" pitchFamily="34" charset="0"/>
              <a:ea typeface="Calibri"/>
              <a:cs typeface="Calibri" pitchFamily="34" charset="0"/>
              <a:sym typeface="Calibri"/>
            </a:endParaRPr>
          </a:p>
          <a:p>
            <a:pPr marL="228600" lvl="0" indent="-241300" algn="just" rtl="0">
              <a:lnSpc>
                <a:spcPct val="90000"/>
              </a:lnSpc>
              <a:spcBef>
                <a:spcPts val="1000"/>
              </a:spcBef>
              <a:spcAft>
                <a:spcPts val="0"/>
              </a:spcAft>
              <a:buClr>
                <a:schemeClr val="dk1"/>
              </a:buClr>
              <a:buSzPts val="3000"/>
              <a:buFont typeface="Calibri"/>
              <a:buChar char="•"/>
            </a:pPr>
            <a:r>
              <a:rPr lang="en-GB" dirty="0">
                <a:latin typeface="Calibri" pitchFamily="34" charset="0"/>
                <a:ea typeface="Calibri"/>
                <a:cs typeface="Calibri" pitchFamily="34" charset="0"/>
                <a:sym typeface="Calibri"/>
              </a:rPr>
              <a:t>Learning domains and their levels of taxonomies</a:t>
            </a:r>
            <a:endParaRPr dirty="0">
              <a:latin typeface="Calibri" pitchFamily="34" charset="0"/>
              <a:ea typeface="Calibri"/>
              <a:cs typeface="Calibri" pitchFamily="34" charset="0"/>
              <a:sym typeface="Calibri"/>
            </a:endParaRPr>
          </a:p>
          <a:p>
            <a:pPr marL="228600" lvl="0" indent="-241300" algn="just" rtl="0">
              <a:lnSpc>
                <a:spcPct val="90000"/>
              </a:lnSpc>
              <a:spcBef>
                <a:spcPts val="1000"/>
              </a:spcBef>
              <a:spcAft>
                <a:spcPts val="0"/>
              </a:spcAft>
              <a:buClr>
                <a:schemeClr val="dk1"/>
              </a:buClr>
              <a:buSzPts val="3000"/>
              <a:buFont typeface="Calibri"/>
              <a:buChar char="•"/>
            </a:pPr>
            <a:r>
              <a:rPr lang="en-GB" dirty="0">
                <a:latin typeface="Calibri" pitchFamily="34" charset="0"/>
                <a:ea typeface="Calibri"/>
                <a:cs typeface="Calibri" pitchFamily="34" charset="0"/>
                <a:sym typeface="Calibri"/>
              </a:rPr>
              <a:t>Learning objectives and competences in CBC</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txBox="1">
            <a:spLocks noGrp="1"/>
          </p:cNvSpPr>
          <p:nvPr>
            <p:ph type="title"/>
          </p:nvPr>
        </p:nvSpPr>
        <p:spPr>
          <a:xfrm>
            <a:off x="1608083" y="441434"/>
            <a:ext cx="8576442" cy="924787"/>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sz="3100" b="1" dirty="0">
                <a:latin typeface="Oi"/>
                <a:ea typeface="Oi"/>
                <a:cs typeface="Oi"/>
                <a:sym typeface="Oi"/>
              </a:rPr>
              <a:t/>
            </a:r>
            <a:br>
              <a:rPr lang="en-GB" sz="3100" b="1" dirty="0">
                <a:latin typeface="Oi"/>
                <a:ea typeface="Oi"/>
                <a:cs typeface="Oi"/>
                <a:sym typeface="Oi"/>
              </a:rPr>
            </a:br>
            <a:r>
              <a:rPr lang="en-GB" sz="4000" b="1" dirty="0">
                <a:latin typeface="Times New Roman" pitchFamily="18" charset="0"/>
                <a:ea typeface="Calibri"/>
                <a:cs typeface="Times New Roman" pitchFamily="18" charset="0"/>
                <a:sym typeface="Calibri"/>
              </a:rPr>
              <a:t>Section 2.1:Definition and importance of educational objectives</a:t>
            </a:r>
            <a:r>
              <a:rPr lang="en-GB" sz="4000" dirty="0">
                <a:latin typeface="Calibri"/>
                <a:ea typeface="Calibri"/>
                <a:cs typeface="Calibri"/>
                <a:sym typeface="Calibri"/>
              </a:rPr>
              <a:t/>
            </a:r>
            <a:br>
              <a:rPr lang="en-GB" sz="4000" dirty="0">
                <a:latin typeface="Calibri"/>
                <a:ea typeface="Calibri"/>
                <a:cs typeface="Calibri"/>
                <a:sym typeface="Calibri"/>
              </a:rPr>
            </a:br>
            <a:endParaRPr sz="4000" dirty="0">
              <a:latin typeface="Calibri"/>
              <a:ea typeface="Calibri"/>
              <a:cs typeface="Calibri"/>
              <a:sym typeface="Calibri"/>
            </a:endParaRPr>
          </a:p>
        </p:txBody>
      </p:sp>
      <p:sp>
        <p:nvSpPr>
          <p:cNvPr id="232" name="Google Shape;232;p25"/>
          <p:cNvSpPr txBox="1">
            <a:spLocks noGrp="1"/>
          </p:cNvSpPr>
          <p:nvPr>
            <p:ph type="body" idx="1"/>
          </p:nvPr>
        </p:nvSpPr>
        <p:spPr>
          <a:xfrm>
            <a:off x="441434" y="2627612"/>
            <a:ext cx="11004332" cy="1581807"/>
          </a:xfrm>
          <a:prstGeom prst="rect">
            <a:avLst/>
          </a:prstGeom>
          <a:solidFill>
            <a:schemeClr val="accent1">
              <a:lumMod val="40000"/>
              <a:lumOff val="6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GB" b="1" dirty="0" smtClean="0">
                <a:latin typeface="Calibri" pitchFamily="34" charset="0"/>
                <a:ea typeface="Calibri"/>
                <a:cs typeface="Calibri" pitchFamily="34" charset="0"/>
                <a:sym typeface="Calibri"/>
              </a:rPr>
              <a:t>Activity 2.1</a:t>
            </a:r>
            <a:endParaRPr dirty="0">
              <a:latin typeface="Calibri" pitchFamily="34" charset="0"/>
              <a:ea typeface="Calibri"/>
              <a:cs typeface="Calibri" pitchFamily="34" charset="0"/>
              <a:sym typeface="Calibri"/>
            </a:endParaRPr>
          </a:p>
          <a:p>
            <a:pPr marL="0" lvl="0" indent="0" algn="just" rtl="0">
              <a:lnSpc>
                <a:spcPct val="120000"/>
              </a:lnSpc>
              <a:spcBef>
                <a:spcPts val="1000"/>
              </a:spcBef>
              <a:spcAft>
                <a:spcPts val="0"/>
              </a:spcAft>
              <a:buClr>
                <a:schemeClr val="dk1"/>
              </a:buClr>
              <a:buSzPts val="2800"/>
              <a:buNone/>
            </a:pPr>
            <a:r>
              <a:rPr lang="en-GB" dirty="0">
                <a:latin typeface="Calibri"/>
                <a:ea typeface="Calibri"/>
                <a:cs typeface="Calibri"/>
                <a:sym typeface="Calibri"/>
              </a:rPr>
              <a:t>Pair and share the necessity of setting learning objectives for your lesson. </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xfrm>
            <a:off x="1639614" y="94593"/>
            <a:ext cx="8870731" cy="1008993"/>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Oi"/>
              <a:buNone/>
            </a:pPr>
            <a:r>
              <a:rPr lang="en-GB" sz="4000" b="1" dirty="0" smtClean="0">
                <a:latin typeface="Calibri"/>
                <a:ea typeface="Calibri"/>
                <a:cs typeface="Calibri"/>
                <a:sym typeface="Calibri"/>
              </a:rPr>
              <a:t>Definition </a:t>
            </a:r>
            <a:r>
              <a:rPr lang="en-GB" sz="4000" b="1" dirty="0">
                <a:latin typeface="Calibri"/>
                <a:ea typeface="Calibri"/>
                <a:cs typeface="Calibri"/>
                <a:sym typeface="Calibri"/>
              </a:rPr>
              <a:t>and importance of educational objectives </a:t>
            </a:r>
            <a:r>
              <a:rPr lang="en-GB" sz="4000" b="1" dirty="0" smtClean="0">
                <a:latin typeface="Calibri" pitchFamily="34" charset="0"/>
                <a:ea typeface="Calibri"/>
                <a:cs typeface="Calibri" pitchFamily="34" charset="0"/>
                <a:sym typeface="Calibri"/>
              </a:rPr>
              <a:t>(Cont'd)</a:t>
            </a:r>
            <a:endParaRPr sz="4000" b="1" dirty="0">
              <a:latin typeface="Calibri" pitchFamily="34" charset="0"/>
              <a:ea typeface="Calibri"/>
              <a:cs typeface="Calibri" pitchFamily="34" charset="0"/>
              <a:sym typeface="Calibri"/>
            </a:endParaRPr>
          </a:p>
        </p:txBody>
      </p:sp>
      <p:sp>
        <p:nvSpPr>
          <p:cNvPr id="238" name="Google Shape;238;p26"/>
          <p:cNvSpPr txBox="1">
            <a:spLocks noGrp="1"/>
          </p:cNvSpPr>
          <p:nvPr>
            <p:ph type="body" idx="1"/>
          </p:nvPr>
        </p:nvSpPr>
        <p:spPr>
          <a:xfrm>
            <a:off x="388883" y="1213945"/>
            <a:ext cx="11309130" cy="5044965"/>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dk1"/>
              </a:buClr>
              <a:buSzPts val="2800"/>
              <a:buChar char="•"/>
            </a:pPr>
            <a:r>
              <a:rPr lang="en-GB" b="1" dirty="0">
                <a:latin typeface="Calibri" pitchFamily="34" charset="0"/>
                <a:ea typeface="Calibri"/>
                <a:cs typeface="Calibri" pitchFamily="34" charset="0"/>
                <a:sym typeface="Calibri"/>
              </a:rPr>
              <a:t>Definition of learning objectives</a:t>
            </a:r>
            <a:r>
              <a:rPr lang="en-GB" dirty="0">
                <a:latin typeface="Calibri" pitchFamily="34" charset="0"/>
                <a:ea typeface="Calibri"/>
                <a:cs typeface="Calibri" pitchFamily="34" charset="0"/>
                <a:sym typeface="Calibri"/>
              </a:rPr>
              <a:t>: Learning objectives are statements that define the expected goal of a curriculum, course, lesson or activity in terms of demonstrable skills or knowledge that will be acquired by a learner as a result of instruction.</a:t>
            </a:r>
            <a:endParaRPr dirty="0">
              <a:latin typeface="Calibri" pitchFamily="34" charset="0"/>
              <a:ea typeface="Calibri"/>
              <a:cs typeface="Calibri" pitchFamily="34" charset="0"/>
              <a:sym typeface="Calibri"/>
            </a:endParaRPr>
          </a:p>
          <a:p>
            <a:pPr marL="228600" lvl="0" indent="-228600" algn="just">
              <a:buSzPts val="2800"/>
            </a:pPr>
            <a:r>
              <a:rPr lang="en-GB" b="1" dirty="0">
                <a:latin typeface="Calibri" pitchFamily="34" charset="0"/>
                <a:ea typeface="Calibri"/>
                <a:cs typeface="Calibri" pitchFamily="34" charset="0"/>
                <a:sym typeface="Calibri"/>
              </a:rPr>
              <a:t>Importance of learning </a:t>
            </a:r>
            <a:r>
              <a:rPr lang="en-GB" b="1" dirty="0" smtClean="0">
                <a:latin typeface="Calibri" pitchFamily="34" charset="0"/>
                <a:ea typeface="Calibri"/>
                <a:cs typeface="Calibri" pitchFamily="34" charset="0"/>
                <a:sym typeface="Calibri"/>
              </a:rPr>
              <a:t>objectives:</a:t>
            </a:r>
            <a:r>
              <a:rPr lang="en-US" dirty="0" smtClean="0">
                <a:ea typeface="Calibri"/>
              </a:rPr>
              <a:t> </a:t>
            </a:r>
            <a:r>
              <a:rPr lang="en-US" dirty="0" smtClean="0"/>
              <a:t>They provide the teacher with guidelines for developing instructional materials and teaching methods; give direction to the learners and assist them to make better efforts to achieve their goals; state specifically what a learner should be able to do; enable the teacher to design assessment for learning (formative/summative assessment); ensure good assessment tools. The teacher should go through the learning objectives and make sure they assess what is prescribed in the learning objectives; and encourage self-evaluation for teachers, Teachers do self</a:t>
            </a:r>
            <a:r>
              <a:rPr lang="en-US" b="1" dirty="0" smtClean="0"/>
              <a:t>-evaluation by reflecting on the degree at which the learning objectives have been achieved. </a:t>
            </a:r>
          </a:p>
          <a:p>
            <a:pPr marL="700088" lvl="0" indent="-228600" algn="just">
              <a:buSzPts val="2800"/>
              <a:buFont typeface="Wingdings" pitchFamily="2" charset="2"/>
              <a:buChar char="Ø"/>
            </a:pP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7"/>
          <p:cNvSpPr txBox="1">
            <a:spLocks noGrp="1"/>
          </p:cNvSpPr>
          <p:nvPr>
            <p:ph type="title"/>
          </p:nvPr>
        </p:nvSpPr>
        <p:spPr>
          <a:xfrm>
            <a:off x="1560785" y="365126"/>
            <a:ext cx="8791905" cy="89611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solidFill>
                  <a:schemeClr val="tx1"/>
                </a:solidFill>
                <a:latin typeface="Calibri" pitchFamily="34" charset="0"/>
                <a:ea typeface="Calibri"/>
                <a:cs typeface="Calibri" pitchFamily="34" charset="0"/>
                <a:sym typeface="Calibri"/>
              </a:rPr>
              <a:t>Application activity</a:t>
            </a:r>
            <a:endParaRPr sz="3600" b="1" dirty="0">
              <a:solidFill>
                <a:schemeClr val="tx1"/>
              </a:solidFill>
              <a:latin typeface="Calibri" pitchFamily="34" charset="0"/>
              <a:ea typeface="Calibri"/>
              <a:cs typeface="Calibri" pitchFamily="34" charset="0"/>
              <a:sym typeface="Calibri"/>
            </a:endParaRPr>
          </a:p>
        </p:txBody>
      </p:sp>
      <p:sp>
        <p:nvSpPr>
          <p:cNvPr id="244" name="Google Shape;244;p27"/>
          <p:cNvSpPr txBox="1">
            <a:spLocks noGrp="1"/>
          </p:cNvSpPr>
          <p:nvPr>
            <p:ph type="body" idx="1"/>
          </p:nvPr>
        </p:nvSpPr>
        <p:spPr>
          <a:xfrm>
            <a:off x="693683" y="2963970"/>
            <a:ext cx="10660117" cy="1119351"/>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a:ea typeface="Calibri"/>
                <a:cs typeface="Calibri"/>
                <a:sym typeface="Calibri"/>
              </a:rPr>
              <a:t>As a teacher, discuss the importance of setting learning objectives as the starting point when planning for a lesson.</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8"/>
          <p:cNvSpPr txBox="1">
            <a:spLocks noGrp="1"/>
          </p:cNvSpPr>
          <p:nvPr>
            <p:ph type="title"/>
          </p:nvPr>
        </p:nvSpPr>
        <p:spPr>
          <a:xfrm>
            <a:off x="1813034" y="412423"/>
            <a:ext cx="8555421" cy="675399"/>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2.2: </a:t>
            </a:r>
            <a:r>
              <a:rPr lang="en-GB" sz="3200" b="1" dirty="0">
                <a:latin typeface="Calibri" pitchFamily="34" charset="0"/>
                <a:ea typeface="Calibri"/>
                <a:cs typeface="Calibri" pitchFamily="34" charset="0"/>
                <a:sym typeface="Calibri"/>
              </a:rPr>
              <a:t>Types</a:t>
            </a:r>
            <a:r>
              <a:rPr lang="en-GB" sz="3600" b="1" dirty="0">
                <a:latin typeface="Calibri" pitchFamily="34" charset="0"/>
                <a:ea typeface="Calibri"/>
                <a:cs typeface="Calibri" pitchFamily="34" charset="0"/>
                <a:sym typeface="Calibri"/>
              </a:rPr>
              <a:t> of learning objectives</a:t>
            </a:r>
            <a:endParaRPr sz="3600" b="1" dirty="0">
              <a:latin typeface="Calibri" pitchFamily="34" charset="0"/>
              <a:ea typeface="Calibri"/>
              <a:cs typeface="Calibri" pitchFamily="34" charset="0"/>
              <a:sym typeface="Calibri"/>
            </a:endParaRPr>
          </a:p>
        </p:txBody>
      </p:sp>
      <p:sp>
        <p:nvSpPr>
          <p:cNvPr id="250" name="Google Shape;250;p28"/>
          <p:cNvSpPr txBox="1">
            <a:spLocks noGrp="1"/>
          </p:cNvSpPr>
          <p:nvPr>
            <p:ph type="body" idx="1"/>
          </p:nvPr>
        </p:nvSpPr>
        <p:spPr>
          <a:xfrm>
            <a:off x="451821" y="1093066"/>
            <a:ext cx="11393338" cy="4777014"/>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2.2</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sz="2600" dirty="0">
                <a:latin typeface="Calibri" pitchFamily="34" charset="0"/>
                <a:ea typeface="Calibri"/>
                <a:cs typeface="Calibri" pitchFamily="34" charset="0"/>
                <a:sym typeface="Calibri"/>
              </a:rPr>
              <a:t>Read and analyse the following statements and answer the questions that follow:</a:t>
            </a:r>
            <a:endParaRPr sz="2600"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sz="2600" dirty="0">
                <a:latin typeface="Calibri" pitchFamily="34" charset="0"/>
                <a:ea typeface="Calibri"/>
                <a:cs typeface="Calibri" pitchFamily="34" charset="0"/>
                <a:sym typeface="Calibri"/>
              </a:rPr>
              <a:t>a. To adequately t</a:t>
            </a:r>
            <a:r>
              <a:rPr lang="en-GB" sz="2600" u="sng" dirty="0">
                <a:latin typeface="Calibri" pitchFamily="34" charset="0"/>
                <a:ea typeface="Calibri"/>
                <a:cs typeface="Calibri" pitchFamily="34" charset="0"/>
                <a:sym typeface="Calibri"/>
              </a:rPr>
              <a:t>each</a:t>
            </a:r>
            <a:r>
              <a:rPr lang="en-GB" sz="2600" dirty="0">
                <a:latin typeface="Calibri" pitchFamily="34" charset="0"/>
                <a:ea typeface="Calibri"/>
                <a:cs typeface="Calibri" pitchFamily="34" charset="0"/>
                <a:sym typeface="Calibri"/>
              </a:rPr>
              <a:t> all Maths and Sciences related lessons in primary schools.</a:t>
            </a:r>
            <a:endParaRPr sz="2600"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sz="2600" dirty="0">
                <a:latin typeface="Calibri" pitchFamily="34" charset="0"/>
                <a:ea typeface="Calibri"/>
                <a:cs typeface="Calibri" pitchFamily="34" charset="0"/>
                <a:sym typeface="Calibri"/>
              </a:rPr>
              <a:t>b. To </a:t>
            </a:r>
            <a:r>
              <a:rPr lang="en-GB" sz="2600" u="sng" dirty="0">
                <a:latin typeface="Calibri" pitchFamily="34" charset="0"/>
                <a:ea typeface="Calibri"/>
                <a:cs typeface="Calibri" pitchFamily="34" charset="0"/>
                <a:sym typeface="Calibri"/>
              </a:rPr>
              <a:t>cater</a:t>
            </a:r>
            <a:r>
              <a:rPr lang="en-GB" sz="2600" dirty="0">
                <a:latin typeface="Calibri" pitchFamily="34" charset="0"/>
                <a:ea typeface="Calibri"/>
                <a:cs typeface="Calibri" pitchFamily="34" charset="0"/>
                <a:sym typeface="Calibri"/>
              </a:rPr>
              <a:t> for learners of different ages and needs for children’s individual differences.</a:t>
            </a:r>
            <a:endParaRPr sz="2600"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sz="2600" dirty="0">
                <a:latin typeface="Calibri" pitchFamily="34" charset="0"/>
                <a:ea typeface="Calibri"/>
                <a:cs typeface="Calibri" pitchFamily="34" charset="0"/>
                <a:sym typeface="Calibri"/>
              </a:rPr>
              <a:t>c. To </a:t>
            </a:r>
            <a:r>
              <a:rPr lang="en-GB" sz="2600" u="sng" dirty="0">
                <a:latin typeface="Calibri" pitchFamily="34" charset="0"/>
                <a:ea typeface="Calibri"/>
                <a:cs typeface="Calibri" pitchFamily="34" charset="0"/>
                <a:sym typeface="Calibri"/>
              </a:rPr>
              <a:t>develop</a:t>
            </a:r>
            <a:r>
              <a:rPr lang="en-GB" sz="2600" dirty="0">
                <a:latin typeface="Calibri" pitchFamily="34" charset="0"/>
                <a:ea typeface="Calibri"/>
                <a:cs typeface="Calibri" pitchFamily="34" charset="0"/>
                <a:sym typeface="Calibri"/>
              </a:rPr>
              <a:t> clear, logical and coherent thoughts.</a:t>
            </a:r>
            <a:endParaRPr sz="2600"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sz="2600" b="1" dirty="0">
                <a:latin typeface="Calibri" pitchFamily="34" charset="0"/>
                <a:ea typeface="Calibri"/>
                <a:cs typeface="Calibri" pitchFamily="34" charset="0"/>
                <a:sym typeface="Calibri"/>
              </a:rPr>
              <a:t>Questions:</a:t>
            </a:r>
            <a:endParaRPr sz="2600" dirty="0">
              <a:latin typeface="Calibri" pitchFamily="34" charset="0"/>
              <a:ea typeface="Calibri"/>
              <a:cs typeface="Calibri" pitchFamily="34" charset="0"/>
              <a:sym typeface="Calibri"/>
            </a:endParaRPr>
          </a:p>
          <a:p>
            <a:pPr marL="514350" lvl="0" indent="-514985" algn="just" rtl="0">
              <a:lnSpc>
                <a:spcPct val="90000"/>
              </a:lnSpc>
              <a:spcBef>
                <a:spcPts val="1000"/>
              </a:spcBef>
              <a:spcAft>
                <a:spcPts val="0"/>
              </a:spcAft>
              <a:buClr>
                <a:schemeClr val="dk1"/>
              </a:buClr>
              <a:buSzPts val="2600"/>
              <a:buFont typeface="Calibri"/>
              <a:buAutoNum type="arabicPeriod"/>
            </a:pPr>
            <a:r>
              <a:rPr lang="en-GB" sz="2600" dirty="0">
                <a:latin typeface="Calibri" pitchFamily="34" charset="0"/>
                <a:ea typeface="Calibri"/>
                <a:cs typeface="Calibri" pitchFamily="34" charset="0"/>
                <a:sym typeface="Calibri"/>
              </a:rPr>
              <a:t>How much time do you think is needed to achieve these objectives? Explain</a:t>
            </a:r>
            <a:endParaRPr sz="2600" dirty="0">
              <a:latin typeface="Calibri" pitchFamily="34" charset="0"/>
              <a:ea typeface="Calibri"/>
              <a:cs typeface="Calibri" pitchFamily="34" charset="0"/>
              <a:sym typeface="Calibri"/>
            </a:endParaRPr>
          </a:p>
          <a:p>
            <a:pPr marL="514350" lvl="0" indent="-514985" algn="just" rtl="0">
              <a:lnSpc>
                <a:spcPct val="90000"/>
              </a:lnSpc>
              <a:spcBef>
                <a:spcPts val="1000"/>
              </a:spcBef>
              <a:spcAft>
                <a:spcPts val="0"/>
              </a:spcAft>
              <a:buClr>
                <a:schemeClr val="dk1"/>
              </a:buClr>
              <a:buSzPts val="2600"/>
              <a:buFont typeface="Calibri"/>
              <a:buAutoNum type="arabicPeriod"/>
            </a:pPr>
            <a:r>
              <a:rPr lang="en-GB" sz="2600" dirty="0">
                <a:latin typeface="Calibri" pitchFamily="34" charset="0"/>
                <a:ea typeface="Calibri"/>
                <a:cs typeface="Calibri" pitchFamily="34" charset="0"/>
                <a:sym typeface="Calibri"/>
              </a:rPr>
              <a:t> Based on the underlined verbs, are these objectives clear about the expected behaviour/ action to be achieved? </a:t>
            </a:r>
            <a:endParaRPr sz="2600"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sz="2600" b="1"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9"/>
          <p:cNvSpPr txBox="1">
            <a:spLocks noGrp="1"/>
          </p:cNvSpPr>
          <p:nvPr>
            <p:ph type="title"/>
          </p:nvPr>
        </p:nvSpPr>
        <p:spPr>
          <a:xfrm>
            <a:off x="1828800" y="365125"/>
            <a:ext cx="8607972" cy="727951"/>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b="1" dirty="0" smtClean="0">
                <a:latin typeface="Calibri" pitchFamily="34" charset="0"/>
                <a:cs typeface="Calibri" pitchFamily="34" charset="0"/>
                <a:sym typeface="Calibri"/>
              </a:rPr>
              <a:t>Types </a:t>
            </a:r>
            <a:r>
              <a:rPr lang="en-GB" b="1" dirty="0">
                <a:latin typeface="Calibri" pitchFamily="34" charset="0"/>
                <a:cs typeface="Calibri" pitchFamily="34" charset="0"/>
                <a:sym typeface="Calibri"/>
              </a:rPr>
              <a:t>of learning objectives </a:t>
            </a:r>
            <a:r>
              <a:rPr lang="en-GB" b="1" dirty="0" smtClean="0">
                <a:latin typeface="Calibri" pitchFamily="34" charset="0"/>
                <a:cs typeface="Calibri" pitchFamily="34" charset="0"/>
                <a:sym typeface="Calibri"/>
              </a:rPr>
              <a:t>(Cont'd)</a:t>
            </a:r>
            <a:endParaRPr b="1" dirty="0">
              <a:latin typeface="Calibri" pitchFamily="34" charset="0"/>
              <a:cs typeface="Calibri" pitchFamily="34" charset="0"/>
              <a:sym typeface="Calibri"/>
            </a:endParaRPr>
          </a:p>
        </p:txBody>
      </p:sp>
      <p:sp>
        <p:nvSpPr>
          <p:cNvPr id="256" name="Google Shape;256;p29"/>
          <p:cNvSpPr txBox="1">
            <a:spLocks noGrp="1"/>
          </p:cNvSpPr>
          <p:nvPr>
            <p:ph type="body" idx="1"/>
          </p:nvPr>
        </p:nvSpPr>
        <p:spPr>
          <a:xfrm>
            <a:off x="484095" y="1355464"/>
            <a:ext cx="11198710" cy="3689502"/>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General objectives: These are the overall objectives that indicate what to be achieved throughout the curriculum or a module </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Specific objectives: These are intermediate learning objectives which, as they are achieved, contribute gradually to the attainment of a general objective</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Instructional/Operational objectives: This is a short- term learning objective obtained from the breakdown of general objective into smaller learning objectives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0"/>
          <p:cNvSpPr txBox="1">
            <a:spLocks noGrp="1"/>
          </p:cNvSpPr>
          <p:nvPr>
            <p:ph type="title"/>
          </p:nvPr>
        </p:nvSpPr>
        <p:spPr>
          <a:xfrm>
            <a:off x="1718440" y="365126"/>
            <a:ext cx="8760373" cy="769992"/>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262" name="Google Shape;262;p30"/>
          <p:cNvSpPr txBox="1">
            <a:spLocks noGrp="1"/>
          </p:cNvSpPr>
          <p:nvPr>
            <p:ph type="body" idx="1"/>
          </p:nvPr>
        </p:nvSpPr>
        <p:spPr>
          <a:xfrm>
            <a:off x="399394" y="2858863"/>
            <a:ext cx="11204028" cy="1114097"/>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dirty="0">
                <a:latin typeface="Calibri"/>
                <a:ea typeface="Calibri"/>
                <a:cs typeface="Calibri"/>
                <a:sym typeface="Calibri"/>
              </a:rPr>
              <a:t>Set 3 specific objectives and from each of them, set an operational objective and show how it is operational by highlighting its 5 components.</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1"/>
          <p:cNvSpPr txBox="1">
            <a:spLocks noGrp="1"/>
          </p:cNvSpPr>
          <p:nvPr>
            <p:ph type="title"/>
          </p:nvPr>
        </p:nvSpPr>
        <p:spPr>
          <a:xfrm>
            <a:off x="1560785" y="258174"/>
            <a:ext cx="8920589" cy="1213273"/>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Oi"/>
              <a:buNone/>
            </a:pPr>
            <a:r>
              <a:rPr lang="en-GB" sz="3200" b="1" dirty="0" smtClean="0">
                <a:latin typeface="Times New Roman" pitchFamily="18" charset="0"/>
                <a:ea typeface="Calibri"/>
                <a:cs typeface="Times New Roman" pitchFamily="18" charset="0"/>
                <a:sym typeface="Calibri"/>
              </a:rPr>
              <a:t/>
            </a:r>
            <a:br>
              <a:rPr lang="en-GB" sz="3200" b="1" dirty="0" smtClean="0">
                <a:latin typeface="Times New Roman" pitchFamily="18" charset="0"/>
                <a:ea typeface="Calibri"/>
                <a:cs typeface="Times New Roman" pitchFamily="18" charset="0"/>
                <a:sym typeface="Calibri"/>
              </a:rPr>
            </a:br>
            <a:r>
              <a:rPr lang="en-GB" sz="3600" b="1" dirty="0" smtClean="0">
                <a:latin typeface="Calibri" pitchFamily="34" charset="0"/>
                <a:ea typeface="Calibri"/>
                <a:cs typeface="Calibri" pitchFamily="34" charset="0"/>
                <a:sym typeface="Calibri"/>
              </a:rPr>
              <a:t>Section </a:t>
            </a:r>
            <a:r>
              <a:rPr lang="en-GB" sz="3600" b="1" dirty="0">
                <a:latin typeface="Calibri" pitchFamily="34" charset="0"/>
                <a:ea typeface="Calibri"/>
                <a:cs typeface="Calibri" pitchFamily="34" charset="0"/>
                <a:sym typeface="Calibri"/>
              </a:rPr>
              <a:t>2.3:Learning domains and their levels of taxonomies</a:t>
            </a:r>
            <a:endParaRPr sz="3200" dirty="0">
              <a:latin typeface="Calibri" pitchFamily="34" charset="0"/>
              <a:ea typeface="Calibri"/>
              <a:cs typeface="Calibri" pitchFamily="34" charset="0"/>
              <a:sym typeface="Calibri"/>
            </a:endParaRPr>
          </a:p>
        </p:txBody>
      </p:sp>
      <p:sp>
        <p:nvSpPr>
          <p:cNvPr id="268" name="Google Shape;268;p31"/>
          <p:cNvSpPr txBox="1">
            <a:spLocks noGrp="1"/>
          </p:cNvSpPr>
          <p:nvPr>
            <p:ph type="body" idx="1"/>
          </p:nvPr>
        </p:nvSpPr>
        <p:spPr>
          <a:xfrm>
            <a:off x="441433" y="1466194"/>
            <a:ext cx="11540359" cy="3704896"/>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None/>
            </a:pPr>
            <a:r>
              <a:rPr lang="en-GB" b="1" dirty="0" smtClean="0">
                <a:latin typeface="Calibri" pitchFamily="34" charset="0"/>
                <a:ea typeface="Calibri"/>
                <a:cs typeface="Calibri" pitchFamily="34" charset="0"/>
                <a:sym typeface="Calibri"/>
              </a:rPr>
              <a:t>Activity 2.3</a:t>
            </a:r>
            <a:endParaRPr dirty="0">
              <a:latin typeface="Calibri" pitchFamily="34" charset="0"/>
              <a:ea typeface="Calibri"/>
              <a:cs typeface="Calibri" pitchFamily="34" charset="0"/>
              <a:sym typeface="Calibri"/>
            </a:endParaRPr>
          </a:p>
          <a:p>
            <a:pPr marL="0" lvl="0" indent="0" algn="just" rtl="0">
              <a:lnSpc>
                <a:spcPct val="120000"/>
              </a:lnSpc>
              <a:spcBef>
                <a:spcPts val="1000"/>
              </a:spcBef>
              <a:spcAft>
                <a:spcPts val="0"/>
              </a:spcAft>
              <a:buClr>
                <a:schemeClr val="dk1"/>
              </a:buClr>
              <a:buSzPts val="2800"/>
              <a:buNone/>
            </a:pPr>
            <a:r>
              <a:rPr lang="en-GB" dirty="0" err="1">
                <a:latin typeface="Calibri" pitchFamily="34" charset="0"/>
                <a:ea typeface="Calibri"/>
                <a:cs typeface="Calibri" pitchFamily="34" charset="0"/>
                <a:sym typeface="Calibri"/>
              </a:rPr>
              <a:t>Musoni</a:t>
            </a:r>
            <a:r>
              <a:rPr lang="en-GB" dirty="0">
                <a:latin typeface="Calibri" pitchFamily="34" charset="0"/>
                <a:ea typeface="Calibri"/>
                <a:cs typeface="Calibri" pitchFamily="34" charset="0"/>
                <a:sym typeface="Calibri"/>
              </a:rPr>
              <a:t>, one of the brightest learners in his class, has been absent from the school for one week. When he came back, the teacher was furious and wanted to punish him in front of the classmates to set an example to the rest of the class. Before he could be punished, he told the teacher that his mother had passed away and that was the reason for his absence. The teacher looked at him with a lot of sympathy as he narrated his story. </a:t>
            </a:r>
            <a:endParaRPr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082" y="420414"/>
            <a:ext cx="8870731" cy="1093076"/>
          </a:xfrm>
          <a:solidFill>
            <a:schemeClr val="accent1"/>
          </a:solidFill>
        </p:spPr>
        <p:txBody>
          <a:bodyPr>
            <a:noAutofit/>
          </a:bodyPr>
          <a:lstStyle/>
          <a:p>
            <a:pPr algn="ctr"/>
            <a:r>
              <a:rPr lang="en-GB" sz="3200" b="1" dirty="0">
                <a:solidFill>
                  <a:schemeClr val="tx1"/>
                </a:solidFill>
                <a:latin typeface="Calibri" pitchFamily="34" charset="0"/>
                <a:ea typeface="Calibri"/>
                <a:cs typeface="Calibri" pitchFamily="34" charset="0"/>
                <a:sym typeface="Calibri"/>
              </a:rPr>
              <a:t>Section 2.3:Learning domains and their levels of </a:t>
            </a:r>
            <a:r>
              <a:rPr lang="en-GB" sz="3200" b="1" dirty="0" smtClean="0">
                <a:solidFill>
                  <a:schemeClr val="tx1"/>
                </a:solidFill>
                <a:latin typeface="Calibri" pitchFamily="34" charset="0"/>
                <a:ea typeface="Calibri"/>
                <a:cs typeface="Calibri" pitchFamily="34" charset="0"/>
                <a:sym typeface="Calibri"/>
              </a:rPr>
              <a:t>taxonomies(Cont’d)</a:t>
            </a:r>
            <a:endParaRPr lang="en-GB" sz="3200" dirty="0">
              <a:solidFill>
                <a:schemeClr val="tx1"/>
              </a:solidFill>
              <a:latin typeface="Calibri" pitchFamily="34" charset="0"/>
              <a:cs typeface="Calibri" pitchFamily="34" charset="0"/>
            </a:endParaRPr>
          </a:p>
        </p:txBody>
      </p:sp>
      <p:sp>
        <p:nvSpPr>
          <p:cNvPr id="3" name="Text Placeholder 2"/>
          <p:cNvSpPr>
            <a:spLocks noGrp="1"/>
          </p:cNvSpPr>
          <p:nvPr>
            <p:ph type="body" idx="1"/>
          </p:nvPr>
        </p:nvSpPr>
        <p:spPr>
          <a:xfrm>
            <a:off x="646386" y="1907627"/>
            <a:ext cx="10701064" cy="4182023"/>
          </a:xfrm>
        </p:spPr>
        <p:txBody>
          <a:bodyPr>
            <a:normAutofit lnSpcReduction="10000"/>
          </a:bodyPr>
          <a:lstStyle/>
          <a:p>
            <a:pPr marL="0" lvl="0" indent="0" algn="just">
              <a:lnSpc>
                <a:spcPct val="120000"/>
              </a:lnSpc>
              <a:buClr>
                <a:schemeClr val="dk1"/>
              </a:buClr>
              <a:buSzPts val="2800"/>
            </a:pPr>
            <a:r>
              <a:rPr lang="en-GB" sz="2800" dirty="0">
                <a:solidFill>
                  <a:schemeClr val="tx1"/>
                </a:solidFill>
                <a:latin typeface="Calibri" pitchFamily="34" charset="0"/>
                <a:ea typeface="Calibri"/>
                <a:cs typeface="Calibri" pitchFamily="34" charset="0"/>
                <a:sym typeface="Calibri"/>
              </a:rPr>
              <a:t>His classmates listened keenly and felt sorry for him. The teacher told him to sit down and try to work hard in order to catch up for the lost lessons. </a:t>
            </a:r>
          </a:p>
          <a:p>
            <a:pPr marL="228600" lvl="0" indent="-230505" algn="just">
              <a:lnSpc>
                <a:spcPct val="120000"/>
              </a:lnSpc>
              <a:buClr>
                <a:schemeClr val="dk1"/>
              </a:buClr>
              <a:buSzPts val="2200"/>
              <a:buFont typeface="Calibri"/>
              <a:buChar char="•"/>
            </a:pPr>
            <a:r>
              <a:rPr lang="en-GB" sz="2800" dirty="0">
                <a:solidFill>
                  <a:schemeClr val="tx1"/>
                </a:solidFill>
                <a:latin typeface="Calibri" pitchFamily="34" charset="0"/>
                <a:ea typeface="Calibri"/>
                <a:cs typeface="Calibri" pitchFamily="34" charset="0"/>
                <a:sym typeface="Calibri"/>
              </a:rPr>
              <a:t>How did the teacher feel as </a:t>
            </a:r>
            <a:r>
              <a:rPr lang="en-GB" sz="2800" dirty="0" err="1">
                <a:solidFill>
                  <a:schemeClr val="tx1"/>
                </a:solidFill>
                <a:latin typeface="Calibri" pitchFamily="34" charset="0"/>
                <a:ea typeface="Calibri"/>
                <a:cs typeface="Calibri" pitchFamily="34" charset="0"/>
                <a:sym typeface="Calibri"/>
              </a:rPr>
              <a:t>Musoni</a:t>
            </a:r>
            <a:r>
              <a:rPr lang="en-GB" sz="2800" dirty="0">
                <a:solidFill>
                  <a:schemeClr val="tx1"/>
                </a:solidFill>
                <a:latin typeface="Calibri" pitchFamily="34" charset="0"/>
                <a:ea typeface="Calibri"/>
                <a:cs typeface="Calibri" pitchFamily="34" charset="0"/>
                <a:sym typeface="Calibri"/>
              </a:rPr>
              <a:t> narrated his story?</a:t>
            </a:r>
          </a:p>
          <a:p>
            <a:pPr marL="228600" lvl="0" indent="-230505" algn="just">
              <a:lnSpc>
                <a:spcPct val="120000"/>
              </a:lnSpc>
              <a:buClr>
                <a:schemeClr val="dk1"/>
              </a:buClr>
              <a:buSzPts val="2200"/>
              <a:buFont typeface="Calibri"/>
              <a:buChar char="•"/>
            </a:pPr>
            <a:r>
              <a:rPr lang="en-GB" sz="2800" dirty="0">
                <a:solidFill>
                  <a:schemeClr val="tx1"/>
                </a:solidFill>
                <a:latin typeface="Calibri" pitchFamily="34" charset="0"/>
                <a:ea typeface="Calibri"/>
                <a:cs typeface="Calibri" pitchFamily="34" charset="0"/>
                <a:sym typeface="Calibri"/>
              </a:rPr>
              <a:t>Why did </a:t>
            </a:r>
            <a:r>
              <a:rPr lang="en-GB" sz="2800" dirty="0" err="1">
                <a:solidFill>
                  <a:schemeClr val="tx1"/>
                </a:solidFill>
                <a:latin typeface="Calibri" pitchFamily="34" charset="0"/>
                <a:ea typeface="Calibri"/>
                <a:cs typeface="Calibri" pitchFamily="34" charset="0"/>
                <a:sym typeface="Calibri"/>
              </a:rPr>
              <a:t>Musoni’s</a:t>
            </a:r>
            <a:r>
              <a:rPr lang="en-GB" sz="2800" dirty="0">
                <a:solidFill>
                  <a:schemeClr val="tx1"/>
                </a:solidFill>
                <a:latin typeface="Calibri" pitchFamily="34" charset="0"/>
                <a:ea typeface="Calibri"/>
                <a:cs typeface="Calibri" pitchFamily="34" charset="0"/>
                <a:sym typeface="Calibri"/>
              </a:rPr>
              <a:t> classmates feel sorry for him?</a:t>
            </a:r>
          </a:p>
          <a:p>
            <a:pPr marL="228600" lvl="0" indent="-230505" algn="just">
              <a:lnSpc>
                <a:spcPct val="120000"/>
              </a:lnSpc>
              <a:buClr>
                <a:schemeClr val="dk1"/>
              </a:buClr>
              <a:buSzPts val="2200"/>
              <a:buFont typeface="Calibri"/>
              <a:buChar char="•"/>
            </a:pPr>
            <a:r>
              <a:rPr lang="en-GB" sz="2800" dirty="0">
                <a:solidFill>
                  <a:schemeClr val="tx1"/>
                </a:solidFill>
                <a:latin typeface="Calibri" pitchFamily="34" charset="0"/>
                <a:ea typeface="Calibri"/>
                <a:cs typeface="Calibri" pitchFamily="34" charset="0"/>
                <a:sym typeface="Calibri"/>
              </a:rPr>
              <a:t>If you were </a:t>
            </a:r>
            <a:r>
              <a:rPr lang="en-GB" sz="2800" dirty="0" err="1">
                <a:solidFill>
                  <a:schemeClr val="tx1"/>
                </a:solidFill>
                <a:latin typeface="Calibri" pitchFamily="34" charset="0"/>
                <a:ea typeface="Calibri"/>
                <a:cs typeface="Calibri" pitchFamily="34" charset="0"/>
                <a:sym typeface="Calibri"/>
              </a:rPr>
              <a:t>Musoni’s</a:t>
            </a:r>
            <a:r>
              <a:rPr lang="en-GB" sz="2800" dirty="0">
                <a:solidFill>
                  <a:schemeClr val="tx1"/>
                </a:solidFill>
                <a:latin typeface="Calibri" pitchFamily="34" charset="0"/>
                <a:ea typeface="Calibri"/>
                <a:cs typeface="Calibri" pitchFamily="34" charset="0"/>
                <a:sym typeface="Calibri"/>
              </a:rPr>
              <a:t> teacher, what would you do to help him make up?</a:t>
            </a:r>
          </a:p>
          <a:p>
            <a:pPr marL="0" lvl="0" indent="0">
              <a:buClr>
                <a:schemeClr val="dk1"/>
              </a:buClr>
              <a:buSzPts val="2800"/>
            </a:pPr>
            <a:endParaRPr lang="en-GB" sz="2000" dirty="0">
              <a:latin typeface="Calibri"/>
              <a:ea typeface="Calibri"/>
              <a:cs typeface="Calibri"/>
              <a:sym typeface="Calibri"/>
            </a:endParaRPr>
          </a:p>
          <a:p>
            <a:pPr marL="0" lvl="0" indent="0">
              <a:buClr>
                <a:schemeClr val="dk1"/>
              </a:buClr>
              <a:buSzPts val="2800"/>
            </a:pPr>
            <a:endParaRPr lang="en-GB" dirty="0"/>
          </a:p>
          <a:p>
            <a:endParaRPr lang="en-GB" dirty="0"/>
          </a:p>
        </p:txBody>
      </p:sp>
    </p:spTree>
    <p:extLst>
      <p:ext uri="{BB962C8B-B14F-4D97-AF65-F5344CB8AC3E}">
        <p14:creationId xmlns="" xmlns:p14="http://schemas.microsoft.com/office/powerpoint/2010/main" val="272716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1576553" y="365125"/>
            <a:ext cx="8607972" cy="1165501"/>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Oi"/>
              <a:buNone/>
            </a:pPr>
            <a:r>
              <a:rPr lang="en-GB" sz="4000" dirty="0">
                <a:latin typeface="Calibri" pitchFamily="34" charset="0"/>
                <a:ea typeface="Calibri"/>
                <a:cs typeface="Calibri" pitchFamily="34" charset="0"/>
                <a:sym typeface="Calibri"/>
              </a:rPr>
              <a:t>MODULE 3:PEDAGOGY AND INSTRUCTION</a:t>
            </a:r>
            <a:endParaRPr sz="4000" dirty="0">
              <a:latin typeface="Calibri" pitchFamily="34" charset="0"/>
              <a:ea typeface="Calibri"/>
              <a:cs typeface="Calibri" pitchFamily="34" charset="0"/>
              <a:sym typeface="Calibri"/>
            </a:endParaRPr>
          </a:p>
        </p:txBody>
      </p:sp>
      <p:sp>
        <p:nvSpPr>
          <p:cNvPr id="2" name="TextBox 1"/>
          <p:cNvSpPr txBox="1"/>
          <p:nvPr/>
        </p:nvSpPr>
        <p:spPr>
          <a:xfrm>
            <a:off x="2569779" y="2028496"/>
            <a:ext cx="8466082" cy="2677656"/>
          </a:xfrm>
          <a:prstGeom prst="rect">
            <a:avLst/>
          </a:prstGeom>
          <a:noFill/>
        </p:spPr>
        <p:txBody>
          <a:bodyPr wrap="square" rtlCol="0">
            <a:spAutoFit/>
          </a:bodyPr>
          <a:lstStyle/>
          <a:p>
            <a:pPr marL="457200" indent="-457200" algn="just"/>
            <a:r>
              <a:rPr lang="en-GB" sz="2800" b="1" dirty="0" smtClean="0">
                <a:latin typeface="Calibri" pitchFamily="34" charset="0"/>
                <a:cs typeface="Calibri" pitchFamily="34" charset="0"/>
              </a:rPr>
              <a:t>House keeping rules:</a:t>
            </a:r>
          </a:p>
          <a:p>
            <a:pPr marL="457200" indent="-457200" algn="just">
              <a:buFont typeface="Arial" pitchFamily="34" charset="0"/>
              <a:buChar char="•"/>
            </a:pPr>
            <a:r>
              <a:rPr lang="en-GB" sz="2800" dirty="0" smtClean="0">
                <a:latin typeface="Calibri" pitchFamily="34" charset="0"/>
                <a:cs typeface="Calibri" pitchFamily="34" charset="0"/>
              </a:rPr>
              <a:t>Time management</a:t>
            </a:r>
          </a:p>
          <a:p>
            <a:pPr marL="457200" indent="-457200" algn="just">
              <a:buFont typeface="Arial" pitchFamily="34" charset="0"/>
              <a:buChar char="•"/>
            </a:pPr>
            <a:r>
              <a:rPr lang="en-GB" sz="2800" dirty="0" smtClean="0">
                <a:latin typeface="Calibri" pitchFamily="34" charset="0"/>
                <a:cs typeface="Calibri" pitchFamily="34" charset="0"/>
              </a:rPr>
              <a:t>Active participation</a:t>
            </a:r>
          </a:p>
          <a:p>
            <a:pPr marL="457200" indent="-457200" algn="just">
              <a:buFont typeface="Arial" pitchFamily="34" charset="0"/>
              <a:buChar char="•"/>
            </a:pPr>
            <a:r>
              <a:rPr lang="en-GB" sz="2800" dirty="0" smtClean="0">
                <a:latin typeface="Calibri" pitchFamily="34" charset="0"/>
                <a:cs typeface="Calibri" pitchFamily="34" charset="0"/>
              </a:rPr>
              <a:t>Phones in silent mode</a:t>
            </a:r>
          </a:p>
          <a:p>
            <a:pPr marL="457200" indent="-457200" algn="just">
              <a:buFont typeface="Arial" pitchFamily="34" charset="0"/>
              <a:buChar char="•"/>
            </a:pPr>
            <a:r>
              <a:rPr lang="en-GB" sz="2800" dirty="0" smtClean="0">
                <a:latin typeface="Calibri" pitchFamily="34" charset="0"/>
                <a:cs typeface="Calibri" pitchFamily="34" charset="0"/>
              </a:rPr>
              <a:t>Avoid unnecessary movement</a:t>
            </a:r>
          </a:p>
          <a:p>
            <a:pPr marL="457200" indent="-457200" algn="just">
              <a:buFont typeface="Arial" pitchFamily="34" charset="0"/>
              <a:buChar char="•"/>
            </a:pPr>
            <a:r>
              <a:rPr lang="en-GB" sz="2800" dirty="0" smtClean="0">
                <a:latin typeface="Calibri" pitchFamily="34" charset="0"/>
                <a:cs typeface="Calibri" pitchFamily="34" charset="0"/>
              </a:rPr>
              <a:t>Respect others’ ideas</a:t>
            </a:r>
            <a:endParaRPr lang="en-GB" sz="28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xfrm>
            <a:off x="1576552" y="160025"/>
            <a:ext cx="8961848" cy="864734"/>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22222"/>
              <a:buFont typeface="Oi"/>
              <a:buNone/>
            </a:pPr>
            <a:r>
              <a:rPr lang="en-GB" sz="3600" b="1" dirty="0">
                <a:latin typeface="Calibri"/>
                <a:ea typeface="Calibri"/>
                <a:cs typeface="Calibri"/>
                <a:sym typeface="Calibri"/>
              </a:rPr>
              <a:t>Learning domains and their levels of taxonomies </a:t>
            </a:r>
            <a:r>
              <a:rPr lang="en-GB" sz="3600" b="1" dirty="0" smtClean="0">
                <a:latin typeface="Calibri"/>
                <a:ea typeface="Calibri"/>
                <a:cs typeface="Calibri"/>
                <a:sym typeface="Calibri"/>
              </a:rPr>
              <a:t>(Cont'd)</a:t>
            </a:r>
            <a:endParaRPr sz="3600" b="1" dirty="0">
              <a:latin typeface="Calibri"/>
              <a:ea typeface="Calibri"/>
              <a:cs typeface="Calibri"/>
              <a:sym typeface="Calibri"/>
            </a:endParaRPr>
          </a:p>
        </p:txBody>
      </p:sp>
      <p:sp>
        <p:nvSpPr>
          <p:cNvPr id="274" name="Google Shape;274;p32"/>
          <p:cNvSpPr txBox="1">
            <a:spLocks noGrp="1"/>
          </p:cNvSpPr>
          <p:nvPr>
            <p:ph type="body" idx="1"/>
          </p:nvPr>
        </p:nvSpPr>
        <p:spPr>
          <a:xfrm>
            <a:off x="204396" y="1194100"/>
            <a:ext cx="11758108" cy="5017514"/>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There are 3 types of learning domains: Cognitive, affective and psychomotor domains.</a:t>
            </a:r>
            <a:endParaRPr b="1"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Levels of cognitive domain: </a:t>
            </a:r>
            <a:r>
              <a:rPr lang="en-GB" dirty="0">
                <a:latin typeface="Calibri" pitchFamily="34" charset="0"/>
                <a:ea typeface="Calibri"/>
                <a:cs typeface="Calibri" pitchFamily="34" charset="0"/>
                <a:sym typeface="Calibri"/>
              </a:rPr>
              <a:t>This</a:t>
            </a:r>
            <a:r>
              <a:rPr lang="en-GB" b="1" dirty="0">
                <a:latin typeface="Calibri" pitchFamily="34" charset="0"/>
                <a:ea typeface="Calibri"/>
                <a:cs typeface="Calibri" pitchFamily="34" charset="0"/>
                <a:sym typeface="Calibri"/>
              </a:rPr>
              <a:t> </a:t>
            </a:r>
            <a:r>
              <a:rPr lang="en-GB" dirty="0">
                <a:latin typeface="Calibri" pitchFamily="34" charset="0"/>
                <a:ea typeface="Calibri"/>
                <a:cs typeface="Calibri" pitchFamily="34" charset="0"/>
                <a:sym typeface="Calibri"/>
              </a:rPr>
              <a:t>refers to knowledge and mental skills, an individual idea, thoughts, knowledge interpretation and understanding about himself and his environments</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b="1" dirty="0">
                <a:latin typeface="Calibri" pitchFamily="34" charset="0"/>
                <a:ea typeface="Calibri"/>
                <a:cs typeface="Calibri" pitchFamily="34" charset="0"/>
                <a:sym typeface="Calibri"/>
              </a:rPr>
              <a:t>Levels of affective domain:</a:t>
            </a:r>
            <a:r>
              <a:rPr lang="en-GB" dirty="0">
                <a:latin typeface="Calibri" pitchFamily="34" charset="0"/>
                <a:ea typeface="Calibri"/>
                <a:cs typeface="Calibri" pitchFamily="34" charset="0"/>
                <a:sym typeface="Calibri"/>
              </a:rPr>
              <a:t> This includes the manner in which we deal with things emotionally, such as feelings, attitudes, values, appreciation, enthusiasms, motivations and attitudes. </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b="1" dirty="0">
                <a:latin typeface="Calibri" pitchFamily="34" charset="0"/>
                <a:ea typeface="Calibri"/>
                <a:cs typeface="Calibri" pitchFamily="34" charset="0"/>
                <a:sym typeface="Calibri"/>
              </a:rPr>
              <a:t>Levels of psychomotor domain:</a:t>
            </a:r>
            <a:r>
              <a:rPr lang="en-GB" dirty="0">
                <a:latin typeface="Calibri" pitchFamily="34" charset="0"/>
                <a:ea typeface="Calibri"/>
                <a:cs typeface="Calibri" pitchFamily="34" charset="0"/>
                <a:sym typeface="Calibri"/>
              </a:rPr>
              <a:t> This refers to the use of physical motor skills, coordination and physical movement</a:t>
            </a:r>
            <a:endParaRPr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3"/>
          <p:cNvSpPr txBox="1">
            <a:spLocks noGrp="1"/>
          </p:cNvSpPr>
          <p:nvPr>
            <p:ph type="title"/>
          </p:nvPr>
        </p:nvSpPr>
        <p:spPr>
          <a:xfrm>
            <a:off x="1576552" y="365126"/>
            <a:ext cx="8849710" cy="822544"/>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280" name="Google Shape;280;p33"/>
          <p:cNvSpPr txBox="1">
            <a:spLocks noGrp="1"/>
          </p:cNvSpPr>
          <p:nvPr>
            <p:ph type="body" idx="1"/>
          </p:nvPr>
        </p:nvSpPr>
        <p:spPr>
          <a:xfrm>
            <a:off x="346842" y="2953461"/>
            <a:ext cx="11435503" cy="924910"/>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Using your subject syllabus or any other subject, formulate instructional psychomotor objectives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1813034" y="365126"/>
            <a:ext cx="8707946" cy="927646"/>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dirty="0">
                <a:latin typeface="Calibri" pitchFamily="34" charset="0"/>
                <a:cs typeface="Calibri" pitchFamily="34" charset="0"/>
              </a:rPr>
              <a:t/>
            </a:r>
            <a:br>
              <a:rPr lang="en-GB" dirty="0">
                <a:latin typeface="Calibri" pitchFamily="34" charset="0"/>
                <a:cs typeface="Calibri" pitchFamily="34" charset="0"/>
              </a:rPr>
            </a:br>
            <a:r>
              <a:rPr lang="en-GB" sz="4000" b="1" dirty="0">
                <a:latin typeface="Calibri" pitchFamily="34" charset="0"/>
                <a:ea typeface="Calibri"/>
                <a:cs typeface="Calibri" pitchFamily="34" charset="0"/>
                <a:sym typeface="Calibri"/>
              </a:rPr>
              <a:t>Section 2.4:Learning objectives and competences in CBC</a:t>
            </a:r>
            <a:r>
              <a:rPr lang="en-GB" sz="6000" dirty="0">
                <a:latin typeface="Calibri" pitchFamily="34" charset="0"/>
                <a:cs typeface="Calibri" pitchFamily="34" charset="0"/>
              </a:rPr>
              <a:t/>
            </a:r>
            <a:br>
              <a:rPr lang="en-GB" sz="6000" dirty="0">
                <a:latin typeface="Calibri" pitchFamily="34" charset="0"/>
                <a:cs typeface="Calibri" pitchFamily="34" charset="0"/>
              </a:rPr>
            </a:br>
            <a:endParaRPr dirty="0">
              <a:latin typeface="Calibri" pitchFamily="34" charset="0"/>
              <a:cs typeface="Calibri" pitchFamily="34" charset="0"/>
            </a:endParaRPr>
          </a:p>
        </p:txBody>
      </p:sp>
      <p:sp>
        <p:nvSpPr>
          <p:cNvPr id="286" name="Google Shape;286;p34"/>
          <p:cNvSpPr txBox="1">
            <a:spLocks noGrp="1"/>
          </p:cNvSpPr>
          <p:nvPr>
            <p:ph type="body" idx="1"/>
          </p:nvPr>
        </p:nvSpPr>
        <p:spPr>
          <a:xfrm>
            <a:off x="182880" y="2343837"/>
            <a:ext cx="11768866" cy="2685392"/>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2.4</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Read the chart on page </a:t>
            </a:r>
            <a:r>
              <a:rPr lang="en-GB" dirty="0" smtClean="0">
                <a:latin typeface="Calibri" pitchFamily="34" charset="0"/>
                <a:ea typeface="Calibri"/>
                <a:cs typeface="Calibri" pitchFamily="34" charset="0"/>
                <a:sym typeface="Calibri"/>
              </a:rPr>
              <a:t>thirty two (</a:t>
            </a:r>
            <a:r>
              <a:rPr lang="en-GB" dirty="0" smtClean="0">
                <a:ea typeface="Calibri"/>
                <a:sym typeface="Calibri"/>
              </a:rPr>
              <a:t>Pg 32) </a:t>
            </a:r>
            <a:r>
              <a:rPr lang="en-GB" dirty="0" smtClean="0">
                <a:latin typeface="Calibri" pitchFamily="34" charset="0"/>
                <a:ea typeface="Calibri"/>
                <a:cs typeface="Calibri" pitchFamily="34" charset="0"/>
                <a:sym typeface="Calibri"/>
              </a:rPr>
              <a:t>and </a:t>
            </a:r>
            <a:r>
              <a:rPr lang="en-GB" dirty="0">
                <a:latin typeface="Calibri" pitchFamily="34" charset="0"/>
                <a:ea typeface="Calibri"/>
                <a:cs typeface="Calibri" pitchFamily="34" charset="0"/>
                <a:sym typeface="Calibri"/>
              </a:rPr>
              <a:t>identify the relationship between:</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1. Different competences in Rwandan competence-based curriculum;</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2. Competences and learning objectives in Rwandan competence-based curriculum</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838200" y="365125"/>
            <a:ext cx="10515600" cy="132556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4000" b="1" dirty="0">
                <a:latin typeface="Calibri"/>
                <a:ea typeface="Calibri"/>
                <a:cs typeface="Calibri"/>
                <a:sym typeface="Calibri"/>
              </a:rPr>
              <a:t>Learning objectives and competences in CBC </a:t>
            </a:r>
            <a:r>
              <a:rPr lang="en-GB" sz="4000" b="1" dirty="0" smtClean="0">
                <a:latin typeface="Calibri"/>
                <a:ea typeface="Calibri"/>
                <a:cs typeface="Calibri"/>
                <a:sym typeface="Calibri"/>
              </a:rPr>
              <a:t>(</a:t>
            </a:r>
            <a:r>
              <a:rPr lang="en-GB" sz="3600" b="1" dirty="0" smtClean="0">
                <a:latin typeface="Calibri"/>
                <a:ea typeface="Calibri"/>
                <a:cs typeface="Calibri"/>
                <a:sym typeface="Calibri"/>
              </a:rPr>
              <a:t>Cont'd)</a:t>
            </a:r>
            <a:endParaRPr sz="3600" b="1" dirty="0">
              <a:latin typeface="Calibri"/>
              <a:ea typeface="Calibri"/>
              <a:cs typeface="Calibri"/>
              <a:sym typeface="Calibri"/>
            </a:endParaRPr>
          </a:p>
        </p:txBody>
      </p:sp>
      <p:sp>
        <p:nvSpPr>
          <p:cNvPr id="292" name="Google Shape;292;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200"/>
              <a:buChar char="•"/>
            </a:pPr>
            <a:r>
              <a:rPr lang="en-GB" sz="3200" dirty="0">
                <a:latin typeface="Oi"/>
                <a:ea typeface="Oi"/>
                <a:cs typeface="Oi"/>
                <a:sym typeface="Oi"/>
              </a:rPr>
              <a:t> </a:t>
            </a:r>
            <a:r>
              <a:rPr lang="en-GB" dirty="0">
                <a:latin typeface="Calibri"/>
                <a:ea typeface="Calibri"/>
                <a:cs typeface="Calibri"/>
                <a:sym typeface="Calibri"/>
              </a:rPr>
              <a:t>Learner’s profile: This is a description of learner’s competences (in terms of knowledge, skills, attitudes and values) by the end of a learning cycle such as pre-primary, primary, lower secondary, and upper </a:t>
            </a:r>
            <a:r>
              <a:rPr lang="en-GB" dirty="0" smtClean="0">
                <a:latin typeface="Calibri"/>
                <a:ea typeface="Calibri"/>
                <a:cs typeface="Calibri"/>
                <a:sym typeface="Calibri"/>
              </a:rPr>
              <a:t>secondary</a:t>
            </a:r>
            <a:endParaRPr b="1"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800"/>
              <a:buChar char="•"/>
            </a:pPr>
            <a:r>
              <a:rPr lang="en-GB" b="1" dirty="0">
                <a:latin typeface="Calibri"/>
                <a:ea typeface="Calibri"/>
                <a:cs typeface="Calibri"/>
                <a:sym typeface="Calibri"/>
              </a:rPr>
              <a:t> </a:t>
            </a:r>
            <a:r>
              <a:rPr lang="en-GB" dirty="0">
                <a:latin typeface="Calibri"/>
                <a:ea typeface="Calibri"/>
                <a:cs typeface="Calibri"/>
                <a:sym typeface="Calibri"/>
              </a:rPr>
              <a:t>Broad Competences: These competences are built throughout the learning cycle period</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6"/>
          <p:cNvSpPr txBox="1">
            <a:spLocks noGrp="1"/>
          </p:cNvSpPr>
          <p:nvPr>
            <p:ph type="title"/>
          </p:nvPr>
        </p:nvSpPr>
        <p:spPr>
          <a:xfrm>
            <a:off x="1939159" y="365125"/>
            <a:ext cx="8612866" cy="132570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Oi"/>
              <a:buNone/>
            </a:pPr>
            <a:r>
              <a:rPr lang="en-GB" sz="4000" b="1" dirty="0">
                <a:latin typeface="Calibri"/>
                <a:ea typeface="Calibri"/>
                <a:cs typeface="Calibri"/>
                <a:sym typeface="Calibri"/>
              </a:rPr>
              <a:t>Learning objectives and competences in CBC </a:t>
            </a:r>
            <a:r>
              <a:rPr lang="en-GB" sz="4000" b="1" dirty="0" smtClean="0">
                <a:latin typeface="Calibri"/>
                <a:ea typeface="Calibri"/>
                <a:cs typeface="Calibri"/>
                <a:sym typeface="Calibri"/>
              </a:rPr>
              <a:t>(</a:t>
            </a:r>
            <a:r>
              <a:rPr lang="en-GB" sz="3600" b="1" dirty="0" smtClean="0">
                <a:latin typeface="Calibri"/>
                <a:ea typeface="Calibri"/>
                <a:cs typeface="Calibri"/>
                <a:sym typeface="Calibri"/>
              </a:rPr>
              <a:t>Cont'd)</a:t>
            </a:r>
            <a:endParaRPr sz="3600" b="1" dirty="0">
              <a:latin typeface="Calibri"/>
              <a:ea typeface="Calibri"/>
              <a:cs typeface="Calibri"/>
              <a:sym typeface="Calibri"/>
            </a:endParaRPr>
          </a:p>
        </p:txBody>
      </p:sp>
      <p:sp>
        <p:nvSpPr>
          <p:cNvPr id="298" name="Google Shape;298;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Calibri"/>
              <a:buChar char="•"/>
            </a:pPr>
            <a:r>
              <a:rPr lang="en-GB" dirty="0">
                <a:latin typeface="Calibri"/>
                <a:ea typeface="Calibri"/>
                <a:cs typeface="Calibri"/>
                <a:sym typeface="Calibri"/>
              </a:rPr>
              <a:t>Key competences at the end of each grade level: These competences are built during one grade level within a learning cycle</a:t>
            </a:r>
            <a:endParaRPr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800"/>
              <a:buChar char="•"/>
            </a:pPr>
            <a:r>
              <a:rPr lang="en-GB" dirty="0">
                <a:latin typeface="Calibri"/>
                <a:ea typeface="Calibri"/>
                <a:cs typeface="Calibri"/>
                <a:sym typeface="Calibri"/>
              </a:rPr>
              <a:t>Key unit competences: Key unit competences are stated throughout each subject syllabus. They include both basic and generic competences.</a:t>
            </a:r>
            <a:r>
              <a:rPr lang="en-GB" b="1" dirty="0">
                <a:latin typeface="Calibri"/>
                <a:ea typeface="Calibri"/>
                <a:cs typeface="Calibri"/>
                <a:sym typeface="Calibri"/>
              </a:rPr>
              <a:t> </a:t>
            </a:r>
            <a:endParaRPr b="1"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a:ea typeface="Calibri"/>
                <a:cs typeface="Calibri"/>
                <a:sym typeface="Calibri"/>
              </a:rPr>
              <a:t>Learning objectives in CBC: Learning objectives target specific knowledge, skills, attitudes and values that learners should gain within lessons to progressively build the key unit competences</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7"/>
          <p:cNvSpPr txBox="1">
            <a:spLocks noGrp="1"/>
          </p:cNvSpPr>
          <p:nvPr>
            <p:ph type="title"/>
          </p:nvPr>
        </p:nvSpPr>
        <p:spPr>
          <a:xfrm>
            <a:off x="1986454" y="441325"/>
            <a:ext cx="8135007" cy="72532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200" b="1" dirty="0" smtClean="0">
                <a:latin typeface="Calibri" pitchFamily="34" charset="0"/>
                <a:ea typeface="Calibri"/>
                <a:cs typeface="Calibri" pitchFamily="34" charset="0"/>
                <a:sym typeface="Calibri"/>
              </a:rPr>
              <a:t>Application activity</a:t>
            </a:r>
            <a:endParaRPr sz="3200" b="1" dirty="0">
              <a:latin typeface="Calibri" pitchFamily="34" charset="0"/>
              <a:ea typeface="Calibri"/>
              <a:cs typeface="Calibri" pitchFamily="34" charset="0"/>
              <a:sym typeface="Calibri"/>
            </a:endParaRPr>
          </a:p>
        </p:txBody>
      </p:sp>
      <p:sp>
        <p:nvSpPr>
          <p:cNvPr id="304" name="Google Shape;304;p37"/>
          <p:cNvSpPr txBox="1">
            <a:spLocks noGrp="1"/>
          </p:cNvSpPr>
          <p:nvPr>
            <p:ph type="body" idx="1"/>
          </p:nvPr>
        </p:nvSpPr>
        <p:spPr>
          <a:xfrm>
            <a:off x="838200" y="2916674"/>
            <a:ext cx="10515600" cy="898635"/>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Referring to the curriculum of your specific subject, describe the learner’s profile in CBC</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7"/>
          <p:cNvSpPr txBox="1">
            <a:spLocks noGrp="1"/>
          </p:cNvSpPr>
          <p:nvPr>
            <p:ph type="title"/>
          </p:nvPr>
        </p:nvSpPr>
        <p:spPr>
          <a:xfrm>
            <a:off x="1295400" y="441325"/>
            <a:ext cx="9283262" cy="72532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200" b="1" dirty="0" smtClean="0">
                <a:latin typeface="Calibri" pitchFamily="34" charset="0"/>
                <a:ea typeface="Calibri"/>
                <a:cs typeface="Calibri" pitchFamily="34" charset="0"/>
                <a:sym typeface="Calibri"/>
              </a:rPr>
              <a:t>End Unit Assessment</a:t>
            </a:r>
            <a:endParaRPr sz="3200" b="1" dirty="0">
              <a:latin typeface="Calibri" pitchFamily="34" charset="0"/>
              <a:ea typeface="Calibri"/>
              <a:cs typeface="Calibri" pitchFamily="34" charset="0"/>
              <a:sym typeface="Calibri"/>
            </a:endParaRPr>
          </a:p>
        </p:txBody>
      </p:sp>
      <p:sp>
        <p:nvSpPr>
          <p:cNvPr id="304" name="Google Shape;304;p37"/>
          <p:cNvSpPr txBox="1">
            <a:spLocks noGrp="1"/>
          </p:cNvSpPr>
          <p:nvPr>
            <p:ph type="body" idx="1"/>
          </p:nvPr>
        </p:nvSpPr>
        <p:spPr>
          <a:xfrm>
            <a:off x="1308539" y="1166648"/>
            <a:ext cx="9254359" cy="5010315"/>
          </a:xfrm>
          <a:prstGeom prst="rect">
            <a:avLst/>
          </a:prstGeom>
          <a:solidFill>
            <a:schemeClr val="accent2">
              <a:lumMod val="60000"/>
              <a:lumOff val="4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endParaRPr lang="en-US" dirty="0" smtClean="0">
              <a:ea typeface="Calibri"/>
              <a:sym typeface="Calibri"/>
            </a:endParaRPr>
          </a:p>
          <a:p>
            <a:pPr marL="0" lvl="0" indent="0" algn="just" rtl="0">
              <a:lnSpc>
                <a:spcPct val="90000"/>
              </a:lnSpc>
              <a:spcBef>
                <a:spcPts val="0"/>
              </a:spcBef>
              <a:spcAft>
                <a:spcPts val="0"/>
              </a:spcAft>
              <a:buClr>
                <a:schemeClr val="dk1"/>
              </a:buClr>
              <a:buSzPts val="2800"/>
              <a:buNone/>
            </a:pPr>
            <a:endParaRPr lang="en-US" dirty="0" smtClean="0">
              <a:latin typeface="Calibri" pitchFamily="34" charset="0"/>
              <a:ea typeface="Calibri"/>
              <a:cs typeface="Calibri" pitchFamily="34" charset="0"/>
              <a:sym typeface="Calibri"/>
            </a:endParaRPr>
          </a:p>
          <a:p>
            <a:pPr marL="0" lvl="0" indent="0" algn="just" rtl="0">
              <a:lnSpc>
                <a:spcPct val="90000"/>
              </a:lnSpc>
              <a:spcBef>
                <a:spcPts val="0"/>
              </a:spcBef>
              <a:spcAft>
                <a:spcPts val="0"/>
              </a:spcAft>
              <a:buClr>
                <a:schemeClr val="dk1"/>
              </a:buClr>
              <a:buSzPts val="2800"/>
              <a:buNone/>
            </a:pPr>
            <a:endParaRPr lang="en-US" dirty="0" smtClean="0">
              <a:ea typeface="Calibri"/>
              <a:sym typeface="Calibri"/>
            </a:endParaRPr>
          </a:p>
          <a:p>
            <a:pPr marL="0" lvl="0" indent="0" algn="just" rtl="0">
              <a:lnSpc>
                <a:spcPct val="90000"/>
              </a:lnSpc>
              <a:spcBef>
                <a:spcPts val="0"/>
              </a:spcBef>
              <a:spcAft>
                <a:spcPts val="0"/>
              </a:spcAft>
              <a:buClr>
                <a:schemeClr val="dk1"/>
              </a:buClr>
              <a:buSzPts val="2800"/>
              <a:buNone/>
            </a:pPr>
            <a:endParaRPr lang="en-US" dirty="0" smtClean="0">
              <a:latin typeface="Calibri" pitchFamily="34" charset="0"/>
              <a:ea typeface="Calibri"/>
              <a:cs typeface="Calibri" pitchFamily="34" charset="0"/>
              <a:sym typeface="Calibri"/>
            </a:endParaRPr>
          </a:p>
          <a:p>
            <a:pPr marL="0" lvl="0" indent="0" algn="ctr" rtl="0">
              <a:lnSpc>
                <a:spcPct val="90000"/>
              </a:lnSpc>
              <a:spcBef>
                <a:spcPts val="0"/>
              </a:spcBef>
              <a:spcAft>
                <a:spcPts val="0"/>
              </a:spcAft>
              <a:buClr>
                <a:schemeClr val="dk1"/>
              </a:buClr>
              <a:buSzPts val="2800"/>
              <a:buNone/>
            </a:pPr>
            <a:r>
              <a:rPr lang="en-US" dirty="0" smtClean="0">
                <a:ea typeface="Calibri"/>
                <a:sym typeface="Calibri"/>
              </a:rPr>
              <a:t>Do end unit assessment on page 39 of the module</a:t>
            </a:r>
            <a:endParaRPr lang="en-GB"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8"/>
          <p:cNvSpPr txBox="1">
            <a:spLocks noGrp="1"/>
          </p:cNvSpPr>
          <p:nvPr>
            <p:ph type="title"/>
          </p:nvPr>
        </p:nvSpPr>
        <p:spPr>
          <a:xfrm>
            <a:off x="1481958" y="645459"/>
            <a:ext cx="8985233" cy="1118795"/>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dirty="0"/>
              <a:t/>
            </a:r>
            <a:br>
              <a:rPr lang="en-GB" dirty="0"/>
            </a:br>
            <a:r>
              <a:rPr lang="en-GB" b="1" dirty="0">
                <a:latin typeface="Calibri" pitchFamily="34" charset="0"/>
                <a:ea typeface="Calibri"/>
                <a:cs typeface="Calibri" pitchFamily="34" charset="0"/>
                <a:sym typeface="Calibri"/>
              </a:rPr>
              <a:t>UNIT 3: USE OF TEACHING AND LEARNING MATERIALS (TLMS)</a:t>
            </a:r>
            <a:r>
              <a:rPr lang="en-GB" dirty="0">
                <a:latin typeface="Calibri"/>
                <a:ea typeface="Calibri"/>
                <a:cs typeface="Calibri"/>
                <a:sym typeface="Calibri"/>
              </a:rPr>
              <a:t/>
            </a:r>
            <a:br>
              <a:rPr lang="en-GB" dirty="0">
                <a:latin typeface="Calibri"/>
                <a:ea typeface="Calibri"/>
                <a:cs typeface="Calibri"/>
                <a:sym typeface="Calibri"/>
              </a:rPr>
            </a:br>
            <a:endParaRPr dirty="0">
              <a:latin typeface="Calibri"/>
              <a:ea typeface="Calibri"/>
              <a:cs typeface="Calibri"/>
              <a:sym typeface="Calibri"/>
            </a:endParaRPr>
          </a:p>
        </p:txBody>
      </p:sp>
      <p:sp>
        <p:nvSpPr>
          <p:cNvPr id="310" name="Google Shape;310;p38"/>
          <p:cNvSpPr txBox="1">
            <a:spLocks noGrp="1"/>
          </p:cNvSpPr>
          <p:nvPr>
            <p:ph type="body" idx="1"/>
          </p:nvPr>
        </p:nvSpPr>
        <p:spPr>
          <a:xfrm>
            <a:off x="333487" y="2454180"/>
            <a:ext cx="11133299" cy="3221428"/>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3000"/>
              <a:buNone/>
            </a:pPr>
            <a:r>
              <a:rPr lang="en-GB" b="1" dirty="0" smtClean="0">
                <a:latin typeface="Calibri" pitchFamily="34" charset="0"/>
                <a:ea typeface="Calibri"/>
                <a:cs typeface="Calibri" pitchFamily="34" charset="0"/>
                <a:sym typeface="Calibri"/>
              </a:rPr>
              <a:t>Introductory activity</a:t>
            </a:r>
            <a:endParaRPr dirty="0">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When you enter some classrooms in your school, you can see different objects from there, Some of them are displayed on the walls and others are kept in boxes, cupboards, </a:t>
            </a:r>
            <a:r>
              <a:rPr lang="en-GB" dirty="0" smtClean="0">
                <a:latin typeface="Calibri" pitchFamily="34" charset="0"/>
                <a:ea typeface="Calibri"/>
                <a:cs typeface="Calibri" pitchFamily="34" charset="0"/>
                <a:sym typeface="Calibri"/>
              </a:rPr>
              <a:t>envelope, etc</a:t>
            </a:r>
            <a:r>
              <a:rPr lang="en-GB" dirty="0">
                <a:latin typeface="Calibri" pitchFamily="34" charset="0"/>
                <a:ea typeface="Calibri"/>
                <a:cs typeface="Calibri" pitchFamily="34" charset="0"/>
                <a:sym typeface="Calibri"/>
              </a:rPr>
              <a:t>...</a:t>
            </a:r>
            <a:endParaRPr dirty="0">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As a teacher, explain why having those objects in the classroom is important for both teachers and learners. How does your classroom look like?</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3600"/>
              <a:buNone/>
            </a:pPr>
            <a:endParaRPr sz="3600" dirty="0">
              <a:latin typeface="Oi"/>
              <a:ea typeface="Oi"/>
              <a:cs typeface="Oi"/>
              <a:sym typeface="Oi"/>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9"/>
          <p:cNvSpPr txBox="1">
            <a:spLocks noGrp="1"/>
          </p:cNvSpPr>
          <p:nvPr>
            <p:ph type="title"/>
          </p:nvPr>
        </p:nvSpPr>
        <p:spPr>
          <a:xfrm>
            <a:off x="1718441" y="365126"/>
            <a:ext cx="8607974" cy="90662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4000" b="1" dirty="0">
                <a:latin typeface="Times New Roman" pitchFamily="18" charset="0"/>
                <a:ea typeface="Calibri"/>
                <a:cs typeface="Times New Roman" pitchFamily="18" charset="0"/>
                <a:sym typeface="Calibri"/>
              </a:rPr>
              <a:t>Unit learning outcomes </a:t>
            </a:r>
            <a:endParaRPr sz="4000" dirty="0">
              <a:latin typeface="Times New Roman" pitchFamily="18" charset="0"/>
              <a:ea typeface="Calibri"/>
              <a:cs typeface="Times New Roman" pitchFamily="18" charset="0"/>
              <a:sym typeface="Calibri"/>
            </a:endParaRPr>
          </a:p>
        </p:txBody>
      </p:sp>
      <p:sp>
        <p:nvSpPr>
          <p:cNvPr id="316" name="Google Shape;316;p39"/>
          <p:cNvSpPr txBox="1">
            <a:spLocks noGrp="1"/>
          </p:cNvSpPr>
          <p:nvPr>
            <p:ph type="body" idx="1"/>
          </p:nvPr>
        </p:nvSpPr>
        <p:spPr>
          <a:xfrm>
            <a:off x="788276" y="1608083"/>
            <a:ext cx="10625588" cy="456888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At the end of this unit, you will be able to:</a:t>
            </a:r>
            <a:endParaRPr dirty="0">
              <a:latin typeface="Calibri" pitchFamily="34" charset="0"/>
              <a:ea typeface="Calibri"/>
              <a:cs typeface="Calibri" pitchFamily="34" charset="0"/>
              <a:sym typeface="Calibri"/>
            </a:endParaRPr>
          </a:p>
          <a:p>
            <a:pPr marL="685800" lvl="1" indent="-228600" algn="just" rtl="0">
              <a:lnSpc>
                <a:spcPct val="150000"/>
              </a:lnSpc>
              <a:spcBef>
                <a:spcPts val="500"/>
              </a:spcBef>
              <a:spcAft>
                <a:spcPts val="0"/>
              </a:spcAft>
              <a:buClr>
                <a:schemeClr val="dk1"/>
              </a:buClr>
              <a:buSzPts val="2400"/>
              <a:buFont typeface="Calibri"/>
              <a:buChar char="•"/>
            </a:pPr>
            <a:r>
              <a:rPr lang="en-GB" sz="2800" dirty="0">
                <a:latin typeface="Calibri" pitchFamily="34" charset="0"/>
                <a:ea typeface="Calibri"/>
                <a:cs typeface="Calibri" pitchFamily="34" charset="0"/>
                <a:sym typeface="Calibri"/>
              </a:rPr>
              <a:t>Define and classify Teaching and Learning materials;</a:t>
            </a:r>
            <a:endParaRPr sz="2800" dirty="0">
              <a:latin typeface="Calibri" pitchFamily="34" charset="0"/>
              <a:ea typeface="Calibri"/>
              <a:cs typeface="Calibri" pitchFamily="34" charset="0"/>
              <a:sym typeface="Calibri"/>
            </a:endParaRPr>
          </a:p>
          <a:p>
            <a:pPr marL="685800" lvl="1" indent="-228600" algn="just" rtl="0">
              <a:lnSpc>
                <a:spcPct val="150000"/>
              </a:lnSpc>
              <a:spcBef>
                <a:spcPts val="500"/>
              </a:spcBef>
              <a:spcAft>
                <a:spcPts val="0"/>
              </a:spcAft>
              <a:buClr>
                <a:schemeClr val="dk1"/>
              </a:buClr>
              <a:buSzPts val="2400"/>
              <a:buFont typeface="Calibri"/>
              <a:buChar char="•"/>
            </a:pPr>
            <a:r>
              <a:rPr lang="en-GB" sz="2800" dirty="0">
                <a:latin typeface="Calibri" pitchFamily="34" charset="0"/>
                <a:ea typeface="Calibri"/>
                <a:cs typeface="Calibri" pitchFamily="34" charset="0"/>
                <a:sym typeface="Calibri"/>
              </a:rPr>
              <a:t>Identify quality Teaching and Learning Materials;</a:t>
            </a:r>
            <a:endParaRPr sz="2800" dirty="0">
              <a:latin typeface="Calibri" pitchFamily="34" charset="0"/>
              <a:ea typeface="Calibri"/>
              <a:cs typeface="Calibri" pitchFamily="34" charset="0"/>
              <a:sym typeface="Calibri"/>
            </a:endParaRPr>
          </a:p>
          <a:p>
            <a:pPr marL="685800" lvl="1" indent="-228600" algn="just" rtl="0">
              <a:lnSpc>
                <a:spcPct val="150000"/>
              </a:lnSpc>
              <a:spcBef>
                <a:spcPts val="500"/>
              </a:spcBef>
              <a:spcAft>
                <a:spcPts val="0"/>
              </a:spcAft>
              <a:buClr>
                <a:schemeClr val="dk1"/>
              </a:buClr>
              <a:buSzPts val="2400"/>
              <a:buFont typeface="Calibri"/>
              <a:buChar char="•"/>
            </a:pPr>
            <a:r>
              <a:rPr lang="en-GB" sz="2800" dirty="0">
                <a:latin typeface="Calibri" pitchFamily="34" charset="0"/>
                <a:ea typeface="Calibri"/>
                <a:cs typeface="Calibri" pitchFamily="34" charset="0"/>
                <a:sym typeface="Calibri"/>
              </a:rPr>
              <a:t>Develop Teaching and Learning Materials;</a:t>
            </a:r>
            <a:endParaRPr sz="2800" dirty="0">
              <a:latin typeface="Calibri" pitchFamily="34" charset="0"/>
              <a:ea typeface="Calibri"/>
              <a:cs typeface="Calibri" pitchFamily="34" charset="0"/>
              <a:sym typeface="Calibri"/>
            </a:endParaRPr>
          </a:p>
          <a:p>
            <a:pPr marL="685800" lvl="1" indent="-228600" algn="just" rtl="0">
              <a:lnSpc>
                <a:spcPct val="150000"/>
              </a:lnSpc>
              <a:spcBef>
                <a:spcPts val="500"/>
              </a:spcBef>
              <a:spcAft>
                <a:spcPts val="0"/>
              </a:spcAft>
              <a:buClr>
                <a:schemeClr val="dk1"/>
              </a:buClr>
              <a:buSzPts val="2400"/>
              <a:buChar char="•"/>
            </a:pPr>
            <a:r>
              <a:rPr lang="en-GB" sz="2800" dirty="0">
                <a:latin typeface="Calibri" pitchFamily="34" charset="0"/>
                <a:ea typeface="Calibri"/>
                <a:cs typeface="Calibri" pitchFamily="34" charset="0"/>
                <a:sym typeface="Calibri"/>
              </a:rPr>
              <a:t>Manage Teaching and Learning Materials</a:t>
            </a:r>
            <a:endParaRPr sz="2800"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0"/>
          <p:cNvSpPr txBox="1">
            <a:spLocks noGrp="1"/>
          </p:cNvSpPr>
          <p:nvPr>
            <p:ph type="title"/>
          </p:nvPr>
        </p:nvSpPr>
        <p:spPr>
          <a:xfrm>
            <a:off x="1734207" y="365126"/>
            <a:ext cx="8339959" cy="89611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Oi"/>
              <a:buNone/>
            </a:pPr>
            <a:r>
              <a:rPr lang="en-GB" sz="3600" b="1" dirty="0">
                <a:latin typeface="Calibri" pitchFamily="34" charset="0"/>
                <a:ea typeface="Calibri"/>
                <a:cs typeface="Calibri" pitchFamily="34" charset="0"/>
                <a:sym typeface="Calibri"/>
              </a:rPr>
              <a:t>Unit learning outcomes </a:t>
            </a:r>
            <a:r>
              <a:rPr lang="en-GB" sz="3600" b="1" dirty="0" smtClean="0">
                <a:latin typeface="Calibri" pitchFamily="34" charset="0"/>
                <a:ea typeface="Calibri"/>
                <a:cs typeface="Calibri" pitchFamily="34" charset="0"/>
                <a:sym typeface="Calibri"/>
              </a:rPr>
              <a:t>(Cont'd)</a:t>
            </a:r>
            <a:endParaRPr sz="3600" b="1" dirty="0">
              <a:latin typeface="Calibri" pitchFamily="34" charset="0"/>
              <a:ea typeface="Calibri"/>
              <a:cs typeface="Calibri" pitchFamily="34" charset="0"/>
              <a:sym typeface="Calibri"/>
            </a:endParaRPr>
          </a:p>
        </p:txBody>
      </p:sp>
      <p:sp>
        <p:nvSpPr>
          <p:cNvPr id="322" name="Google Shape;322;p40"/>
          <p:cNvSpPr txBox="1">
            <a:spLocks noGrp="1"/>
          </p:cNvSpPr>
          <p:nvPr>
            <p:ph type="body" idx="1"/>
          </p:nvPr>
        </p:nvSpPr>
        <p:spPr>
          <a:xfrm>
            <a:off x="746234" y="1555531"/>
            <a:ext cx="10607566" cy="4621432"/>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Calibri"/>
              <a:buChar char="•"/>
            </a:pPr>
            <a:r>
              <a:rPr lang="en-GB" dirty="0">
                <a:latin typeface="Calibri"/>
                <a:ea typeface="Calibri"/>
                <a:cs typeface="Calibri"/>
                <a:sym typeface="Calibri"/>
              </a:rPr>
              <a:t>Types of Teaching and Learning materials (TLMs)</a:t>
            </a:r>
            <a:endParaRPr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a:ea typeface="Calibri"/>
                <a:cs typeface="Calibri"/>
                <a:sym typeface="Calibri"/>
              </a:rPr>
              <a:t>Qualities of teaching and learning materials</a:t>
            </a:r>
            <a:endParaRPr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a:ea typeface="Calibri"/>
                <a:cs typeface="Calibri"/>
                <a:sym typeface="Calibri"/>
              </a:rPr>
              <a:t>Management of teaching and learning materials</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365125"/>
            <a:ext cx="9677399" cy="1165501"/>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Oi"/>
              <a:buNone/>
            </a:pPr>
            <a:r>
              <a:rPr lang="en-GB" sz="4000" dirty="0">
                <a:latin typeface="Calibri" pitchFamily="34" charset="0"/>
                <a:ea typeface="Calibri"/>
                <a:cs typeface="Calibri" pitchFamily="34" charset="0"/>
                <a:sym typeface="Calibri"/>
              </a:rPr>
              <a:t>MODULE 3:PEDAGOGY AND INSTRUCTION</a:t>
            </a:r>
            <a:endParaRPr sz="4000" dirty="0">
              <a:latin typeface="Calibri" pitchFamily="34" charset="0"/>
              <a:ea typeface="Calibri"/>
              <a:cs typeface="Calibri" pitchFamily="34" charset="0"/>
              <a:sym typeface="Calibri"/>
            </a:endParaRPr>
          </a:p>
        </p:txBody>
      </p:sp>
      <p:sp>
        <p:nvSpPr>
          <p:cNvPr id="2" name="TextBox 1"/>
          <p:cNvSpPr txBox="1"/>
          <p:nvPr/>
        </p:nvSpPr>
        <p:spPr>
          <a:xfrm>
            <a:off x="1324303" y="2028496"/>
            <a:ext cx="9711558" cy="523220"/>
          </a:xfrm>
          <a:prstGeom prst="rect">
            <a:avLst/>
          </a:prstGeom>
          <a:noFill/>
        </p:spPr>
        <p:txBody>
          <a:bodyPr wrap="square" rtlCol="0">
            <a:spAutoFit/>
          </a:bodyPr>
          <a:lstStyle/>
          <a:p>
            <a:pPr algn="ctr"/>
            <a:r>
              <a:rPr lang="en-US" sz="2800" b="1" dirty="0" smtClean="0">
                <a:latin typeface="Calibri" pitchFamily="34" charset="0"/>
                <a:cs typeface="Calibri" pitchFamily="34" charset="0"/>
              </a:rPr>
              <a:t>What do you expect to learn from this module?</a:t>
            </a:r>
            <a:endParaRPr lang="en-GB" sz="2800" b="1" dirty="0" smtClean="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txBox="1">
            <a:spLocks noGrp="1"/>
          </p:cNvSpPr>
          <p:nvPr>
            <p:ph type="title"/>
          </p:nvPr>
        </p:nvSpPr>
        <p:spPr>
          <a:xfrm>
            <a:off x="1797269" y="365125"/>
            <a:ext cx="8650014" cy="96968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3.1: </a:t>
            </a:r>
            <a:r>
              <a:rPr lang="en-GB" sz="3600" b="1" dirty="0" smtClean="0">
                <a:latin typeface="Calibri" pitchFamily="34" charset="0"/>
                <a:ea typeface="Calibri"/>
                <a:cs typeface="Calibri" pitchFamily="34" charset="0"/>
                <a:sym typeface="Calibri"/>
              </a:rPr>
              <a:t>Definition and types </a:t>
            </a:r>
            <a:r>
              <a:rPr lang="en-GB" sz="3600" b="1" dirty="0">
                <a:latin typeface="Calibri" pitchFamily="34" charset="0"/>
                <a:ea typeface="Calibri"/>
                <a:cs typeface="Calibri" pitchFamily="34" charset="0"/>
                <a:sym typeface="Calibri"/>
              </a:rPr>
              <a:t>of Teaching and Learning materials (TLMs)</a:t>
            </a:r>
            <a:endParaRPr sz="3600" b="1" dirty="0">
              <a:latin typeface="Calibri" pitchFamily="34" charset="0"/>
              <a:ea typeface="Calibri"/>
              <a:cs typeface="Calibri" pitchFamily="34" charset="0"/>
              <a:sym typeface="Calibri"/>
            </a:endParaRPr>
          </a:p>
        </p:txBody>
      </p:sp>
      <p:sp>
        <p:nvSpPr>
          <p:cNvPr id="328" name="Google Shape;328;p41"/>
          <p:cNvSpPr txBox="1">
            <a:spLocks noGrp="1"/>
          </p:cNvSpPr>
          <p:nvPr>
            <p:ph type="body" idx="1"/>
          </p:nvPr>
        </p:nvSpPr>
        <p:spPr>
          <a:xfrm>
            <a:off x="346843" y="2942935"/>
            <a:ext cx="11277599" cy="1818291"/>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3.1</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Move around your school premises and collect the important materials that can be used in teaching and learning activities of your specific subject. Group them in accordance with criteria of your choice</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txBox="1">
            <a:spLocks noGrp="1"/>
          </p:cNvSpPr>
          <p:nvPr>
            <p:ph type="title"/>
          </p:nvPr>
        </p:nvSpPr>
        <p:spPr>
          <a:xfrm>
            <a:off x="1655379" y="365125"/>
            <a:ext cx="8497614" cy="96968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i"/>
              <a:buNone/>
            </a:pPr>
            <a:r>
              <a:rPr lang="en-GB" sz="3600" b="1" dirty="0" smtClean="0">
                <a:latin typeface="Calibri" pitchFamily="34" charset="0"/>
                <a:ea typeface="Calibri"/>
                <a:cs typeface="Calibri" pitchFamily="34" charset="0"/>
                <a:sym typeface="Calibri"/>
              </a:rPr>
              <a:t>Definition of </a:t>
            </a:r>
            <a:r>
              <a:rPr lang="en-GB" sz="3600" b="1" dirty="0">
                <a:latin typeface="Calibri" pitchFamily="34" charset="0"/>
                <a:ea typeface="Calibri"/>
                <a:cs typeface="Calibri" pitchFamily="34" charset="0"/>
                <a:sym typeface="Calibri"/>
              </a:rPr>
              <a:t>Teaching and Learning materials (TLMs)</a:t>
            </a:r>
            <a:endParaRPr sz="3600" b="1" dirty="0">
              <a:latin typeface="Calibri" pitchFamily="34" charset="0"/>
              <a:ea typeface="Calibri"/>
              <a:cs typeface="Calibri" pitchFamily="34" charset="0"/>
              <a:sym typeface="Calibri"/>
            </a:endParaRPr>
          </a:p>
        </p:txBody>
      </p:sp>
      <p:sp>
        <p:nvSpPr>
          <p:cNvPr id="328" name="Google Shape;328;p41"/>
          <p:cNvSpPr txBox="1">
            <a:spLocks noGrp="1"/>
          </p:cNvSpPr>
          <p:nvPr>
            <p:ph type="body" idx="1"/>
          </p:nvPr>
        </p:nvSpPr>
        <p:spPr>
          <a:xfrm>
            <a:off x="315311" y="1650123"/>
            <a:ext cx="11277599" cy="4526839"/>
          </a:xfrm>
          <a:prstGeom prst="rect">
            <a:avLst/>
          </a:prstGeom>
          <a:noFill/>
          <a:ln>
            <a:noFill/>
          </a:ln>
        </p:spPr>
        <p:txBody>
          <a:bodyPr spcFirstLastPara="1" wrap="square" lIns="91425" tIns="45700" rIns="91425" bIns="45700" anchor="t" anchorCtr="0">
            <a:normAutofit/>
          </a:bodyPr>
          <a:lstStyle/>
          <a:p>
            <a:pPr algn="just"/>
            <a:r>
              <a:rPr lang="en-US" b="1" dirty="0" smtClean="0"/>
              <a:t>Teaching and learning materials </a:t>
            </a:r>
            <a:r>
              <a:rPr lang="en-US" dirty="0" smtClean="0"/>
              <a:t>refer to a variety of educational materials that teachers and learners use to achieve specific learning objectives and competences. </a:t>
            </a:r>
          </a:p>
          <a:p>
            <a:pPr marL="390525" algn="just"/>
            <a:r>
              <a:rPr lang="en-US" b="1" dirty="0" smtClean="0"/>
              <a:t>Teaching and learning resources: </a:t>
            </a:r>
            <a:r>
              <a:rPr lang="en-US" dirty="0" smtClean="0"/>
              <a:t>This term is broader than teaching and learning materials because it includes not only materials but also human resources.</a:t>
            </a:r>
            <a:endParaRPr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7;p21"/>
          <p:cNvSpPr txBox="1">
            <a:spLocks noGrp="1"/>
          </p:cNvSpPr>
          <p:nvPr>
            <p:ph type="title"/>
          </p:nvPr>
        </p:nvSpPr>
        <p:spPr>
          <a:xfrm>
            <a:off x="1513489" y="365125"/>
            <a:ext cx="8954813" cy="60182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US" sz="3600" b="1" dirty="0" smtClean="0">
                <a:ea typeface="Calibri"/>
                <a:sym typeface="Calibri"/>
              </a:rPr>
              <a:t>DAY 3</a:t>
            </a:r>
            <a:endParaRPr sz="3600" b="1" dirty="0">
              <a:latin typeface="Calibri" pitchFamily="34" charset="0"/>
              <a:ea typeface="Calibri"/>
              <a:cs typeface="Calibri" pitchFamily="34" charset="0"/>
              <a:sym typeface="Calibri"/>
            </a:endParaRPr>
          </a:p>
        </p:txBody>
      </p:sp>
      <p:sp>
        <p:nvSpPr>
          <p:cNvPr id="5" name="Google Shape;208;p21"/>
          <p:cNvSpPr txBox="1">
            <a:spLocks noGrp="1"/>
          </p:cNvSpPr>
          <p:nvPr>
            <p:ph type="body" idx="1"/>
          </p:nvPr>
        </p:nvSpPr>
        <p:spPr>
          <a:xfrm>
            <a:off x="838200" y="1261241"/>
            <a:ext cx="10515600" cy="4915722"/>
          </a:xfrm>
          <a:prstGeom prst="rect">
            <a:avLst/>
          </a:prstGeom>
          <a:noFill/>
          <a:ln>
            <a:noFill/>
          </a:ln>
        </p:spPr>
        <p:txBody>
          <a:bodyPr spcFirstLastPara="1" wrap="square" lIns="91425" tIns="45700" rIns="91425" bIns="45700" anchor="t" anchorCtr="0">
            <a:normAutofit/>
          </a:bodyPr>
          <a:lstStyle/>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r>
              <a:rPr lang="en-US" i="1" dirty="0" smtClean="0"/>
              <a:t>Summarize key ideas and outcomes of discussions from previous day </a:t>
            </a:r>
            <a:endParaRPr lang="en-US" dirty="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2"/>
          <p:cNvSpPr txBox="1">
            <a:spLocks noGrp="1"/>
          </p:cNvSpPr>
          <p:nvPr>
            <p:ph type="title"/>
          </p:nvPr>
        </p:nvSpPr>
        <p:spPr>
          <a:xfrm>
            <a:off x="1986453" y="365126"/>
            <a:ext cx="8555421" cy="959177"/>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Oi"/>
              <a:buNone/>
            </a:pPr>
            <a:r>
              <a:rPr lang="en-GB" sz="3600" b="1" dirty="0">
                <a:latin typeface="Calibri" pitchFamily="34" charset="0"/>
                <a:ea typeface="Calibri"/>
                <a:cs typeface="Calibri" pitchFamily="34" charset="0"/>
                <a:sym typeface="Calibri"/>
              </a:rPr>
              <a:t>Types of Teaching and Learning materials (TLMs) </a:t>
            </a:r>
            <a:r>
              <a:rPr lang="en-GB" sz="3600" b="1" dirty="0" smtClean="0">
                <a:latin typeface="Calibri" pitchFamily="34" charset="0"/>
                <a:ea typeface="Calibri"/>
                <a:cs typeface="Calibri" pitchFamily="34" charset="0"/>
                <a:sym typeface="Calibri"/>
              </a:rPr>
              <a:t>(</a:t>
            </a:r>
            <a:r>
              <a:rPr lang="en-GB" sz="3200" b="1" dirty="0" smtClean="0">
                <a:latin typeface="Calibri" pitchFamily="34" charset="0"/>
                <a:ea typeface="Calibri"/>
                <a:cs typeface="Calibri" pitchFamily="34" charset="0"/>
                <a:sym typeface="Calibri"/>
              </a:rPr>
              <a:t>Cont'd</a:t>
            </a:r>
            <a:r>
              <a:rPr lang="en-GB" b="1" dirty="0" smtClean="0">
                <a:latin typeface="Calibri" pitchFamily="34" charset="0"/>
                <a:ea typeface="Calibri"/>
                <a:cs typeface="Calibri" pitchFamily="34" charset="0"/>
                <a:sym typeface="Calibri"/>
              </a:rPr>
              <a:t>)</a:t>
            </a:r>
            <a:endParaRPr b="1" dirty="0">
              <a:latin typeface="Calibri" pitchFamily="34" charset="0"/>
              <a:ea typeface="Calibri"/>
              <a:cs typeface="Calibri" pitchFamily="34" charset="0"/>
              <a:sym typeface="Calibri"/>
            </a:endParaRPr>
          </a:p>
        </p:txBody>
      </p:sp>
      <p:sp>
        <p:nvSpPr>
          <p:cNvPr id="334" name="Google Shape;334;p42"/>
          <p:cNvSpPr txBox="1">
            <a:spLocks noGrp="1"/>
          </p:cNvSpPr>
          <p:nvPr>
            <p:ph type="body" idx="1"/>
          </p:nvPr>
        </p:nvSpPr>
        <p:spPr>
          <a:xfrm>
            <a:off x="462455" y="1755228"/>
            <a:ext cx="11403229" cy="4421735"/>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Teaching and learning materials according to the way of accessibility(Gathered/collected teaching and learning materials, Visited/observed in their natural or working environment, Manufactured or man and or teacher-made materials)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txBox="1">
            <a:spLocks noGrp="1"/>
          </p:cNvSpPr>
          <p:nvPr>
            <p:ph type="title"/>
          </p:nvPr>
        </p:nvSpPr>
        <p:spPr>
          <a:xfrm>
            <a:off x="1939159" y="441325"/>
            <a:ext cx="8529144" cy="1051144"/>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Oi"/>
              <a:buNone/>
            </a:pPr>
            <a:r>
              <a:rPr lang="en-GB" sz="3600" b="1" dirty="0">
                <a:latin typeface="Calibri"/>
                <a:ea typeface="Calibri"/>
                <a:cs typeface="Calibri"/>
                <a:sym typeface="Calibri"/>
              </a:rPr>
              <a:t>Types of Teaching and Learning materials (TLMs) </a:t>
            </a:r>
            <a:r>
              <a:rPr lang="en-GB" sz="3600" b="1" dirty="0" smtClean="0">
                <a:latin typeface="Calibri"/>
                <a:ea typeface="Calibri"/>
                <a:cs typeface="Calibri"/>
                <a:sym typeface="Calibri"/>
              </a:rPr>
              <a:t>(</a:t>
            </a:r>
            <a:r>
              <a:rPr lang="en-GB" b="1" dirty="0" smtClean="0">
                <a:latin typeface="Calibri"/>
                <a:ea typeface="Calibri"/>
                <a:cs typeface="Calibri"/>
                <a:sym typeface="Calibri"/>
              </a:rPr>
              <a:t>Cont'd)</a:t>
            </a:r>
            <a:endParaRPr sz="3600" b="1" dirty="0">
              <a:latin typeface="Calibri"/>
              <a:ea typeface="Calibri"/>
              <a:cs typeface="Calibri"/>
              <a:sym typeface="Calibri"/>
            </a:endParaRPr>
          </a:p>
        </p:txBody>
      </p:sp>
      <p:sp>
        <p:nvSpPr>
          <p:cNvPr id="340" name="Google Shape;340;p43"/>
          <p:cNvSpPr txBox="1">
            <a:spLocks noGrp="1"/>
          </p:cNvSpPr>
          <p:nvPr>
            <p:ph type="body" idx="1"/>
          </p:nvPr>
        </p:nvSpPr>
        <p:spPr>
          <a:xfrm>
            <a:off x="838200" y="1825625"/>
            <a:ext cx="10397359"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Teaching and learning materials according to their nature/ originality(Concrete /real teaching and learning materials,</a:t>
            </a:r>
            <a:r>
              <a:rPr lang="en-GB" b="1" dirty="0">
                <a:latin typeface="Calibri" pitchFamily="34" charset="0"/>
                <a:ea typeface="Calibri"/>
                <a:cs typeface="Calibri" pitchFamily="34" charset="0"/>
                <a:sym typeface="Calibri"/>
              </a:rPr>
              <a:t> </a:t>
            </a:r>
            <a:r>
              <a:rPr lang="en-GB" dirty="0">
                <a:latin typeface="Calibri" pitchFamily="34" charset="0"/>
                <a:ea typeface="Calibri"/>
                <a:cs typeface="Calibri" pitchFamily="34" charset="0"/>
                <a:sym typeface="Calibri"/>
              </a:rPr>
              <a:t>Concrete /real teaching and learning materials)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4"/>
          <p:cNvSpPr txBox="1">
            <a:spLocks noGrp="1"/>
          </p:cNvSpPr>
          <p:nvPr>
            <p:ph type="title"/>
          </p:nvPr>
        </p:nvSpPr>
        <p:spPr>
          <a:xfrm>
            <a:off x="1576552" y="365126"/>
            <a:ext cx="8781393" cy="100121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Oi"/>
              <a:buNone/>
            </a:pPr>
            <a:r>
              <a:rPr lang="en-GB" sz="3600" b="1" dirty="0">
                <a:latin typeface="Calibri" pitchFamily="34" charset="0"/>
                <a:ea typeface="Calibri"/>
                <a:cs typeface="Calibri" pitchFamily="34" charset="0"/>
                <a:sym typeface="Calibri"/>
              </a:rPr>
              <a:t>Types of Teaching and Learning materials (TLMs) </a:t>
            </a:r>
            <a:r>
              <a:rPr lang="en-GB" sz="3600" b="1" dirty="0" smtClean="0">
                <a:latin typeface="Calibri" pitchFamily="34" charset="0"/>
                <a:ea typeface="Calibri"/>
                <a:cs typeface="Calibri" pitchFamily="34" charset="0"/>
                <a:sym typeface="Calibri"/>
              </a:rPr>
              <a:t>(Cont'd)</a:t>
            </a:r>
            <a:endParaRPr sz="3600" b="1" dirty="0">
              <a:latin typeface="Calibri" pitchFamily="34" charset="0"/>
              <a:ea typeface="Calibri"/>
              <a:cs typeface="Calibri" pitchFamily="34" charset="0"/>
              <a:sym typeface="Calibri"/>
            </a:endParaRPr>
          </a:p>
        </p:txBody>
      </p:sp>
      <p:sp>
        <p:nvSpPr>
          <p:cNvPr id="346" name="Google Shape;346;p44"/>
          <p:cNvSpPr txBox="1">
            <a:spLocks noGrp="1"/>
          </p:cNvSpPr>
          <p:nvPr>
            <p:ph type="body" idx="1"/>
          </p:nvPr>
        </p:nvSpPr>
        <p:spPr>
          <a:xfrm>
            <a:off x="315310" y="1418897"/>
            <a:ext cx="11330152" cy="4758066"/>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Teaching and learning materials according to their cost(None cost materials, Low-cost materials and High-cost materials</a:t>
            </a:r>
            <a:r>
              <a:rPr lang="en-GB" dirty="0" smtClean="0">
                <a:latin typeface="Calibri" pitchFamily="34" charset="0"/>
                <a:ea typeface="Calibri"/>
                <a:cs typeface="Calibri" pitchFamily="34" charset="0"/>
                <a:sym typeface="Calibri"/>
              </a:rPr>
              <a:t>)</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Teaching and learning materials according to the sense involved(Visual materials, Audio materials and Audio-visuals materials) </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a:spLocks noGrp="1"/>
          </p:cNvSpPr>
          <p:nvPr>
            <p:ph type="title"/>
          </p:nvPr>
        </p:nvSpPr>
        <p:spPr>
          <a:xfrm>
            <a:off x="1939159" y="525516"/>
            <a:ext cx="7803932" cy="67266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352" name="Google Shape;352;p45"/>
          <p:cNvSpPr txBox="1">
            <a:spLocks noGrp="1"/>
          </p:cNvSpPr>
          <p:nvPr>
            <p:ph type="body" idx="1"/>
          </p:nvPr>
        </p:nvSpPr>
        <p:spPr>
          <a:xfrm>
            <a:off x="409903" y="3011265"/>
            <a:ext cx="11111537" cy="1182414"/>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Investigate and identify the teaching materials and learning resources available around you and classify them according to their types. </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6"/>
          <p:cNvSpPr txBox="1">
            <a:spLocks noGrp="1"/>
          </p:cNvSpPr>
          <p:nvPr>
            <p:ph type="title"/>
          </p:nvPr>
        </p:nvSpPr>
        <p:spPr>
          <a:xfrm>
            <a:off x="1608084" y="365126"/>
            <a:ext cx="8734096" cy="104326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3.2: Qualities of teaching and learning materials</a:t>
            </a:r>
            <a:endParaRPr sz="3600" b="1" dirty="0">
              <a:latin typeface="Calibri" pitchFamily="34" charset="0"/>
              <a:ea typeface="Calibri"/>
              <a:cs typeface="Calibri" pitchFamily="34" charset="0"/>
              <a:sym typeface="Calibri"/>
            </a:endParaRPr>
          </a:p>
        </p:txBody>
      </p:sp>
      <p:sp>
        <p:nvSpPr>
          <p:cNvPr id="358" name="Google Shape;358;p46"/>
          <p:cNvSpPr txBox="1">
            <a:spLocks noGrp="1"/>
          </p:cNvSpPr>
          <p:nvPr>
            <p:ph type="body" idx="1"/>
          </p:nvPr>
        </p:nvSpPr>
        <p:spPr>
          <a:xfrm>
            <a:off x="548641" y="3069065"/>
            <a:ext cx="11015830" cy="1786759"/>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3.2</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As a teacher in pre-primary or primary school, you want to produce teaching and learning materials for your lesson. How do you wish your materials to serve your lesson? </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b="1"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7"/>
          <p:cNvSpPr txBox="1">
            <a:spLocks noGrp="1"/>
          </p:cNvSpPr>
          <p:nvPr>
            <p:ph type="title"/>
          </p:nvPr>
        </p:nvSpPr>
        <p:spPr>
          <a:xfrm>
            <a:off x="1939160" y="365126"/>
            <a:ext cx="8213834" cy="927646"/>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Qualities of teaching and learning materials </a:t>
            </a:r>
            <a:r>
              <a:rPr lang="en-GB" sz="3600" b="1" dirty="0" smtClean="0">
                <a:latin typeface="Calibri" pitchFamily="34" charset="0"/>
                <a:ea typeface="Calibri"/>
                <a:cs typeface="Calibri" pitchFamily="34" charset="0"/>
                <a:sym typeface="Calibri"/>
              </a:rPr>
              <a:t>(Cont'd)</a:t>
            </a:r>
            <a:endParaRPr sz="3600" dirty="0">
              <a:latin typeface="Calibri" pitchFamily="34" charset="0"/>
              <a:ea typeface="Calibri"/>
              <a:cs typeface="Calibri" pitchFamily="34" charset="0"/>
              <a:sym typeface="Calibri"/>
            </a:endParaRPr>
          </a:p>
        </p:txBody>
      </p:sp>
      <p:sp>
        <p:nvSpPr>
          <p:cNvPr id="364" name="Google Shape;364;p47"/>
          <p:cNvSpPr txBox="1">
            <a:spLocks noGrp="1"/>
          </p:cNvSpPr>
          <p:nvPr>
            <p:ph type="body" idx="1"/>
          </p:nvPr>
        </p:nvSpPr>
        <p:spPr>
          <a:xfrm>
            <a:off x="399393" y="1513490"/>
            <a:ext cx="11165078" cy="4069728"/>
          </a:xfrm>
          <a:prstGeom prst="rect">
            <a:avLst/>
          </a:prstGeom>
          <a:noFill/>
          <a:ln>
            <a:noFill/>
          </a:ln>
        </p:spPr>
        <p:txBody>
          <a:bodyPr spcFirstLastPara="1" wrap="square" lIns="91425" tIns="45700" rIns="91425" bIns="45700" anchor="t" anchorCtr="0">
            <a:normAutofit/>
          </a:bodyPr>
          <a:lstStyle/>
          <a:p>
            <a:pPr lvl="0" indent="-457200" algn="just" rtl="0">
              <a:lnSpc>
                <a:spcPct val="100000"/>
              </a:lnSpc>
              <a:spcBef>
                <a:spcPts val="1000"/>
              </a:spcBef>
              <a:spcAft>
                <a:spcPts val="0"/>
              </a:spcAft>
              <a:buClr>
                <a:schemeClr val="dk1"/>
              </a:buClr>
              <a:buSzPts val="2800"/>
              <a:buFont typeface="Arial" pitchFamily="34" charset="0"/>
              <a:buChar char="•"/>
            </a:pPr>
            <a:r>
              <a:rPr lang="en-GB" dirty="0" smtClean="0">
                <a:latin typeface="Calibri" pitchFamily="34" charset="0"/>
                <a:ea typeface="Calibri"/>
                <a:cs typeface="Calibri" pitchFamily="34" charset="0"/>
                <a:sym typeface="Calibri"/>
              </a:rPr>
              <a:t>Criteria </a:t>
            </a:r>
            <a:r>
              <a:rPr lang="en-GB" dirty="0">
                <a:latin typeface="Calibri" pitchFamily="34" charset="0"/>
                <a:ea typeface="Calibri"/>
                <a:cs typeface="Calibri" pitchFamily="34" charset="0"/>
                <a:sym typeface="Calibri"/>
              </a:rPr>
              <a:t>of selecting suitable teaching and learning materials (Availability, Readability/visibility, Relevance, Affordability/cost effectiveness, User friendliness, Durability, Multi-purpose/functionalism, Lesson to be taught and activities, Multi-sensory, Age appropriateness and Variety)</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8"/>
          <p:cNvSpPr txBox="1">
            <a:spLocks noGrp="1"/>
          </p:cNvSpPr>
          <p:nvPr>
            <p:ph type="title"/>
          </p:nvPr>
        </p:nvSpPr>
        <p:spPr>
          <a:xfrm>
            <a:off x="1734207" y="365126"/>
            <a:ext cx="8765627" cy="885606"/>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Oi"/>
              <a:buNone/>
            </a:pPr>
            <a:r>
              <a:rPr lang="en-GB" sz="3600" b="1" dirty="0">
                <a:latin typeface="Times New Roman" pitchFamily="18" charset="0"/>
                <a:ea typeface="Calibri"/>
                <a:cs typeface="Times New Roman" pitchFamily="18" charset="0"/>
                <a:sym typeface="Calibri"/>
              </a:rPr>
              <a:t>Qualities of teaching and learning materials </a:t>
            </a:r>
            <a:r>
              <a:rPr lang="en-GB" sz="3600" b="1" dirty="0" smtClean="0">
                <a:latin typeface="Times New Roman" pitchFamily="18" charset="0"/>
                <a:ea typeface="Calibri"/>
                <a:cs typeface="Times New Roman" pitchFamily="18" charset="0"/>
                <a:sym typeface="Calibri"/>
              </a:rPr>
              <a:t>(Cont'd)</a:t>
            </a:r>
            <a:endParaRPr sz="3600" dirty="0">
              <a:latin typeface="Times New Roman" pitchFamily="18" charset="0"/>
              <a:ea typeface="Calibri"/>
              <a:cs typeface="Times New Roman" pitchFamily="18" charset="0"/>
              <a:sym typeface="Calibri"/>
            </a:endParaRPr>
          </a:p>
        </p:txBody>
      </p:sp>
      <p:sp>
        <p:nvSpPr>
          <p:cNvPr id="370" name="Google Shape;370;p48"/>
          <p:cNvSpPr txBox="1">
            <a:spLocks noGrp="1"/>
          </p:cNvSpPr>
          <p:nvPr>
            <p:ph type="body" idx="1"/>
          </p:nvPr>
        </p:nvSpPr>
        <p:spPr>
          <a:xfrm>
            <a:off x="613186" y="1576552"/>
            <a:ext cx="11095338" cy="4600411"/>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Where and how to get teaching and learning materials/resources(Government and Improvisation/teacher-made)</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Teaching and learning materials development(teachers and the learners can make varied teaching materials needed in teaching and learning process)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365125"/>
            <a:ext cx="9677399" cy="1165501"/>
          </a:xfrm>
          <a:prstGeom prst="rect">
            <a:avLst/>
          </a:prstGeom>
          <a:solidFill>
            <a:schemeClr val="accent1"/>
          </a:solidFill>
          <a:ln>
            <a:noFill/>
          </a:ln>
        </p:spPr>
        <p:txBody>
          <a:bodyPr spcFirstLastPara="1" wrap="square" lIns="91425" tIns="45700" rIns="91425" bIns="45700" anchor="ctr" anchorCtr="0">
            <a:noAutofit/>
          </a:bodyPr>
          <a:lstStyle/>
          <a:p>
            <a:pPr lvl="0" algn="ctr">
              <a:buSzPts val="4000"/>
            </a:pPr>
            <a:r>
              <a:rPr lang="en-GB" sz="4000" b="1" dirty="0">
                <a:latin typeface="Calibri"/>
                <a:ea typeface="Calibri"/>
                <a:cs typeface="Calibri"/>
                <a:sym typeface="Calibri"/>
              </a:rPr>
              <a:t>Module Learning </a:t>
            </a:r>
            <a:r>
              <a:rPr lang="en-GB" sz="4000" b="1" dirty="0">
                <a:latin typeface="Times New Roman" pitchFamily="18" charset="0"/>
                <a:ea typeface="Calibri"/>
                <a:cs typeface="Times New Roman" pitchFamily="18" charset="0"/>
                <a:sym typeface="Calibri"/>
              </a:rPr>
              <a:t>Outcomes</a:t>
            </a:r>
            <a:endParaRPr sz="4000" dirty="0">
              <a:latin typeface="Calibri"/>
              <a:ea typeface="Calibri"/>
              <a:cs typeface="Calibri"/>
              <a:sym typeface="Calibri"/>
            </a:endParaRPr>
          </a:p>
        </p:txBody>
      </p:sp>
      <p:sp>
        <p:nvSpPr>
          <p:cNvPr id="94" name="Google Shape;94;p2"/>
          <p:cNvSpPr txBox="1">
            <a:spLocks noGrp="1"/>
          </p:cNvSpPr>
          <p:nvPr>
            <p:ph type="body" idx="1"/>
          </p:nvPr>
        </p:nvSpPr>
        <p:spPr>
          <a:xfrm>
            <a:off x="1124262" y="1813810"/>
            <a:ext cx="10370092" cy="3773644"/>
          </a:xfrm>
          <a:prstGeom prst="rect">
            <a:avLst/>
          </a:prstGeom>
          <a:noFill/>
          <a:ln>
            <a:noFill/>
          </a:ln>
        </p:spPr>
        <p:txBody>
          <a:bodyPr spcFirstLastPara="1" wrap="square" lIns="91425" tIns="45700" rIns="91425" bIns="45700" anchor="t" anchorCtr="0">
            <a:normAutofit/>
          </a:bodyPr>
          <a:lstStyle/>
          <a:p>
            <a:pPr marL="228600" lvl="0" indent="-228600" algn="just">
              <a:buSzPts val="2800"/>
              <a:buNone/>
            </a:pPr>
            <a:r>
              <a:rPr lang="en-US" dirty="0" smtClean="0">
                <a:latin typeface="Calibri" pitchFamily="34" charset="0"/>
                <a:ea typeface="Calibri"/>
                <a:cs typeface="Calibri" pitchFamily="34" charset="0"/>
                <a:sym typeface="Calibri"/>
              </a:rPr>
              <a:t>By the end of this training module, you will be able to: </a:t>
            </a:r>
            <a:endParaRPr lang="en-GB" dirty="0" smtClean="0">
              <a:latin typeface="Calibri" pitchFamily="34" charset="0"/>
              <a:ea typeface="Calibri"/>
              <a:cs typeface="Calibri" pitchFamily="34" charset="0"/>
              <a:sym typeface="Calibri"/>
            </a:endParaRPr>
          </a:p>
          <a:p>
            <a:pPr marL="228600" lvl="0" indent="-228600" algn="just">
              <a:buSzPts val="2800"/>
              <a:buFont typeface="Calibri"/>
              <a:buChar char="•"/>
            </a:pPr>
            <a:r>
              <a:rPr lang="en-GB" dirty="0" smtClean="0">
                <a:latin typeface="Calibri" pitchFamily="34" charset="0"/>
                <a:ea typeface="Calibri"/>
                <a:cs typeface="Calibri" pitchFamily="34" charset="0"/>
                <a:sym typeface="Calibri"/>
              </a:rPr>
              <a:t>Apply </a:t>
            </a:r>
            <a:r>
              <a:rPr lang="en-GB" dirty="0">
                <a:latin typeface="Calibri" pitchFamily="34" charset="0"/>
                <a:ea typeface="Calibri"/>
                <a:cs typeface="Calibri" pitchFamily="34" charset="0"/>
                <a:sym typeface="Calibri"/>
              </a:rPr>
              <a:t>different teaching approaches, methods and techniques;</a:t>
            </a:r>
          </a:p>
          <a:p>
            <a:pPr marL="228600" lvl="0" indent="-228600" algn="just">
              <a:buSzPts val="2800"/>
              <a:buFont typeface="Calibri"/>
              <a:buChar char="•"/>
            </a:pPr>
            <a:r>
              <a:rPr lang="en-GB" dirty="0">
                <a:latin typeface="Calibri" pitchFamily="34" charset="0"/>
                <a:ea typeface="Calibri"/>
                <a:cs typeface="Calibri" pitchFamily="34" charset="0"/>
                <a:sym typeface="Calibri"/>
              </a:rPr>
              <a:t>Formulate educational objectives;</a:t>
            </a:r>
          </a:p>
          <a:p>
            <a:pPr marL="228600" lvl="0" indent="-228600" algn="just">
              <a:buSzPts val="2800"/>
              <a:buFont typeface="Calibri"/>
              <a:buChar char="•"/>
            </a:pPr>
            <a:r>
              <a:rPr lang="en-GB" dirty="0">
                <a:latin typeface="Calibri" pitchFamily="34" charset="0"/>
                <a:ea typeface="Calibri"/>
                <a:cs typeface="Calibri" pitchFamily="34" charset="0"/>
                <a:sym typeface="Calibri"/>
              </a:rPr>
              <a:t>Use different teaching and learning materials;</a:t>
            </a:r>
          </a:p>
          <a:p>
            <a:pPr marL="228600" lvl="0" indent="-228600" algn="just">
              <a:buSzPts val="2800"/>
              <a:buFont typeface="Calibri"/>
              <a:buChar char="•"/>
            </a:pPr>
            <a:r>
              <a:rPr lang="en-GB" dirty="0">
                <a:latin typeface="Calibri" pitchFamily="34" charset="0"/>
                <a:ea typeface="Calibri"/>
                <a:cs typeface="Calibri" pitchFamily="34" charset="0"/>
                <a:sym typeface="Calibri"/>
              </a:rPr>
              <a:t>Prepare and use pedagogical documents</a:t>
            </a: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wipe(down)">
                                      <p:cBhvr>
                                        <p:cTn id="7" dur="500"/>
                                        <p:tgtEl>
                                          <p:spTgt spid="9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4">
                                            <p:txEl>
                                              <p:pRg st="1" end="1"/>
                                            </p:txEl>
                                          </p:spTgt>
                                        </p:tgtEl>
                                        <p:attrNameLst>
                                          <p:attrName>style.visibility</p:attrName>
                                        </p:attrNameLst>
                                      </p:cBhvr>
                                      <p:to>
                                        <p:strVal val="visible"/>
                                      </p:to>
                                    </p:set>
                                    <p:animEffect transition="in" filter="wipe(down)">
                                      <p:cBhvr>
                                        <p:cTn id="10" dur="500"/>
                                        <p:tgtEl>
                                          <p:spTgt spid="9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4">
                                            <p:txEl>
                                              <p:pRg st="2" end="2"/>
                                            </p:txEl>
                                          </p:spTgt>
                                        </p:tgtEl>
                                        <p:attrNameLst>
                                          <p:attrName>style.visibility</p:attrName>
                                        </p:attrNameLst>
                                      </p:cBhvr>
                                      <p:to>
                                        <p:strVal val="visible"/>
                                      </p:to>
                                    </p:set>
                                    <p:animEffect transition="in" filter="wipe(down)">
                                      <p:cBhvr>
                                        <p:cTn id="13" dur="500"/>
                                        <p:tgtEl>
                                          <p:spTgt spid="9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4">
                                            <p:txEl>
                                              <p:pRg st="3" end="3"/>
                                            </p:txEl>
                                          </p:spTgt>
                                        </p:tgtEl>
                                        <p:attrNameLst>
                                          <p:attrName>style.visibility</p:attrName>
                                        </p:attrNameLst>
                                      </p:cBhvr>
                                      <p:to>
                                        <p:strVal val="visible"/>
                                      </p:to>
                                    </p:set>
                                    <p:animEffect transition="in" filter="wipe(down)">
                                      <p:cBhvr>
                                        <p:cTn id="16" dur="500"/>
                                        <p:tgtEl>
                                          <p:spTgt spid="9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4">
                                            <p:txEl>
                                              <p:pRg st="4" end="4"/>
                                            </p:txEl>
                                          </p:spTgt>
                                        </p:tgtEl>
                                        <p:attrNameLst>
                                          <p:attrName>style.visibility</p:attrName>
                                        </p:attrNameLst>
                                      </p:cBhvr>
                                      <p:to>
                                        <p:strVal val="visible"/>
                                      </p:to>
                                    </p:set>
                                    <p:animEffect transition="in" filter="wipe(down)">
                                      <p:cBhvr>
                                        <p:cTn id="19" dur="500"/>
                                        <p:tgtEl>
                                          <p:spTgt spid="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9"/>
          <p:cNvSpPr txBox="1">
            <a:spLocks noGrp="1"/>
          </p:cNvSpPr>
          <p:nvPr>
            <p:ph type="title"/>
          </p:nvPr>
        </p:nvSpPr>
        <p:spPr>
          <a:xfrm>
            <a:off x="1876097" y="365125"/>
            <a:ext cx="8518634" cy="86458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376" name="Google Shape;376;p49"/>
          <p:cNvSpPr txBox="1">
            <a:spLocks noGrp="1"/>
          </p:cNvSpPr>
          <p:nvPr>
            <p:ph type="body" idx="1"/>
          </p:nvPr>
        </p:nvSpPr>
        <p:spPr>
          <a:xfrm>
            <a:off x="315686" y="2147889"/>
            <a:ext cx="11669485" cy="3401598"/>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1. Read the scenario on page </a:t>
            </a:r>
            <a:r>
              <a:rPr lang="en-GB" dirty="0" smtClean="0">
                <a:latin typeface="Calibri" pitchFamily="34" charset="0"/>
                <a:ea typeface="Calibri"/>
                <a:cs typeface="Calibri" pitchFamily="34" charset="0"/>
                <a:sym typeface="Calibri"/>
              </a:rPr>
              <a:t> forty six (Pg 46) and </a:t>
            </a:r>
            <a:r>
              <a:rPr lang="en-GB" dirty="0">
                <a:latin typeface="Calibri" pitchFamily="34" charset="0"/>
                <a:ea typeface="Calibri"/>
                <a:cs typeface="Calibri" pitchFamily="34" charset="0"/>
                <a:sym typeface="Calibri"/>
              </a:rPr>
              <a:t>answer the question related to the scenario.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a. Do you agree with </a:t>
            </a:r>
            <a:r>
              <a:rPr lang="en-GB" dirty="0" err="1">
                <a:latin typeface="Calibri" pitchFamily="34" charset="0"/>
                <a:ea typeface="Calibri"/>
                <a:cs typeface="Calibri" pitchFamily="34" charset="0"/>
                <a:sym typeface="Calibri"/>
              </a:rPr>
              <a:t>Rurangwa’s</a:t>
            </a:r>
            <a:r>
              <a:rPr lang="en-GB" dirty="0">
                <a:latin typeface="Calibri" pitchFamily="34" charset="0"/>
                <a:ea typeface="Calibri"/>
                <a:cs typeface="Calibri" pitchFamily="34" charset="0"/>
                <a:sym typeface="Calibri"/>
              </a:rPr>
              <a:t> decision?</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b. What skills is </a:t>
            </a:r>
            <a:r>
              <a:rPr lang="en-GB" dirty="0" err="1">
                <a:latin typeface="Calibri" pitchFamily="34" charset="0"/>
                <a:ea typeface="Calibri"/>
                <a:cs typeface="Calibri" pitchFamily="34" charset="0"/>
                <a:sym typeface="Calibri"/>
              </a:rPr>
              <a:t>Rurangwa</a:t>
            </a:r>
            <a:r>
              <a:rPr lang="en-GB" dirty="0">
                <a:latin typeface="Calibri" pitchFamily="34" charset="0"/>
                <a:ea typeface="Calibri"/>
                <a:cs typeface="Calibri" pitchFamily="34" charset="0"/>
                <a:sym typeface="Calibri"/>
              </a:rPr>
              <a:t> is lacking?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c. Advise him on strategies of getting Teaching and Learning           Materials.</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2. Produce teaching and learning materials using collected and low-cost materials reflecting your specific subject delivery.</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0"/>
          <p:cNvSpPr txBox="1">
            <a:spLocks noGrp="1"/>
          </p:cNvSpPr>
          <p:nvPr>
            <p:ph type="title"/>
          </p:nvPr>
        </p:nvSpPr>
        <p:spPr>
          <a:xfrm>
            <a:off x="1576553" y="365125"/>
            <a:ext cx="8607972" cy="115170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3.3: Management of teaching and learning materials</a:t>
            </a:r>
            <a:endParaRPr sz="3600" b="1" dirty="0">
              <a:latin typeface="Calibri" pitchFamily="34" charset="0"/>
              <a:ea typeface="Calibri"/>
              <a:cs typeface="Calibri" pitchFamily="34" charset="0"/>
              <a:sym typeface="Calibri"/>
            </a:endParaRPr>
          </a:p>
        </p:txBody>
      </p:sp>
      <p:sp>
        <p:nvSpPr>
          <p:cNvPr id="382" name="Google Shape;382;p50"/>
          <p:cNvSpPr txBox="1">
            <a:spLocks noGrp="1"/>
          </p:cNvSpPr>
          <p:nvPr>
            <p:ph type="body" idx="1"/>
          </p:nvPr>
        </p:nvSpPr>
        <p:spPr>
          <a:xfrm>
            <a:off x="376518" y="2282839"/>
            <a:ext cx="11252498" cy="3487354"/>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600"/>
              <a:buNone/>
            </a:pPr>
            <a:r>
              <a:rPr lang="en-GB" b="1" dirty="0" smtClean="0">
                <a:latin typeface="Calibri" pitchFamily="34" charset="0"/>
                <a:ea typeface="Calibri"/>
                <a:cs typeface="Calibri" pitchFamily="34" charset="0"/>
                <a:sym typeface="Calibri"/>
              </a:rPr>
              <a:t>Activity 3.3</a:t>
            </a:r>
            <a:endParaRPr b="1" dirty="0">
              <a:latin typeface="Calibri" pitchFamily="34" charset="0"/>
              <a:ea typeface="Calibri"/>
              <a:cs typeface="Calibri" pitchFamily="34" charset="0"/>
              <a:sym typeface="Calibri"/>
            </a:endParaRPr>
          </a:p>
          <a:p>
            <a:pPr marL="0" lvl="0" indent="0" algn="just" rtl="0">
              <a:lnSpc>
                <a:spcPct val="12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 Read the scenario on page </a:t>
            </a:r>
            <a:r>
              <a:rPr lang="en-GB" dirty="0" smtClean="0">
                <a:latin typeface="Calibri" pitchFamily="34" charset="0"/>
                <a:ea typeface="Calibri"/>
                <a:cs typeface="Calibri" pitchFamily="34" charset="0"/>
                <a:sym typeface="Calibri"/>
              </a:rPr>
              <a:t>forty seven (Pg 47) of </a:t>
            </a:r>
            <a:r>
              <a:rPr lang="en-GB" dirty="0">
                <a:latin typeface="Calibri" pitchFamily="34" charset="0"/>
                <a:ea typeface="Calibri"/>
                <a:cs typeface="Calibri" pitchFamily="34" charset="0"/>
                <a:sym typeface="Calibri"/>
              </a:rPr>
              <a:t>the module and answer to the following question:</a:t>
            </a:r>
            <a:endParaRPr dirty="0">
              <a:latin typeface="Calibri" pitchFamily="34" charset="0"/>
              <a:ea typeface="Calibri"/>
              <a:cs typeface="Calibri" pitchFamily="34" charset="0"/>
              <a:sym typeface="Calibri"/>
            </a:endParaRPr>
          </a:p>
          <a:p>
            <a:pPr marL="514350" lvl="0" indent="-514350" algn="just" rtl="0">
              <a:lnSpc>
                <a:spcPct val="120000"/>
              </a:lnSpc>
              <a:spcBef>
                <a:spcPts val="1000"/>
              </a:spcBef>
              <a:spcAft>
                <a:spcPts val="0"/>
              </a:spcAft>
              <a:buClr>
                <a:schemeClr val="dk1"/>
              </a:buClr>
              <a:buSzPts val="2800"/>
              <a:buFont typeface="Calibri"/>
              <a:buAutoNum type="alphaLcPeriod"/>
            </a:pPr>
            <a:r>
              <a:rPr lang="en-GB" dirty="0">
                <a:latin typeface="Calibri" pitchFamily="34" charset="0"/>
                <a:ea typeface="Calibri"/>
                <a:cs typeface="Calibri" pitchFamily="34" charset="0"/>
                <a:sym typeface="Calibri"/>
              </a:rPr>
              <a:t>What are the strengths and weaknesses of teacher </a:t>
            </a:r>
            <a:r>
              <a:rPr lang="en-GB" dirty="0" err="1">
                <a:latin typeface="Calibri" pitchFamily="34" charset="0"/>
                <a:ea typeface="Calibri"/>
                <a:cs typeface="Calibri" pitchFamily="34" charset="0"/>
                <a:sym typeface="Calibri"/>
              </a:rPr>
              <a:t>Muvara</a:t>
            </a:r>
            <a:r>
              <a:rPr lang="en-GB" dirty="0">
                <a:latin typeface="Calibri" pitchFamily="34" charset="0"/>
                <a:ea typeface="Calibri"/>
                <a:cs typeface="Calibri" pitchFamily="34" charset="0"/>
                <a:sym typeface="Calibri"/>
              </a:rPr>
              <a:t>?</a:t>
            </a:r>
            <a:endParaRPr dirty="0">
              <a:latin typeface="Calibri" pitchFamily="34" charset="0"/>
              <a:ea typeface="Calibri"/>
              <a:cs typeface="Calibri" pitchFamily="34" charset="0"/>
              <a:sym typeface="Calibri"/>
            </a:endParaRPr>
          </a:p>
          <a:p>
            <a:pPr marL="514350" lvl="0" indent="-514350" algn="just" rtl="0">
              <a:lnSpc>
                <a:spcPct val="120000"/>
              </a:lnSpc>
              <a:spcBef>
                <a:spcPts val="1000"/>
              </a:spcBef>
              <a:spcAft>
                <a:spcPts val="0"/>
              </a:spcAft>
              <a:buClr>
                <a:schemeClr val="dk1"/>
              </a:buClr>
              <a:buSzPts val="2800"/>
              <a:buFont typeface="Calibri"/>
              <a:buAutoNum type="alphaLcPeriod"/>
            </a:pPr>
            <a:r>
              <a:rPr lang="en-GB" dirty="0">
                <a:latin typeface="Calibri" pitchFamily="34" charset="0"/>
                <a:ea typeface="Calibri"/>
                <a:cs typeface="Calibri" pitchFamily="34" charset="0"/>
                <a:sym typeface="Calibri"/>
              </a:rPr>
              <a:t>Provide some pieces of advice to integrate his teaching materials in teaching activities for improvement.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3600"/>
              <a:buNone/>
            </a:pPr>
            <a:endParaRPr sz="3600" dirty="0">
              <a:latin typeface="Oi"/>
              <a:ea typeface="Oi"/>
              <a:cs typeface="Oi"/>
              <a:sym typeface="Oi"/>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1"/>
          <p:cNvSpPr txBox="1">
            <a:spLocks noGrp="1"/>
          </p:cNvSpPr>
          <p:nvPr>
            <p:ph type="title"/>
          </p:nvPr>
        </p:nvSpPr>
        <p:spPr>
          <a:xfrm>
            <a:off x="1876093" y="365126"/>
            <a:ext cx="8576811" cy="1022240"/>
          </a:xfrm>
          <a:prstGeom prst="rect">
            <a:avLst/>
          </a:prstGeom>
          <a:solidFill>
            <a:srgbClr val="8DA9DB"/>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ct val="100000"/>
              <a:buFont typeface="Oi"/>
              <a:buNone/>
            </a:pPr>
            <a:r>
              <a:rPr lang="en-GB" sz="3600" b="1" dirty="0">
                <a:latin typeface="Calibri" pitchFamily="34" charset="0"/>
                <a:ea typeface="Calibri"/>
                <a:cs typeface="Calibri" pitchFamily="34" charset="0"/>
                <a:sym typeface="Calibri"/>
              </a:rPr>
              <a:t>Management of teaching and learning materials </a:t>
            </a:r>
            <a:r>
              <a:rPr lang="en-GB" sz="3600" b="1" dirty="0" smtClean="0">
                <a:latin typeface="Calibri" pitchFamily="34" charset="0"/>
                <a:ea typeface="Calibri"/>
                <a:cs typeface="Calibri" pitchFamily="34" charset="0"/>
                <a:sym typeface="Calibri"/>
              </a:rPr>
              <a:t>(Cont'd)</a:t>
            </a:r>
            <a:endParaRPr sz="3600" dirty="0">
              <a:latin typeface="Calibri" pitchFamily="34" charset="0"/>
              <a:ea typeface="Calibri"/>
              <a:cs typeface="Calibri" pitchFamily="34" charset="0"/>
              <a:sym typeface="Calibri"/>
            </a:endParaRPr>
          </a:p>
        </p:txBody>
      </p:sp>
      <p:sp>
        <p:nvSpPr>
          <p:cNvPr id="388" name="Google Shape;388;p51"/>
          <p:cNvSpPr txBox="1">
            <a:spLocks noGrp="1"/>
          </p:cNvSpPr>
          <p:nvPr>
            <p:ph type="body" idx="1"/>
          </p:nvPr>
        </p:nvSpPr>
        <p:spPr>
          <a:xfrm>
            <a:off x="283779" y="1429407"/>
            <a:ext cx="11635693" cy="4747556"/>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How to display the TLMs (A good display of the TLMs in classroom is part of the learning environment. The way materials are displayed can positively or negatively affect learners’ learning)</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Char char="•"/>
            </a:pPr>
            <a:r>
              <a:rPr lang="en-GB" dirty="0">
                <a:latin typeface="Calibri" pitchFamily="34" charset="0"/>
                <a:ea typeface="Calibri"/>
                <a:cs typeface="Calibri" pitchFamily="34" charset="0"/>
                <a:sym typeface="Calibri"/>
              </a:rPr>
              <a:t>Some techniques for displaying TLMs(Wall displays, Hanging,</a:t>
            </a:r>
            <a:r>
              <a:rPr lang="en-GB" b="1" dirty="0">
                <a:latin typeface="Calibri" pitchFamily="34" charset="0"/>
                <a:ea typeface="Calibri"/>
                <a:cs typeface="Calibri" pitchFamily="34" charset="0"/>
                <a:sym typeface="Calibri"/>
              </a:rPr>
              <a:t> </a:t>
            </a:r>
            <a:r>
              <a:rPr lang="en-GB" dirty="0">
                <a:latin typeface="Calibri" pitchFamily="34" charset="0"/>
                <a:ea typeface="Calibri"/>
                <a:cs typeface="Calibri" pitchFamily="34" charset="0"/>
                <a:sym typeface="Calibri"/>
              </a:rPr>
              <a:t>Soft board, Shelves, Learning centres)</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Some tips for displaying TLMs(Put two dimensional pieces (pictures) at learners’ eye level, Choose the right space, Keep displays current)</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2"/>
          <p:cNvSpPr txBox="1">
            <a:spLocks noGrp="1"/>
          </p:cNvSpPr>
          <p:nvPr>
            <p:ph type="title"/>
          </p:nvPr>
        </p:nvSpPr>
        <p:spPr>
          <a:xfrm>
            <a:off x="2191407" y="365126"/>
            <a:ext cx="7583214" cy="87509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394" name="Google Shape;394;p52"/>
          <p:cNvSpPr txBox="1">
            <a:spLocks noGrp="1"/>
          </p:cNvSpPr>
          <p:nvPr>
            <p:ph type="body" idx="1"/>
          </p:nvPr>
        </p:nvSpPr>
        <p:spPr>
          <a:xfrm>
            <a:off x="559398" y="2790537"/>
            <a:ext cx="11144922" cy="2096813"/>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Clr>
                <a:schemeClr val="dk1"/>
              </a:buClr>
              <a:buSzPts val="2800"/>
              <a:buFont typeface="Calibri"/>
              <a:buAutoNum type="arabicPeriod"/>
            </a:pPr>
            <a:r>
              <a:rPr lang="en-GB" dirty="0">
                <a:latin typeface="Calibri" pitchFamily="34" charset="0"/>
                <a:ea typeface="Calibri"/>
                <a:cs typeface="Calibri" pitchFamily="34" charset="0"/>
                <a:sym typeface="Calibri"/>
              </a:rPr>
              <a:t>As a teacher, explain the importance of storing and maintaining teaching and learning materials properly?</a:t>
            </a:r>
            <a:endParaRPr dirty="0">
              <a:latin typeface="Calibri" pitchFamily="34" charset="0"/>
              <a:ea typeface="Calibri"/>
              <a:cs typeface="Calibri" pitchFamily="34" charset="0"/>
              <a:sym typeface="Calibri"/>
            </a:endParaRPr>
          </a:p>
          <a:p>
            <a:pPr marL="514350" lvl="0" indent="-514350" algn="l" rtl="0">
              <a:lnSpc>
                <a:spcPct val="100000"/>
              </a:lnSpc>
              <a:spcBef>
                <a:spcPts val="1000"/>
              </a:spcBef>
              <a:spcAft>
                <a:spcPts val="0"/>
              </a:spcAft>
              <a:buClr>
                <a:schemeClr val="dk1"/>
              </a:buClr>
              <a:buSzPts val="2800"/>
              <a:buFont typeface="Calibri"/>
              <a:buAutoNum type="arabicPeriod"/>
            </a:pPr>
            <a:r>
              <a:rPr lang="en-GB" dirty="0">
                <a:latin typeface="Calibri" pitchFamily="34" charset="0"/>
                <a:ea typeface="Calibri"/>
                <a:cs typeface="Calibri" pitchFamily="34" charset="0"/>
                <a:sym typeface="Calibri"/>
              </a:rPr>
              <a:t> Display the TLMs you produced and provide required explanations as your workmates pass through.</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2"/>
          <p:cNvSpPr txBox="1">
            <a:spLocks noGrp="1"/>
          </p:cNvSpPr>
          <p:nvPr>
            <p:ph type="title"/>
          </p:nvPr>
        </p:nvSpPr>
        <p:spPr>
          <a:xfrm>
            <a:off x="1876097" y="365126"/>
            <a:ext cx="8602720" cy="87509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End Unit Assessment</a:t>
            </a:r>
            <a:endParaRPr sz="3600" b="1" dirty="0">
              <a:latin typeface="Calibri" pitchFamily="34" charset="0"/>
              <a:ea typeface="Calibri"/>
              <a:cs typeface="Calibri" pitchFamily="34" charset="0"/>
              <a:sym typeface="Calibri"/>
            </a:endParaRPr>
          </a:p>
        </p:txBody>
      </p:sp>
      <p:sp>
        <p:nvSpPr>
          <p:cNvPr id="394" name="Google Shape;394;p52"/>
          <p:cNvSpPr txBox="1">
            <a:spLocks noGrp="1"/>
          </p:cNvSpPr>
          <p:nvPr>
            <p:ph type="body" idx="1"/>
          </p:nvPr>
        </p:nvSpPr>
        <p:spPr>
          <a:xfrm>
            <a:off x="559398" y="1261235"/>
            <a:ext cx="11144922" cy="4477778"/>
          </a:xfrm>
          <a:prstGeom prst="rect">
            <a:avLst/>
          </a:prstGeom>
          <a:solidFill>
            <a:schemeClr val="accent2"/>
          </a:solid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lang="en-US" dirty="0" smtClean="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lang="en-US" dirty="0" smtClean="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lang="en-US" dirty="0" smtClean="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lang="en-US" dirty="0" smtClean="0">
              <a:latin typeface="Calibri"/>
              <a:ea typeface="Calibri"/>
              <a:cs typeface="Calibri"/>
              <a:sym typeface="Calibri"/>
            </a:endParaRPr>
          </a:p>
          <a:p>
            <a:pPr marL="0" lvl="0" indent="0" algn="ctr" rtl="0">
              <a:lnSpc>
                <a:spcPct val="90000"/>
              </a:lnSpc>
              <a:spcBef>
                <a:spcPts val="1000"/>
              </a:spcBef>
              <a:spcAft>
                <a:spcPts val="0"/>
              </a:spcAft>
              <a:buClr>
                <a:schemeClr val="dk1"/>
              </a:buClr>
              <a:buSzPts val="2800"/>
              <a:buNone/>
            </a:pPr>
            <a:r>
              <a:rPr lang="en-US" dirty="0" smtClean="0">
                <a:latin typeface="Calibri"/>
                <a:ea typeface="Calibri"/>
                <a:cs typeface="Calibri"/>
                <a:sym typeface="Calibri"/>
              </a:rPr>
              <a:t>Do end Unit Assessment on page 50 of the module</a:t>
            </a:r>
            <a:endParaRPr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3"/>
          <p:cNvSpPr txBox="1">
            <a:spLocks noGrp="1"/>
          </p:cNvSpPr>
          <p:nvPr>
            <p:ph type="title"/>
          </p:nvPr>
        </p:nvSpPr>
        <p:spPr>
          <a:xfrm>
            <a:off x="1734207" y="365126"/>
            <a:ext cx="8650014" cy="843564"/>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Oi"/>
              <a:buNone/>
            </a:pPr>
            <a:r>
              <a:rPr lang="en-GB" sz="4000" b="1" dirty="0">
                <a:latin typeface="Calibri"/>
                <a:ea typeface="Calibri"/>
                <a:cs typeface="Calibri"/>
                <a:sym typeface="Calibri"/>
              </a:rPr>
              <a:t>UNIT 4: PEDAGOGICAL DOCUMENTS</a:t>
            </a:r>
            <a:endParaRPr sz="4000" b="1" dirty="0">
              <a:latin typeface="Calibri"/>
              <a:ea typeface="Calibri"/>
              <a:cs typeface="Calibri"/>
              <a:sym typeface="Calibri"/>
            </a:endParaRPr>
          </a:p>
        </p:txBody>
      </p:sp>
      <p:sp>
        <p:nvSpPr>
          <p:cNvPr id="400" name="Google Shape;400;p53"/>
          <p:cNvSpPr txBox="1">
            <a:spLocks noGrp="1"/>
          </p:cNvSpPr>
          <p:nvPr>
            <p:ph type="body" idx="1"/>
          </p:nvPr>
        </p:nvSpPr>
        <p:spPr>
          <a:xfrm>
            <a:off x="838200" y="2007499"/>
            <a:ext cx="10737028" cy="3494690"/>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Introductory activity</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3600"/>
              <a:buNone/>
            </a:pPr>
            <a:r>
              <a:rPr lang="en-GB" dirty="0">
                <a:latin typeface="Calibri" pitchFamily="34" charset="0"/>
                <a:ea typeface="Calibri"/>
                <a:cs typeface="Calibri" pitchFamily="34" charset="0"/>
                <a:sym typeface="Calibri"/>
              </a:rPr>
              <a:t>1. As a teacher, there is a number of documents you use in your daily teaching activities: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3600"/>
              <a:buNone/>
            </a:pPr>
            <a:r>
              <a:rPr lang="en-GB" dirty="0">
                <a:latin typeface="Calibri" pitchFamily="34" charset="0"/>
                <a:ea typeface="Calibri"/>
                <a:cs typeface="Calibri" pitchFamily="34" charset="0"/>
                <a:sym typeface="Calibri"/>
              </a:rPr>
              <a:t> a) What are they?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3600"/>
              <a:buNone/>
            </a:pPr>
            <a:r>
              <a:rPr lang="en-GB" dirty="0">
                <a:latin typeface="Calibri" pitchFamily="34" charset="0"/>
                <a:ea typeface="Calibri"/>
                <a:cs typeface="Calibri" pitchFamily="34" charset="0"/>
                <a:sym typeface="Calibri"/>
              </a:rPr>
              <a:t>b) How often are they filled in?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3600"/>
              <a:buNone/>
            </a:pPr>
            <a:r>
              <a:rPr lang="en-GB" dirty="0">
                <a:latin typeface="Calibri" pitchFamily="34" charset="0"/>
                <a:ea typeface="Calibri"/>
                <a:cs typeface="Calibri" pitchFamily="34" charset="0"/>
                <a:sym typeface="Calibri"/>
              </a:rPr>
              <a:t>c) What is the link between them? </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3600"/>
              <a:buNone/>
            </a:pPr>
            <a:r>
              <a:rPr lang="en-GB" dirty="0">
                <a:latin typeface="Calibri" pitchFamily="34" charset="0"/>
                <a:ea typeface="Calibri"/>
                <a:cs typeface="Calibri" pitchFamily="34" charset="0"/>
                <a:sym typeface="Calibri"/>
              </a:rPr>
              <a:t>2.  Which other document that you know but you have never used? </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3600"/>
              <a:buNone/>
            </a:pPr>
            <a:endParaRPr sz="3600" dirty="0">
              <a:latin typeface="Oi"/>
              <a:ea typeface="Oi"/>
              <a:cs typeface="Oi"/>
              <a:sym typeface="Oi"/>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4"/>
          <p:cNvSpPr txBox="1">
            <a:spLocks noGrp="1"/>
          </p:cNvSpPr>
          <p:nvPr>
            <p:ph type="title"/>
          </p:nvPr>
        </p:nvSpPr>
        <p:spPr>
          <a:xfrm>
            <a:off x="2112580" y="451822"/>
            <a:ext cx="7977351" cy="806824"/>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b="1" dirty="0"/>
              <a:t/>
            </a:r>
            <a:br>
              <a:rPr lang="en-GB" b="1" dirty="0"/>
            </a:br>
            <a:r>
              <a:rPr lang="en-GB" sz="4000" b="1" dirty="0">
                <a:latin typeface="Calibri" pitchFamily="34" charset="0"/>
                <a:ea typeface="Calibri"/>
                <a:cs typeface="Calibri" pitchFamily="34" charset="0"/>
                <a:sym typeface="Calibri"/>
              </a:rPr>
              <a:t>Unit learning outcomes</a:t>
            </a:r>
            <a:r>
              <a:rPr lang="en-GB" sz="4000" dirty="0"/>
              <a:t/>
            </a:r>
            <a:br>
              <a:rPr lang="en-GB" sz="4000" dirty="0"/>
            </a:br>
            <a:endParaRPr dirty="0"/>
          </a:p>
        </p:txBody>
      </p:sp>
      <p:sp>
        <p:nvSpPr>
          <p:cNvPr id="406" name="Google Shape;406;p54"/>
          <p:cNvSpPr txBox="1">
            <a:spLocks noGrp="1"/>
          </p:cNvSpPr>
          <p:nvPr>
            <p:ph type="body" idx="1"/>
          </p:nvPr>
        </p:nvSpPr>
        <p:spPr>
          <a:xfrm>
            <a:off x="516367" y="1524000"/>
            <a:ext cx="11080377" cy="465296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At the end of this unit, you will be able to:</a:t>
            </a:r>
            <a:endParaRPr dirty="0">
              <a:latin typeface="Calibri" pitchFamily="34" charset="0"/>
              <a:ea typeface="Calibri"/>
              <a:cs typeface="Calibri" pitchFamily="34" charset="0"/>
              <a:sym typeface="Calibri"/>
            </a:endParaRPr>
          </a:p>
          <a:p>
            <a:pPr marL="685800" lvl="1" indent="-254000" algn="just" rtl="0">
              <a:lnSpc>
                <a:spcPct val="90000"/>
              </a:lnSpc>
              <a:spcBef>
                <a:spcPts val="500"/>
              </a:spcBef>
              <a:spcAft>
                <a:spcPts val="0"/>
              </a:spcAft>
              <a:buClr>
                <a:schemeClr val="dk1"/>
              </a:buClr>
              <a:buSzPts val="2800"/>
              <a:buFont typeface="Calibri"/>
              <a:buChar char="•"/>
            </a:pPr>
            <a:r>
              <a:rPr lang="en-GB" sz="2800" dirty="0">
                <a:latin typeface="Calibri" pitchFamily="34" charset="0"/>
                <a:ea typeface="Calibri"/>
                <a:cs typeface="Calibri" pitchFamily="34" charset="0"/>
                <a:sym typeface="Calibri"/>
              </a:rPr>
              <a:t>Identify key required documents to make scheme of work, lesson plan and other pedagogical documents.</a:t>
            </a:r>
            <a:endParaRPr sz="2800" dirty="0">
              <a:latin typeface="Calibri" pitchFamily="34" charset="0"/>
              <a:ea typeface="Calibri"/>
              <a:cs typeface="Calibri" pitchFamily="34" charset="0"/>
              <a:sym typeface="Calibri"/>
            </a:endParaRPr>
          </a:p>
          <a:p>
            <a:pPr marL="685800" lvl="1" indent="-254000" algn="just" rtl="0">
              <a:lnSpc>
                <a:spcPct val="90000"/>
              </a:lnSpc>
              <a:spcBef>
                <a:spcPts val="500"/>
              </a:spcBef>
              <a:spcAft>
                <a:spcPts val="0"/>
              </a:spcAft>
              <a:buClr>
                <a:schemeClr val="dk1"/>
              </a:buClr>
              <a:buSzPts val="2800"/>
              <a:buFont typeface="Calibri"/>
              <a:buChar char="•"/>
            </a:pPr>
            <a:r>
              <a:rPr lang="en-GB" sz="2800" dirty="0">
                <a:latin typeface="Calibri" pitchFamily="34" charset="0"/>
                <a:ea typeface="Calibri"/>
                <a:cs typeface="Calibri" pitchFamily="34" charset="0"/>
                <a:sym typeface="Calibri"/>
              </a:rPr>
              <a:t>Prepare scheme of work, lesson plan and other pedagogical documents.</a:t>
            </a:r>
            <a:endParaRPr sz="2800" dirty="0">
              <a:latin typeface="Calibri" pitchFamily="34" charset="0"/>
              <a:ea typeface="Calibri"/>
              <a:cs typeface="Calibri" pitchFamily="34" charset="0"/>
              <a:sym typeface="Calibri"/>
            </a:endParaRPr>
          </a:p>
          <a:p>
            <a:pPr marL="685800" lvl="1" indent="-254000" algn="just" rtl="0">
              <a:lnSpc>
                <a:spcPct val="90000"/>
              </a:lnSpc>
              <a:spcBef>
                <a:spcPts val="500"/>
              </a:spcBef>
              <a:spcAft>
                <a:spcPts val="0"/>
              </a:spcAft>
              <a:buClr>
                <a:schemeClr val="dk1"/>
              </a:buClr>
              <a:buSzPts val="2800"/>
              <a:buFont typeface="Calibri"/>
              <a:buChar char="•"/>
            </a:pPr>
            <a:r>
              <a:rPr lang="en-GB" sz="2800" dirty="0">
                <a:latin typeface="Calibri" pitchFamily="34" charset="0"/>
                <a:ea typeface="Calibri"/>
                <a:cs typeface="Calibri" pitchFamily="34" charset="0"/>
                <a:sym typeface="Calibri"/>
              </a:rPr>
              <a:t>Teach in compliance with the prepared pedagogical documents</a:t>
            </a:r>
            <a:endParaRPr sz="2800"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5"/>
          <p:cNvSpPr txBox="1">
            <a:spLocks noGrp="1"/>
          </p:cNvSpPr>
          <p:nvPr>
            <p:ph type="title"/>
          </p:nvPr>
        </p:nvSpPr>
        <p:spPr>
          <a:xfrm>
            <a:off x="2144109" y="365125"/>
            <a:ext cx="7977353" cy="77787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4.1: Scheme of work</a:t>
            </a:r>
            <a:endParaRPr sz="3600" b="1" dirty="0">
              <a:latin typeface="Calibri" pitchFamily="34" charset="0"/>
              <a:ea typeface="Calibri"/>
              <a:cs typeface="Calibri" pitchFamily="34" charset="0"/>
              <a:sym typeface="Calibri"/>
            </a:endParaRPr>
          </a:p>
        </p:txBody>
      </p:sp>
      <p:sp>
        <p:nvSpPr>
          <p:cNvPr id="412" name="Google Shape;412;p55"/>
          <p:cNvSpPr txBox="1">
            <a:spLocks noGrp="1"/>
          </p:cNvSpPr>
          <p:nvPr>
            <p:ph type="body" idx="1"/>
          </p:nvPr>
        </p:nvSpPr>
        <p:spPr>
          <a:xfrm>
            <a:off x="311972" y="3058193"/>
            <a:ext cx="11639773" cy="1498094"/>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4.1</a:t>
            </a:r>
            <a:endParaRPr dirty="0">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As a teacher, how do you organize your termly teaching activities of your lesson ahead of time?</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b="1" dirty="0">
              <a:latin typeface="Oi"/>
              <a:ea typeface="Oi"/>
              <a:cs typeface="Oi"/>
              <a:sym typeface="Oi"/>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6"/>
          <p:cNvSpPr txBox="1">
            <a:spLocks noGrp="1"/>
          </p:cNvSpPr>
          <p:nvPr>
            <p:ph type="title"/>
          </p:nvPr>
        </p:nvSpPr>
        <p:spPr>
          <a:xfrm>
            <a:off x="2033753" y="365126"/>
            <a:ext cx="7993116" cy="87509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Oi"/>
              <a:buNone/>
            </a:pPr>
            <a:r>
              <a:rPr lang="en-GB" sz="3600" b="1" dirty="0" smtClean="0">
                <a:latin typeface="Calibri" pitchFamily="34" charset="0"/>
                <a:ea typeface="Calibri"/>
                <a:cs typeface="Calibri" pitchFamily="34" charset="0"/>
                <a:sym typeface="Calibri"/>
              </a:rPr>
              <a:t>Scheme of work (Cont'd)</a:t>
            </a:r>
            <a:endParaRPr sz="3600" b="1" dirty="0">
              <a:latin typeface="Calibri" pitchFamily="34" charset="0"/>
              <a:ea typeface="Calibri"/>
              <a:cs typeface="Calibri" pitchFamily="34" charset="0"/>
              <a:sym typeface="Calibri"/>
            </a:endParaRPr>
          </a:p>
        </p:txBody>
      </p:sp>
      <p:sp>
        <p:nvSpPr>
          <p:cNvPr id="418" name="Google Shape;418;p56"/>
          <p:cNvSpPr txBox="1">
            <a:spLocks noGrp="1"/>
          </p:cNvSpPr>
          <p:nvPr>
            <p:ph type="body" idx="1"/>
          </p:nvPr>
        </p:nvSpPr>
        <p:spPr>
          <a:xfrm>
            <a:off x="725214" y="1450428"/>
            <a:ext cx="10628586" cy="472653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Calibri"/>
              <a:buChar char="•"/>
            </a:pPr>
            <a:r>
              <a:rPr lang="en-GB" dirty="0">
                <a:latin typeface="Calibri"/>
                <a:ea typeface="Calibri"/>
                <a:cs typeface="Calibri"/>
                <a:sym typeface="Calibri"/>
              </a:rPr>
              <a:t>A plan of action which enables a teacher to organise teaching activities ahead of time.</a:t>
            </a:r>
            <a:endParaRPr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a:ea typeface="Calibri"/>
                <a:cs typeface="Calibri"/>
                <a:sym typeface="Calibri"/>
              </a:rPr>
              <a:t>Summarizes forecast of work which the teacher considers adequate and appropriate for the class.</a:t>
            </a:r>
            <a:endParaRPr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a:ea typeface="Calibri"/>
                <a:cs typeface="Calibri"/>
                <a:sym typeface="Calibri"/>
              </a:rPr>
              <a:t>Organises the learning content in a timely manner </a:t>
            </a:r>
            <a:endParaRPr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a:ea typeface="Calibri"/>
                <a:cs typeface="Calibri"/>
                <a:sym typeface="Calibri"/>
              </a:rPr>
              <a:t>It determines the content and competences to be covered in a week, a month, a term or a year</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7"/>
          <p:cNvSpPr txBox="1">
            <a:spLocks noGrp="1"/>
          </p:cNvSpPr>
          <p:nvPr>
            <p:ph type="title"/>
          </p:nvPr>
        </p:nvSpPr>
        <p:spPr>
          <a:xfrm>
            <a:off x="1891863" y="645459"/>
            <a:ext cx="8497614" cy="741907"/>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dirty="0">
                <a:latin typeface="Oi"/>
                <a:ea typeface="Oi"/>
                <a:cs typeface="Oi"/>
                <a:sym typeface="Oi"/>
              </a:rPr>
              <a:t/>
            </a:r>
            <a:br>
              <a:rPr lang="en-GB" dirty="0">
                <a:latin typeface="Oi"/>
                <a:ea typeface="Oi"/>
                <a:cs typeface="Oi"/>
                <a:sym typeface="Oi"/>
              </a:rPr>
            </a:br>
            <a:r>
              <a:rPr lang="en-GB" sz="4000" b="1" dirty="0">
                <a:latin typeface="Calibri" pitchFamily="34" charset="0"/>
                <a:ea typeface="Calibri"/>
                <a:cs typeface="Calibri" pitchFamily="34" charset="0"/>
                <a:sym typeface="Calibri"/>
              </a:rPr>
              <a:t>Making a scheme of work for primary level</a:t>
            </a:r>
            <a:r>
              <a:rPr lang="en-GB" sz="4000" b="1" dirty="0">
                <a:latin typeface="Calibri" pitchFamily="34" charset="0"/>
                <a:cs typeface="Calibri" pitchFamily="34" charset="0"/>
                <a:sym typeface="Oi"/>
              </a:rPr>
              <a:t> </a:t>
            </a:r>
            <a:r>
              <a:rPr lang="en-GB" dirty="0">
                <a:latin typeface="Oi"/>
                <a:ea typeface="Oi"/>
                <a:cs typeface="Oi"/>
                <a:sym typeface="Oi"/>
              </a:rPr>
              <a:t/>
            </a:r>
            <a:br>
              <a:rPr lang="en-GB" dirty="0">
                <a:latin typeface="Oi"/>
                <a:ea typeface="Oi"/>
                <a:cs typeface="Oi"/>
                <a:sym typeface="Oi"/>
              </a:rPr>
            </a:br>
            <a:endParaRPr dirty="0"/>
          </a:p>
        </p:txBody>
      </p:sp>
      <p:sp>
        <p:nvSpPr>
          <p:cNvPr id="424" name="Google Shape;424;p57"/>
          <p:cNvSpPr txBox="1">
            <a:spLocks noGrp="1"/>
          </p:cNvSpPr>
          <p:nvPr>
            <p:ph type="body" idx="1"/>
          </p:nvPr>
        </p:nvSpPr>
        <p:spPr>
          <a:xfrm>
            <a:off x="398033" y="1742739"/>
            <a:ext cx="10955767" cy="4434224"/>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The following are the steps for making a scheme of work for primary level:</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Units distribution per term</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Unit planning</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Filling in the above identified/elaborated information in the scheme of work template</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dirty="0">
              <a:latin typeface="Oi"/>
              <a:ea typeface="Oi"/>
              <a:cs typeface="Oi"/>
              <a:sym typeface="Oi"/>
            </a:endParaRPr>
          </a:p>
          <a:p>
            <a:pPr marL="228600" lvl="0" indent="-50800" algn="just" rtl="0">
              <a:lnSpc>
                <a:spcPct val="90000"/>
              </a:lnSpc>
              <a:spcBef>
                <a:spcPts val="1000"/>
              </a:spcBef>
              <a:spcAft>
                <a:spcPts val="0"/>
              </a:spcAft>
              <a:buClr>
                <a:schemeClr val="dk1"/>
              </a:buClr>
              <a:buSzPts val="2800"/>
              <a:buNone/>
            </a:pPr>
            <a:endParaRPr dirty="0">
              <a:latin typeface="Oi"/>
              <a:ea typeface="Oi"/>
              <a:cs typeface="Oi"/>
              <a:sym typeface="Oi"/>
            </a:endParaRPr>
          </a:p>
          <a:p>
            <a:pPr marL="228600" lvl="0" indent="-50800" algn="just" rtl="0">
              <a:lnSpc>
                <a:spcPct val="90000"/>
              </a:lnSpc>
              <a:spcBef>
                <a:spcPts val="1000"/>
              </a:spcBef>
              <a:spcAft>
                <a:spcPts val="0"/>
              </a:spcAft>
              <a:buClr>
                <a:schemeClr val="dk1"/>
              </a:buClr>
              <a:buSzPts val="2800"/>
              <a:buNone/>
            </a:pPr>
            <a:endParaRPr dirty="0">
              <a:latin typeface="Oi"/>
              <a:ea typeface="Oi"/>
              <a:cs typeface="Oi"/>
              <a:sym typeface="O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2222939" y="365126"/>
            <a:ext cx="7441324" cy="769992"/>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Oi"/>
              <a:buNone/>
            </a:pPr>
            <a:r>
              <a:rPr lang="en-GB" sz="3600" dirty="0" smtClean="0">
                <a:latin typeface="Calibri" pitchFamily="34" charset="0"/>
                <a:ea typeface="Calibri"/>
                <a:cs typeface="Calibri" pitchFamily="34" charset="0"/>
                <a:sym typeface="Calibri"/>
              </a:rPr>
              <a:t>Module Content</a:t>
            </a:r>
            <a:endParaRPr sz="3600" dirty="0">
              <a:latin typeface="Calibri" pitchFamily="34" charset="0"/>
              <a:ea typeface="Calibri"/>
              <a:cs typeface="Calibri" pitchFamily="34" charset="0"/>
              <a:sym typeface="Calibri"/>
            </a:endParaRPr>
          </a:p>
        </p:txBody>
      </p:sp>
      <p:sp>
        <p:nvSpPr>
          <p:cNvPr id="94" name="Google Shape;94;p2"/>
          <p:cNvSpPr txBox="1">
            <a:spLocks noGrp="1"/>
          </p:cNvSpPr>
          <p:nvPr>
            <p:ph type="body" idx="1"/>
          </p:nvPr>
        </p:nvSpPr>
        <p:spPr>
          <a:xfrm>
            <a:off x="809297" y="1366345"/>
            <a:ext cx="10685057" cy="422110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This module </a:t>
            </a:r>
            <a:r>
              <a:rPr lang="en-GB" dirty="0" smtClean="0">
                <a:latin typeface="Calibri" pitchFamily="34" charset="0"/>
                <a:ea typeface="Calibri"/>
                <a:cs typeface="Calibri" pitchFamily="34" charset="0"/>
                <a:sym typeface="Calibri"/>
              </a:rPr>
              <a:t>is </a:t>
            </a:r>
            <a:r>
              <a:rPr lang="en-GB" dirty="0">
                <a:latin typeface="Calibri" pitchFamily="34" charset="0"/>
                <a:ea typeface="Calibri"/>
                <a:cs typeface="Calibri" pitchFamily="34" charset="0"/>
                <a:sym typeface="Calibri"/>
              </a:rPr>
              <a:t>made of seven units </a:t>
            </a:r>
            <a:r>
              <a:rPr lang="en-GB" dirty="0" smtClean="0">
                <a:latin typeface="Calibri" pitchFamily="34" charset="0"/>
                <a:ea typeface="Calibri"/>
                <a:cs typeface="Calibri" pitchFamily="34" charset="0"/>
                <a:sym typeface="Calibri"/>
              </a:rPr>
              <a:t>:</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None/>
            </a:pPr>
            <a:r>
              <a:rPr lang="en-GB" dirty="0" smtClean="0">
                <a:latin typeface="Calibri" pitchFamily="34" charset="0"/>
                <a:ea typeface="Calibri"/>
                <a:cs typeface="Calibri" pitchFamily="34" charset="0"/>
                <a:sym typeface="Calibri"/>
              </a:rPr>
              <a:t>1</a:t>
            </a:r>
            <a:r>
              <a:rPr lang="en-GB" dirty="0">
                <a:latin typeface="Calibri" pitchFamily="34" charset="0"/>
                <a:ea typeface="Calibri"/>
                <a:cs typeface="Calibri" pitchFamily="34" charset="0"/>
                <a:sym typeface="Calibri"/>
              </a:rPr>
              <a:t>: General Teaching Approaches, Methods and Techniques</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None/>
            </a:pPr>
            <a:r>
              <a:rPr lang="en-GB" dirty="0" smtClean="0">
                <a:latin typeface="Calibri" pitchFamily="34" charset="0"/>
                <a:ea typeface="Calibri"/>
                <a:cs typeface="Calibri" pitchFamily="34" charset="0"/>
                <a:sym typeface="Calibri"/>
              </a:rPr>
              <a:t>2: Educational </a:t>
            </a:r>
            <a:r>
              <a:rPr lang="en-GB" dirty="0">
                <a:latin typeface="Calibri" pitchFamily="34" charset="0"/>
                <a:ea typeface="Calibri"/>
                <a:cs typeface="Calibri" pitchFamily="34" charset="0"/>
                <a:sym typeface="Calibri"/>
              </a:rPr>
              <a:t>Objectives</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None/>
            </a:pPr>
            <a:r>
              <a:rPr lang="en-GB" dirty="0" smtClean="0">
                <a:latin typeface="Calibri" pitchFamily="34" charset="0"/>
                <a:ea typeface="Calibri"/>
                <a:cs typeface="Calibri" pitchFamily="34" charset="0"/>
                <a:sym typeface="Calibri"/>
              </a:rPr>
              <a:t>3</a:t>
            </a:r>
            <a:r>
              <a:rPr lang="en-GB" dirty="0">
                <a:latin typeface="Calibri" pitchFamily="34" charset="0"/>
                <a:ea typeface="Calibri"/>
                <a:cs typeface="Calibri" pitchFamily="34" charset="0"/>
                <a:sym typeface="Calibri"/>
              </a:rPr>
              <a:t>: Use of Teaching and Learning Materials</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None/>
            </a:pPr>
            <a:r>
              <a:rPr lang="en-GB" dirty="0" smtClean="0">
                <a:latin typeface="Calibri" pitchFamily="34" charset="0"/>
                <a:ea typeface="Calibri"/>
                <a:cs typeface="Calibri" pitchFamily="34" charset="0"/>
                <a:sym typeface="Calibri"/>
              </a:rPr>
              <a:t>4: Pedagogical </a:t>
            </a:r>
            <a:r>
              <a:rPr lang="en-GB" dirty="0">
                <a:latin typeface="Calibri" pitchFamily="34" charset="0"/>
                <a:ea typeface="Calibri"/>
                <a:cs typeface="Calibri" pitchFamily="34" charset="0"/>
                <a:sym typeface="Calibri"/>
              </a:rPr>
              <a:t>Documents</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None/>
            </a:pPr>
            <a:r>
              <a:rPr lang="en-GB" dirty="0" smtClean="0">
                <a:latin typeface="Calibri" pitchFamily="34" charset="0"/>
                <a:ea typeface="Calibri"/>
                <a:cs typeface="Calibri" pitchFamily="34" charset="0"/>
                <a:sym typeface="Calibri"/>
              </a:rPr>
              <a:t>5: Lesson </a:t>
            </a:r>
            <a:r>
              <a:rPr lang="en-GB" dirty="0">
                <a:latin typeface="Calibri" pitchFamily="34" charset="0"/>
                <a:ea typeface="Calibri"/>
                <a:cs typeface="Calibri" pitchFamily="34" charset="0"/>
                <a:sym typeface="Calibri"/>
              </a:rPr>
              <a:t>Observation</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None/>
            </a:pPr>
            <a:r>
              <a:rPr lang="en-GB" dirty="0" smtClean="0">
                <a:latin typeface="Calibri" pitchFamily="34" charset="0"/>
                <a:ea typeface="Calibri"/>
                <a:cs typeface="Calibri" pitchFamily="34" charset="0"/>
                <a:sym typeface="Calibri"/>
              </a:rPr>
              <a:t>6: Organization </a:t>
            </a:r>
            <a:r>
              <a:rPr lang="en-GB" dirty="0">
                <a:latin typeface="Calibri" pitchFamily="34" charset="0"/>
                <a:ea typeface="Calibri"/>
                <a:cs typeface="Calibri" pitchFamily="34" charset="0"/>
                <a:sym typeface="Calibri"/>
              </a:rPr>
              <a:t>of Teaching and Learning Environment</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None/>
            </a:pPr>
            <a:r>
              <a:rPr lang="en-GB" dirty="0" smtClean="0">
                <a:latin typeface="Calibri" pitchFamily="34" charset="0"/>
                <a:ea typeface="Calibri"/>
                <a:cs typeface="Calibri" pitchFamily="34" charset="0"/>
                <a:sym typeface="Calibri"/>
              </a:rPr>
              <a:t>7: Learning </a:t>
            </a:r>
            <a:r>
              <a:rPr lang="en-GB" dirty="0">
                <a:latin typeface="Calibri" pitchFamily="34" charset="0"/>
                <a:ea typeface="Calibri"/>
                <a:cs typeface="Calibri" pitchFamily="34" charset="0"/>
                <a:sym typeface="Calibri"/>
              </a:rPr>
              <a:t>Assessment and Evaluation</a:t>
            </a:r>
            <a:endParaRPr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extLst>
      <p:ext uri="{BB962C8B-B14F-4D97-AF65-F5344CB8AC3E}">
        <p14:creationId xmlns="" xmlns:p14="http://schemas.microsoft.com/office/powerpoint/2010/main" val="299480435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8"/>
          <p:cNvSpPr txBox="1">
            <a:spLocks noGrp="1"/>
          </p:cNvSpPr>
          <p:nvPr>
            <p:ph type="title"/>
          </p:nvPr>
        </p:nvSpPr>
        <p:spPr>
          <a:xfrm>
            <a:off x="630621" y="365125"/>
            <a:ext cx="9827173" cy="1325563"/>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dirty="0">
                <a:latin typeface="Oi"/>
                <a:ea typeface="Oi"/>
                <a:cs typeface="Oi"/>
                <a:sym typeface="Oi"/>
              </a:rPr>
              <a:t/>
            </a:r>
            <a:br>
              <a:rPr lang="en-GB" dirty="0">
                <a:latin typeface="Oi"/>
                <a:ea typeface="Oi"/>
                <a:cs typeface="Oi"/>
                <a:sym typeface="Oi"/>
              </a:rPr>
            </a:br>
            <a:r>
              <a:rPr lang="en-GB" sz="4000" dirty="0">
                <a:latin typeface="Calibri" pitchFamily="34" charset="0"/>
                <a:ea typeface="Calibri"/>
                <a:cs typeface="Calibri" pitchFamily="34" charset="0"/>
                <a:sym typeface="Calibri"/>
              </a:rPr>
              <a:t>Scheme of work template for pre-primary (ECLPE option)</a:t>
            </a:r>
            <a:r>
              <a:rPr lang="en-GB" dirty="0">
                <a:latin typeface="Calibri"/>
                <a:ea typeface="Calibri"/>
                <a:cs typeface="Calibri"/>
                <a:sym typeface="Calibri"/>
              </a:rPr>
              <a:t/>
            </a:r>
            <a:br>
              <a:rPr lang="en-GB" dirty="0">
                <a:latin typeface="Calibri"/>
                <a:ea typeface="Calibri"/>
                <a:cs typeface="Calibri"/>
                <a:sym typeface="Calibri"/>
              </a:rPr>
            </a:br>
            <a:endParaRPr dirty="0">
              <a:latin typeface="Calibri"/>
              <a:ea typeface="Calibri"/>
              <a:cs typeface="Calibri"/>
              <a:sym typeface="Calibri"/>
            </a:endParaRPr>
          </a:p>
        </p:txBody>
      </p:sp>
      <p:sp>
        <p:nvSpPr>
          <p:cNvPr id="430" name="Google Shape;430;p58"/>
          <p:cNvSpPr txBox="1">
            <a:spLocks noGrp="1"/>
          </p:cNvSpPr>
          <p:nvPr>
            <p:ph type="body" idx="1"/>
          </p:nvPr>
        </p:nvSpPr>
        <p:spPr>
          <a:xfrm>
            <a:off x="408791" y="1613647"/>
            <a:ext cx="11435378" cy="4563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 scheme of work is planned by a teacher at school level.</a:t>
            </a:r>
            <a:endParaRPr dirty="0">
              <a:latin typeface="Calibri" pitchFamily="34" charset="0"/>
              <a:ea typeface="Calibri"/>
              <a:cs typeface="Calibri" pitchFamily="34" charset="0"/>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Exception is  for pre-primary to support teachers making a theme-based scheme of work. </a:t>
            </a:r>
            <a:endParaRPr dirty="0">
              <a:latin typeface="Calibri" pitchFamily="34" charset="0"/>
              <a:ea typeface="Calibri"/>
              <a:cs typeface="Calibri" pitchFamily="34" charset="0"/>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The elaborated scheme of work will help teachers in the weekly thematic planning.</a:t>
            </a:r>
            <a:endParaRPr dirty="0">
              <a:latin typeface="Calibri" pitchFamily="34" charset="0"/>
              <a:ea typeface="Calibri"/>
              <a:cs typeface="Calibri" pitchFamily="34" charset="0"/>
              <a:sym typeface="Calibri"/>
            </a:endParaRPr>
          </a:p>
          <a:p>
            <a:pPr marL="228600" lvl="0" indent="-228600" algn="l"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 The scheme of work is elaborated based on thirty-nine weeks (39) as planned in competence-based curriculum.</a:t>
            </a:r>
            <a:endParaRPr dirty="0">
              <a:latin typeface="Calibri" pitchFamily="34" charset="0"/>
              <a:ea typeface="Calibri"/>
              <a:cs typeface="Calibri" pitchFamily="34" charset="0"/>
              <a:sym typeface="Calibri"/>
            </a:endParaRPr>
          </a:p>
          <a:p>
            <a:pPr marL="228600" lvl="0" indent="-228600" algn="l" rtl="0">
              <a:lnSpc>
                <a:spcPct val="90000"/>
              </a:lnSpc>
              <a:spcBef>
                <a:spcPts val="1000"/>
              </a:spcBef>
              <a:spcAft>
                <a:spcPts val="0"/>
              </a:spcAft>
              <a:buClr>
                <a:schemeClr val="dk1"/>
              </a:buClr>
              <a:buSzPts val="2800"/>
              <a:buChar char="•"/>
            </a:pPr>
            <a:r>
              <a:rPr lang="en-GB" dirty="0">
                <a:latin typeface="Calibri" pitchFamily="34" charset="0"/>
                <a:ea typeface="Calibri"/>
                <a:cs typeface="Calibri" pitchFamily="34" charset="0"/>
                <a:sym typeface="Calibri"/>
              </a:rPr>
              <a:t>Please refer to the module (</a:t>
            </a:r>
            <a:r>
              <a:rPr lang="en-GB" b="1" dirty="0">
                <a:latin typeface="Calibri" pitchFamily="34" charset="0"/>
                <a:ea typeface="Calibri"/>
                <a:cs typeface="Calibri" pitchFamily="34" charset="0"/>
                <a:sym typeface="Calibri"/>
              </a:rPr>
              <a:t>appendix V)</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9"/>
          <p:cNvSpPr txBox="1">
            <a:spLocks noGrp="1"/>
          </p:cNvSpPr>
          <p:nvPr>
            <p:ph type="title"/>
          </p:nvPr>
        </p:nvSpPr>
        <p:spPr>
          <a:xfrm>
            <a:off x="1813034" y="473336"/>
            <a:ext cx="8525065" cy="699248"/>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436" name="Google Shape;436;p59"/>
          <p:cNvSpPr txBox="1">
            <a:spLocks noGrp="1"/>
          </p:cNvSpPr>
          <p:nvPr>
            <p:ph type="body" idx="1"/>
          </p:nvPr>
        </p:nvSpPr>
        <p:spPr>
          <a:xfrm>
            <a:off x="677733" y="2700583"/>
            <a:ext cx="10865222" cy="2202534"/>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With reference to the shared scheme of work format, prepare the scheme of work of a learning area of your choice. From the scheme of work produced, prepare a weekly plan of its related activities.</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Choose one day from the weekly plan you made and make a daily schedule of activities.</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7;p21"/>
          <p:cNvSpPr txBox="1">
            <a:spLocks noGrp="1"/>
          </p:cNvSpPr>
          <p:nvPr>
            <p:ph type="title"/>
          </p:nvPr>
        </p:nvSpPr>
        <p:spPr>
          <a:xfrm>
            <a:off x="1765738" y="365125"/>
            <a:ext cx="8702564" cy="60182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US" sz="3600" b="1" dirty="0" smtClean="0">
                <a:latin typeface="Calibri" pitchFamily="34" charset="0"/>
                <a:ea typeface="Calibri"/>
                <a:cs typeface="Calibri" pitchFamily="34" charset="0"/>
                <a:sym typeface="Calibri"/>
              </a:rPr>
              <a:t>DAY 4</a:t>
            </a:r>
            <a:endParaRPr sz="3600" b="1" dirty="0">
              <a:latin typeface="Calibri" pitchFamily="34" charset="0"/>
              <a:ea typeface="Calibri"/>
              <a:cs typeface="Calibri" pitchFamily="34" charset="0"/>
              <a:sym typeface="Calibri"/>
            </a:endParaRPr>
          </a:p>
        </p:txBody>
      </p:sp>
      <p:sp>
        <p:nvSpPr>
          <p:cNvPr id="5" name="Google Shape;208;p21"/>
          <p:cNvSpPr txBox="1">
            <a:spLocks noGrp="1"/>
          </p:cNvSpPr>
          <p:nvPr>
            <p:ph type="body" idx="1"/>
          </p:nvPr>
        </p:nvSpPr>
        <p:spPr>
          <a:xfrm>
            <a:off x="838200" y="1261241"/>
            <a:ext cx="10515600" cy="4915722"/>
          </a:xfrm>
          <a:prstGeom prst="rect">
            <a:avLst/>
          </a:prstGeom>
          <a:noFill/>
          <a:ln>
            <a:noFill/>
          </a:ln>
        </p:spPr>
        <p:txBody>
          <a:bodyPr spcFirstLastPara="1" wrap="square" lIns="91425" tIns="45700" rIns="91425" bIns="45700" anchor="t" anchorCtr="0">
            <a:normAutofit/>
          </a:bodyPr>
          <a:lstStyle/>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r>
              <a:rPr lang="en-US" sz="2800" i="1" dirty="0" smtClean="0">
                <a:solidFill>
                  <a:schemeClr val="tx1"/>
                </a:solidFill>
                <a:latin typeface="Calibri" pitchFamily="34" charset="0"/>
                <a:cs typeface="Calibri" pitchFamily="34" charset="0"/>
              </a:rPr>
              <a:t>Summarize key ideas and outcomes of discussions from previous day </a:t>
            </a:r>
            <a:endParaRPr lang="en-US" sz="2800" dirty="0" smtClean="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0"/>
          <p:cNvSpPr txBox="1">
            <a:spLocks noGrp="1"/>
          </p:cNvSpPr>
          <p:nvPr>
            <p:ph type="title"/>
          </p:nvPr>
        </p:nvSpPr>
        <p:spPr>
          <a:xfrm>
            <a:off x="1797269" y="365125"/>
            <a:ext cx="8691438" cy="86124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smtClean="0">
                <a:latin typeface="Calibri" pitchFamily="34" charset="0"/>
                <a:ea typeface="Calibri"/>
                <a:cs typeface="Calibri" pitchFamily="34" charset="0"/>
                <a:sym typeface="Calibri"/>
              </a:rPr>
              <a:t>Section 4.2: Lesson planning</a:t>
            </a:r>
            <a:endParaRPr sz="3600" b="1" dirty="0">
              <a:latin typeface="Calibri" pitchFamily="34" charset="0"/>
              <a:ea typeface="Calibri"/>
              <a:cs typeface="Calibri" pitchFamily="34" charset="0"/>
              <a:sym typeface="Calibri"/>
            </a:endParaRPr>
          </a:p>
        </p:txBody>
      </p:sp>
      <p:sp>
        <p:nvSpPr>
          <p:cNvPr id="442" name="Google Shape;442;p60"/>
          <p:cNvSpPr txBox="1">
            <a:spLocks noGrp="1"/>
          </p:cNvSpPr>
          <p:nvPr>
            <p:ph type="body" idx="1"/>
          </p:nvPr>
        </p:nvSpPr>
        <p:spPr>
          <a:xfrm>
            <a:off x="322729" y="2648648"/>
            <a:ext cx="11596744" cy="2286000"/>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4.2</a:t>
            </a:r>
            <a:endParaRPr dirty="0">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r>
              <a:rPr lang="en-GB" b="1" dirty="0">
                <a:latin typeface="Calibri" pitchFamily="34" charset="0"/>
                <a:ea typeface="Calibri"/>
                <a:cs typeface="Calibri" pitchFamily="34" charset="0"/>
                <a:sym typeface="Calibri"/>
              </a:rPr>
              <a:t>MUGENZI</a:t>
            </a:r>
            <a:r>
              <a:rPr lang="en-GB" dirty="0">
                <a:latin typeface="Calibri" pitchFamily="34" charset="0"/>
                <a:ea typeface="Calibri"/>
                <a:cs typeface="Calibri" pitchFamily="34" charset="0"/>
                <a:sym typeface="Calibri"/>
              </a:rPr>
              <a:t> is a teacher at a certain primary school in Southern Province. He was found teaching without a lesson plan. He told the Head teacher that he has the lesson map in his  mind and therefore  doesn’t need it on a paper. What piece of advice can you give him?</a:t>
            </a:r>
            <a:endParaRPr dirty="0">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1"/>
          <p:cNvSpPr txBox="1">
            <a:spLocks noGrp="1"/>
          </p:cNvSpPr>
          <p:nvPr>
            <p:ph type="title"/>
          </p:nvPr>
        </p:nvSpPr>
        <p:spPr>
          <a:xfrm>
            <a:off x="2175641" y="365127"/>
            <a:ext cx="7961587" cy="791012"/>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a:latin typeface="Calibri" pitchFamily="34" charset="0"/>
                <a:ea typeface="Calibri"/>
                <a:cs typeface="Calibri" pitchFamily="34" charset="0"/>
                <a:sym typeface="Calibri"/>
              </a:rPr>
              <a:t>Definition of lesson planning</a:t>
            </a:r>
            <a:endParaRPr sz="3600" b="1" dirty="0">
              <a:latin typeface="Calibri" pitchFamily="34" charset="0"/>
              <a:ea typeface="Calibri"/>
              <a:cs typeface="Calibri" pitchFamily="34" charset="0"/>
              <a:sym typeface="Calibri"/>
            </a:endParaRPr>
          </a:p>
        </p:txBody>
      </p:sp>
      <p:sp>
        <p:nvSpPr>
          <p:cNvPr id="448" name="Google Shape;448;p61"/>
          <p:cNvSpPr txBox="1">
            <a:spLocks noGrp="1"/>
          </p:cNvSpPr>
          <p:nvPr>
            <p:ph type="body" idx="1"/>
          </p:nvPr>
        </p:nvSpPr>
        <p:spPr>
          <a:xfrm>
            <a:off x="777766" y="1397876"/>
            <a:ext cx="10576034" cy="4779087"/>
          </a:xfrm>
          <a:prstGeom prst="rect">
            <a:avLst/>
          </a:prstGeom>
          <a:noFill/>
          <a:ln>
            <a:noFill/>
          </a:ln>
        </p:spPr>
        <p:txBody>
          <a:bodyPr spcFirstLastPara="1" wrap="square" lIns="91425" tIns="45700" rIns="91425" bIns="45700" anchor="t" anchorCtr="0">
            <a:normAutofit/>
          </a:bodyPr>
          <a:lstStyle/>
          <a:p>
            <a:pPr marL="0" lvl="0" indent="-177800" algn="just" rtl="0">
              <a:lnSpc>
                <a:spcPct val="90000"/>
              </a:lnSpc>
              <a:spcBef>
                <a:spcPts val="0"/>
              </a:spcBef>
              <a:spcAft>
                <a:spcPts val="0"/>
              </a:spcAft>
              <a:buClr>
                <a:schemeClr val="dk1"/>
              </a:buClr>
              <a:buSzPts val="2800"/>
              <a:buChar char="•"/>
            </a:pPr>
            <a:r>
              <a:rPr lang="en-GB" b="1" dirty="0">
                <a:latin typeface="Calibri" pitchFamily="34" charset="0"/>
                <a:cs typeface="Calibri" pitchFamily="34" charset="0"/>
              </a:rPr>
              <a:t> </a:t>
            </a:r>
            <a:r>
              <a:rPr lang="en-GB" b="1" dirty="0">
                <a:latin typeface="Calibri" pitchFamily="34" charset="0"/>
                <a:ea typeface="Calibri"/>
                <a:cs typeface="Calibri" pitchFamily="34" charset="0"/>
                <a:sym typeface="Calibri"/>
              </a:rPr>
              <a:t>A lesson Plan </a:t>
            </a:r>
            <a:r>
              <a:rPr lang="en-GB" dirty="0">
                <a:latin typeface="Calibri" pitchFamily="34" charset="0"/>
                <a:ea typeface="Calibri"/>
                <a:cs typeface="Calibri" pitchFamily="34" charset="0"/>
                <a:sym typeface="Calibri"/>
              </a:rPr>
              <a:t>is a daily preparation made by the teacher. </a:t>
            </a:r>
            <a:endParaRPr dirty="0">
              <a:latin typeface="Calibri" pitchFamily="34" charset="0"/>
              <a:ea typeface="Calibri"/>
              <a:cs typeface="Calibri" pitchFamily="34" charset="0"/>
              <a:sym typeface="Calibri"/>
            </a:endParaRPr>
          </a:p>
          <a:p>
            <a:pPr marL="0" lvl="0" indent="-1778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It is a plan of action to guide the teacher.</a:t>
            </a:r>
            <a:endParaRPr dirty="0">
              <a:latin typeface="Calibri" pitchFamily="34" charset="0"/>
              <a:ea typeface="Calibri"/>
              <a:cs typeface="Calibri" pitchFamily="34" charset="0"/>
              <a:sym typeface="Calibri"/>
            </a:endParaRPr>
          </a:p>
          <a:p>
            <a:pPr marL="0" lvl="0" indent="-1778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 lesson is divided into three main parts subdivided into smaller steps for each to make sure that learners are involved in the learning process.</a:t>
            </a:r>
            <a:endParaRPr dirty="0">
              <a:latin typeface="Calibri" pitchFamily="34" charset="0"/>
              <a:ea typeface="Calibri"/>
              <a:cs typeface="Calibri" pitchFamily="34" charset="0"/>
              <a:sym typeface="Calibri"/>
            </a:endParaRPr>
          </a:p>
          <a:p>
            <a:pPr marL="969962" lvl="0" indent="-457200" algn="just" rtl="0">
              <a:lnSpc>
                <a:spcPct val="90000"/>
              </a:lnSpc>
              <a:spcBef>
                <a:spcPts val="1000"/>
              </a:spcBef>
              <a:spcAft>
                <a:spcPts val="0"/>
              </a:spcAft>
              <a:buClr>
                <a:schemeClr val="dk1"/>
              </a:buClr>
              <a:buSzPts val="2800"/>
              <a:buFont typeface="Wingdings" pitchFamily="2" charset="2"/>
              <a:buChar char="ü"/>
            </a:pPr>
            <a:r>
              <a:rPr lang="en-GB" dirty="0" smtClean="0">
                <a:latin typeface="Calibri" pitchFamily="34" charset="0"/>
                <a:ea typeface="Calibri"/>
                <a:cs typeface="Calibri" pitchFamily="34" charset="0"/>
                <a:sym typeface="Calibri"/>
              </a:rPr>
              <a:t>Introduction</a:t>
            </a:r>
            <a:endParaRPr lang="en-GB" dirty="0">
              <a:latin typeface="Calibri" pitchFamily="34" charset="0"/>
              <a:ea typeface="Calibri"/>
              <a:cs typeface="Calibri" pitchFamily="34" charset="0"/>
              <a:sym typeface="Calibri"/>
            </a:endParaRPr>
          </a:p>
          <a:p>
            <a:pPr marL="969962" lvl="0" indent="-457200" algn="just" rtl="0">
              <a:lnSpc>
                <a:spcPct val="90000"/>
              </a:lnSpc>
              <a:spcBef>
                <a:spcPts val="1000"/>
              </a:spcBef>
              <a:spcAft>
                <a:spcPts val="0"/>
              </a:spcAft>
              <a:buClr>
                <a:schemeClr val="dk1"/>
              </a:buClr>
              <a:buSzPts val="2800"/>
              <a:buFont typeface="Wingdings" pitchFamily="2" charset="2"/>
              <a:buChar char="ü"/>
            </a:pPr>
            <a:r>
              <a:rPr lang="en-GB" dirty="0" smtClean="0">
                <a:latin typeface="Calibri" pitchFamily="34" charset="0"/>
                <a:ea typeface="Calibri"/>
                <a:cs typeface="Calibri" pitchFamily="34" charset="0"/>
                <a:sym typeface="Calibri"/>
              </a:rPr>
              <a:t>Lesson </a:t>
            </a:r>
            <a:r>
              <a:rPr lang="en-GB" dirty="0">
                <a:latin typeface="Calibri" pitchFamily="34" charset="0"/>
                <a:ea typeface="Calibri"/>
                <a:cs typeface="Calibri" pitchFamily="34" charset="0"/>
                <a:sym typeface="Calibri"/>
              </a:rPr>
              <a:t>development (discovery activity, learners’ productions presentation, summary and application </a:t>
            </a:r>
            <a:r>
              <a:rPr lang="en-GB" dirty="0" smtClean="0">
                <a:latin typeface="Calibri" pitchFamily="34" charset="0"/>
                <a:ea typeface="Calibri"/>
                <a:cs typeface="Calibri" pitchFamily="34" charset="0"/>
                <a:sym typeface="Calibri"/>
              </a:rPr>
              <a:t>activities)</a:t>
            </a:r>
            <a:endParaRPr lang="en-GB" dirty="0">
              <a:latin typeface="Calibri" pitchFamily="34" charset="0"/>
              <a:ea typeface="Calibri"/>
              <a:cs typeface="Calibri" pitchFamily="34" charset="0"/>
              <a:sym typeface="Calibri"/>
            </a:endParaRPr>
          </a:p>
          <a:p>
            <a:pPr marL="969962" lvl="0" indent="-457200" algn="just" rtl="0">
              <a:lnSpc>
                <a:spcPct val="90000"/>
              </a:lnSpc>
              <a:spcBef>
                <a:spcPts val="1000"/>
              </a:spcBef>
              <a:spcAft>
                <a:spcPts val="0"/>
              </a:spcAft>
              <a:buClr>
                <a:schemeClr val="dk1"/>
              </a:buClr>
              <a:buSzPts val="2800"/>
              <a:buFont typeface="Wingdings" pitchFamily="2" charset="2"/>
              <a:buChar char="ü"/>
            </a:pPr>
            <a:r>
              <a:rPr lang="en-GB" dirty="0" smtClean="0">
                <a:latin typeface="Calibri" pitchFamily="34" charset="0"/>
                <a:ea typeface="Calibri"/>
                <a:cs typeface="Calibri" pitchFamily="34" charset="0"/>
                <a:sym typeface="Calibri"/>
              </a:rPr>
              <a:t>Assessment </a:t>
            </a:r>
            <a:endParaRPr dirty="0">
              <a:latin typeface="Calibri" pitchFamily="34" charset="0"/>
              <a:ea typeface="Calibri"/>
              <a:cs typeface="Calibri" pitchFamily="34" charset="0"/>
              <a:sym typeface="Calibri"/>
            </a:endParaRPr>
          </a:p>
          <a:p>
            <a:pPr marL="914400" lvl="0" indent="-223837" algn="just" rtl="0">
              <a:lnSpc>
                <a:spcPct val="90000"/>
              </a:lnSpc>
              <a:spcBef>
                <a:spcPts val="1000"/>
              </a:spcBef>
              <a:spcAft>
                <a:spcPts val="0"/>
              </a:spcAft>
              <a:buClr>
                <a:schemeClr val="dk1"/>
              </a:buClr>
              <a:buSzPts val="2800"/>
              <a:buFont typeface="Noto Sans Symbols"/>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2"/>
          <p:cNvSpPr txBox="1">
            <a:spLocks noGrp="1"/>
          </p:cNvSpPr>
          <p:nvPr>
            <p:ph type="title"/>
          </p:nvPr>
        </p:nvSpPr>
        <p:spPr>
          <a:xfrm>
            <a:off x="1797269" y="365125"/>
            <a:ext cx="8745226" cy="927647"/>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Key required documents for making a lesson plan</a:t>
            </a:r>
            <a:endParaRPr sz="3600" b="1" dirty="0">
              <a:latin typeface="Calibri" pitchFamily="34" charset="0"/>
              <a:ea typeface="Calibri"/>
              <a:cs typeface="Calibri" pitchFamily="34" charset="0"/>
              <a:sym typeface="Calibri"/>
            </a:endParaRPr>
          </a:p>
        </p:txBody>
      </p:sp>
      <p:sp>
        <p:nvSpPr>
          <p:cNvPr id="454" name="Google Shape;454;p62"/>
          <p:cNvSpPr txBox="1">
            <a:spLocks noGrp="1"/>
          </p:cNvSpPr>
          <p:nvPr>
            <p:ph type="body" idx="1"/>
          </p:nvPr>
        </p:nvSpPr>
        <p:spPr>
          <a:xfrm>
            <a:off x="788276" y="1450428"/>
            <a:ext cx="10565524" cy="4726535"/>
          </a:xfrm>
          <a:prstGeom prst="rect">
            <a:avLst/>
          </a:prstGeom>
          <a:noFill/>
          <a:ln>
            <a:noFill/>
          </a:ln>
        </p:spPr>
        <p:txBody>
          <a:bodyPr spcFirstLastPara="1" wrap="square" lIns="91425" tIns="45700" rIns="91425" bIns="45700" anchor="t" anchorCtr="0">
            <a:normAutofit/>
          </a:bodyPr>
          <a:lstStyle/>
          <a:p>
            <a:pPr marL="0" lvl="0" indent="-177800" algn="just" rtl="0">
              <a:lnSpc>
                <a:spcPct val="90000"/>
              </a:lnSpc>
              <a:spcBef>
                <a:spcPts val="0"/>
              </a:spcBef>
              <a:spcAft>
                <a:spcPts val="0"/>
              </a:spcAft>
              <a:buClr>
                <a:schemeClr val="dk1"/>
              </a:buClr>
              <a:buSzPts val="2800"/>
              <a:buChar char="•"/>
            </a:pPr>
            <a:r>
              <a:rPr lang="en-GB" b="1" dirty="0">
                <a:latin typeface="Calibri" pitchFamily="34" charset="0"/>
                <a:ea typeface="Calibri"/>
                <a:cs typeface="Calibri" pitchFamily="34" charset="0"/>
                <a:sym typeface="Calibri"/>
              </a:rPr>
              <a:t>Syllabus:</a:t>
            </a:r>
            <a:r>
              <a:rPr lang="en-GB" dirty="0">
                <a:latin typeface="Calibri" pitchFamily="34" charset="0"/>
                <a:ea typeface="Calibri"/>
                <a:cs typeface="Calibri" pitchFamily="34" charset="0"/>
                <a:sym typeface="Calibri"/>
              </a:rPr>
              <a:t> a document which outlines everything that will be covered in a particular course and the sequence of topics.</a:t>
            </a:r>
            <a:endParaRPr dirty="0">
              <a:latin typeface="Calibri" pitchFamily="34" charset="0"/>
              <a:ea typeface="Calibri"/>
              <a:cs typeface="Calibri" pitchFamily="34" charset="0"/>
              <a:sym typeface="Calibri"/>
            </a:endParaRPr>
          </a:p>
          <a:p>
            <a:pPr marL="0" lvl="0" indent="-177800" algn="just" rtl="0">
              <a:lnSpc>
                <a:spcPct val="9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Scheme of work:</a:t>
            </a:r>
            <a:r>
              <a:rPr lang="en-GB" dirty="0">
                <a:latin typeface="Calibri" pitchFamily="34" charset="0"/>
                <a:ea typeface="Calibri"/>
                <a:cs typeface="Calibri" pitchFamily="34" charset="0"/>
                <a:sym typeface="Calibri"/>
              </a:rPr>
              <a:t> an outline of what should be taught in a given period of time such as a week, a month, a term or a year</a:t>
            </a:r>
            <a:endParaRPr dirty="0">
              <a:latin typeface="Calibri" pitchFamily="34" charset="0"/>
              <a:ea typeface="Calibri"/>
              <a:cs typeface="Calibri" pitchFamily="34" charset="0"/>
              <a:sym typeface="Calibri"/>
            </a:endParaRPr>
          </a:p>
          <a:p>
            <a:pPr marL="0" lvl="0" indent="-177800" algn="just" rtl="0">
              <a:lnSpc>
                <a:spcPct val="9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School time table:</a:t>
            </a:r>
            <a:r>
              <a:rPr lang="en-GB" dirty="0">
                <a:latin typeface="Calibri" pitchFamily="34" charset="0"/>
                <a:ea typeface="Calibri"/>
                <a:cs typeface="Calibri" pitchFamily="34" charset="0"/>
                <a:sym typeface="Calibri"/>
              </a:rPr>
              <a:t> coordinates learners, teachers, rooms and time slots in a school.</a:t>
            </a:r>
            <a:endParaRPr dirty="0">
              <a:latin typeface="Calibri" pitchFamily="34" charset="0"/>
              <a:ea typeface="Calibri"/>
              <a:cs typeface="Calibri" pitchFamily="34" charset="0"/>
              <a:sym typeface="Calibri"/>
            </a:endParaRPr>
          </a:p>
          <a:p>
            <a:pPr marL="0" lvl="0" indent="-177800" algn="just" rtl="0">
              <a:lnSpc>
                <a:spcPct val="9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Textbooks:</a:t>
            </a:r>
            <a:r>
              <a:rPr lang="en-GB" dirty="0">
                <a:latin typeface="Calibri" pitchFamily="34" charset="0"/>
                <a:ea typeface="Calibri"/>
                <a:cs typeface="Calibri" pitchFamily="34" charset="0"/>
                <a:sym typeface="Calibri"/>
              </a:rPr>
              <a:t> a book of instruction.</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3"/>
          <p:cNvSpPr txBox="1">
            <a:spLocks noGrp="1"/>
          </p:cNvSpPr>
          <p:nvPr>
            <p:ph type="title"/>
          </p:nvPr>
        </p:nvSpPr>
        <p:spPr>
          <a:xfrm>
            <a:off x="1986455" y="140276"/>
            <a:ext cx="8150774" cy="563918"/>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sz="3600" dirty="0" smtClean="0">
                <a:latin typeface="Times New Roman" pitchFamily="18" charset="0"/>
                <a:ea typeface="Calibri"/>
                <a:cs typeface="Times New Roman" pitchFamily="18" charset="0"/>
                <a:sym typeface="Calibri"/>
              </a:rPr>
              <a:t/>
            </a:r>
            <a:br>
              <a:rPr lang="en-GB" sz="3600" dirty="0" smtClean="0">
                <a:latin typeface="Times New Roman" pitchFamily="18" charset="0"/>
                <a:ea typeface="Calibri"/>
                <a:cs typeface="Times New Roman" pitchFamily="18" charset="0"/>
                <a:sym typeface="Calibri"/>
              </a:rPr>
            </a:br>
            <a:r>
              <a:rPr lang="en-GB" sz="4000" b="1" dirty="0" smtClean="0">
                <a:latin typeface="Calibri" pitchFamily="34" charset="0"/>
                <a:ea typeface="Calibri"/>
                <a:cs typeface="Calibri" pitchFamily="34" charset="0"/>
                <a:sym typeface="Calibri"/>
              </a:rPr>
              <a:t>Lesson </a:t>
            </a:r>
            <a:r>
              <a:rPr lang="en-GB" sz="4000" b="1" dirty="0">
                <a:latin typeface="Calibri" pitchFamily="34" charset="0"/>
                <a:ea typeface="Calibri"/>
                <a:cs typeface="Calibri" pitchFamily="34" charset="0"/>
                <a:sym typeface="Calibri"/>
              </a:rPr>
              <a:t>plan format</a:t>
            </a:r>
            <a:r>
              <a:rPr lang="en-GB" dirty="0">
                <a:latin typeface="Calibri"/>
                <a:ea typeface="Calibri"/>
                <a:cs typeface="Calibri"/>
                <a:sym typeface="Calibri"/>
              </a:rPr>
              <a:t/>
            </a:r>
            <a:br>
              <a:rPr lang="en-GB" dirty="0">
                <a:latin typeface="Calibri"/>
                <a:ea typeface="Calibri"/>
                <a:cs typeface="Calibri"/>
                <a:sym typeface="Calibri"/>
              </a:rPr>
            </a:br>
            <a:endParaRPr dirty="0">
              <a:latin typeface="Calibri"/>
              <a:ea typeface="Calibri"/>
              <a:cs typeface="Calibri"/>
              <a:sym typeface="Calibri"/>
            </a:endParaRPr>
          </a:p>
        </p:txBody>
      </p:sp>
      <p:sp>
        <p:nvSpPr>
          <p:cNvPr id="460" name="Google Shape;460;p63"/>
          <p:cNvSpPr txBox="1">
            <a:spLocks noGrp="1"/>
          </p:cNvSpPr>
          <p:nvPr>
            <p:ph type="body" idx="1"/>
          </p:nvPr>
        </p:nvSpPr>
        <p:spPr>
          <a:xfrm>
            <a:off x="483477" y="1061545"/>
            <a:ext cx="5681796" cy="4272455"/>
          </a:xfrm>
          <a:prstGeom prst="rect">
            <a:avLst/>
          </a:prstGeom>
          <a:noFill/>
          <a:ln>
            <a:noFill/>
          </a:ln>
        </p:spPr>
        <p:txBody>
          <a:bodyPr spcFirstLastPara="1" wrap="square" lIns="91425" tIns="45700" rIns="91425" bIns="45700" anchor="t" anchorCtr="0">
            <a:normAutofit fontScale="40000" lnSpcReduction="20000"/>
          </a:bodyPr>
          <a:lstStyle/>
          <a:p>
            <a:pPr marL="228600" lvl="0" indent="-231060" algn="l" rtl="0">
              <a:lnSpc>
                <a:spcPct val="90000"/>
              </a:lnSpc>
              <a:spcBef>
                <a:spcPts val="0"/>
              </a:spcBef>
              <a:spcAft>
                <a:spcPts val="0"/>
              </a:spcAft>
              <a:buClr>
                <a:schemeClr val="dk1"/>
              </a:buClr>
              <a:buSzPct val="100000"/>
              <a:buFont typeface="Calibri"/>
              <a:buChar char="•"/>
            </a:pPr>
            <a:r>
              <a:rPr lang="en-GB" sz="7000" dirty="0">
                <a:latin typeface="Calibri" pitchFamily="34" charset="0"/>
                <a:ea typeface="Calibri"/>
                <a:cs typeface="Calibri" pitchFamily="34" charset="0"/>
                <a:sym typeface="Calibri"/>
              </a:rPr>
              <a:t>Identification of related information</a:t>
            </a:r>
            <a:endParaRPr sz="7000" dirty="0">
              <a:latin typeface="Calibri" pitchFamily="34" charset="0"/>
              <a:ea typeface="Calibri"/>
              <a:cs typeface="Calibri" pitchFamily="34" charset="0"/>
              <a:sym typeface="Calibri"/>
            </a:endParaRPr>
          </a:p>
          <a:p>
            <a:pPr marL="228600" lvl="0" indent="-231060" algn="l" rtl="0">
              <a:lnSpc>
                <a:spcPct val="90000"/>
              </a:lnSpc>
              <a:spcBef>
                <a:spcPts val="1000"/>
              </a:spcBef>
              <a:spcAft>
                <a:spcPts val="0"/>
              </a:spcAft>
              <a:buClr>
                <a:schemeClr val="dk1"/>
              </a:buClr>
              <a:buSzPct val="100000"/>
              <a:buFont typeface="Calibri"/>
              <a:buChar char="•"/>
            </a:pPr>
            <a:r>
              <a:rPr lang="en-GB" sz="7000" dirty="0">
                <a:latin typeface="Calibri" pitchFamily="34" charset="0"/>
                <a:ea typeface="Calibri"/>
                <a:cs typeface="Calibri" pitchFamily="34" charset="0"/>
                <a:sym typeface="Calibri"/>
              </a:rPr>
              <a:t>Types of Special Educational Needs (SEN) to be catered for </a:t>
            </a:r>
            <a:endParaRPr sz="7000" dirty="0">
              <a:latin typeface="Calibri" pitchFamily="34" charset="0"/>
              <a:ea typeface="Calibri"/>
              <a:cs typeface="Calibri" pitchFamily="34" charset="0"/>
              <a:sym typeface="Calibri"/>
            </a:endParaRPr>
          </a:p>
          <a:p>
            <a:pPr marL="228600" lvl="0" indent="-231060" algn="l" rtl="0">
              <a:lnSpc>
                <a:spcPct val="90000"/>
              </a:lnSpc>
              <a:spcBef>
                <a:spcPts val="1000"/>
              </a:spcBef>
              <a:spcAft>
                <a:spcPts val="0"/>
              </a:spcAft>
              <a:buClr>
                <a:schemeClr val="dk1"/>
              </a:buClr>
              <a:buSzPct val="100000"/>
              <a:buFont typeface="Calibri"/>
              <a:buChar char="•"/>
            </a:pPr>
            <a:r>
              <a:rPr lang="en-GB" sz="7000" dirty="0">
                <a:latin typeface="Calibri" pitchFamily="34" charset="0"/>
                <a:ea typeface="Calibri"/>
                <a:cs typeface="Calibri" pitchFamily="34" charset="0"/>
                <a:sym typeface="Calibri"/>
              </a:rPr>
              <a:t>Unit title</a:t>
            </a:r>
            <a:endParaRPr sz="7000" dirty="0">
              <a:latin typeface="Calibri" pitchFamily="34" charset="0"/>
              <a:ea typeface="Calibri"/>
              <a:cs typeface="Calibri" pitchFamily="34" charset="0"/>
              <a:sym typeface="Calibri"/>
            </a:endParaRPr>
          </a:p>
          <a:p>
            <a:pPr marL="228600" lvl="0" indent="-231060" algn="l" rtl="0">
              <a:lnSpc>
                <a:spcPct val="90000"/>
              </a:lnSpc>
              <a:spcBef>
                <a:spcPts val="1000"/>
              </a:spcBef>
              <a:spcAft>
                <a:spcPts val="0"/>
              </a:spcAft>
              <a:buClr>
                <a:schemeClr val="dk1"/>
              </a:buClr>
              <a:buSzPct val="100000"/>
              <a:buFont typeface="Calibri"/>
              <a:buChar char="•"/>
            </a:pPr>
            <a:r>
              <a:rPr lang="en-GB" sz="7000" dirty="0">
                <a:latin typeface="Calibri" pitchFamily="34" charset="0"/>
                <a:ea typeface="Calibri"/>
                <a:cs typeface="Calibri" pitchFamily="34" charset="0"/>
                <a:sym typeface="Calibri"/>
              </a:rPr>
              <a:t>Key unit competence</a:t>
            </a:r>
            <a:endParaRPr sz="7000" dirty="0">
              <a:latin typeface="Calibri" pitchFamily="34" charset="0"/>
              <a:ea typeface="Calibri"/>
              <a:cs typeface="Calibri" pitchFamily="34" charset="0"/>
              <a:sym typeface="Calibri"/>
            </a:endParaRPr>
          </a:p>
          <a:p>
            <a:pPr marL="228600" lvl="0" indent="-231060" algn="l" rtl="0">
              <a:lnSpc>
                <a:spcPct val="90000"/>
              </a:lnSpc>
              <a:spcBef>
                <a:spcPts val="1000"/>
              </a:spcBef>
              <a:spcAft>
                <a:spcPts val="0"/>
              </a:spcAft>
              <a:buClr>
                <a:schemeClr val="dk1"/>
              </a:buClr>
              <a:buSzPct val="100000"/>
              <a:buFont typeface="Calibri"/>
              <a:buChar char="•"/>
            </a:pPr>
            <a:r>
              <a:rPr lang="en-GB" sz="7000" dirty="0">
                <a:latin typeface="Calibri" pitchFamily="34" charset="0"/>
                <a:ea typeface="Calibri"/>
                <a:cs typeface="Calibri" pitchFamily="34" charset="0"/>
                <a:sym typeface="Calibri"/>
              </a:rPr>
              <a:t>Title of the lesson</a:t>
            </a:r>
            <a:endParaRPr sz="7000" dirty="0">
              <a:latin typeface="Calibri" pitchFamily="34" charset="0"/>
              <a:ea typeface="Calibri"/>
              <a:cs typeface="Calibri" pitchFamily="34" charset="0"/>
              <a:sym typeface="Calibri"/>
            </a:endParaRPr>
          </a:p>
          <a:p>
            <a:pPr marL="228600" lvl="0" indent="-231060" algn="l" rtl="0">
              <a:lnSpc>
                <a:spcPct val="90000"/>
              </a:lnSpc>
              <a:spcBef>
                <a:spcPts val="1000"/>
              </a:spcBef>
              <a:spcAft>
                <a:spcPts val="0"/>
              </a:spcAft>
              <a:buClr>
                <a:schemeClr val="dk1"/>
              </a:buClr>
              <a:buSzPct val="100000"/>
              <a:buFont typeface="Calibri"/>
              <a:buChar char="•"/>
            </a:pPr>
            <a:r>
              <a:rPr lang="en-GB" sz="7000" dirty="0">
                <a:latin typeface="Calibri" pitchFamily="34" charset="0"/>
                <a:ea typeface="Calibri"/>
                <a:cs typeface="Calibri" pitchFamily="34" charset="0"/>
                <a:sym typeface="Calibri"/>
              </a:rPr>
              <a:t>Instructional objective</a:t>
            </a:r>
            <a:endParaRPr sz="7000" dirty="0">
              <a:latin typeface="Calibri" pitchFamily="34" charset="0"/>
              <a:ea typeface="Calibri"/>
              <a:cs typeface="Calibri" pitchFamily="34" charset="0"/>
              <a:sym typeface="Calibri"/>
            </a:endParaRPr>
          </a:p>
          <a:p>
            <a:pPr marL="228600" lvl="0" indent="-121920" algn="l" rtl="0">
              <a:lnSpc>
                <a:spcPct val="90000"/>
              </a:lnSpc>
              <a:spcBef>
                <a:spcPts val="1000"/>
              </a:spcBef>
              <a:spcAft>
                <a:spcPts val="0"/>
              </a:spcAft>
              <a:buClr>
                <a:schemeClr val="dk1"/>
              </a:buClr>
              <a:buSzPct val="34617"/>
              <a:buChar char="•"/>
            </a:pPr>
            <a:r>
              <a:rPr lang="en-GB" sz="7000" dirty="0">
                <a:latin typeface="Calibri" pitchFamily="34" charset="0"/>
                <a:ea typeface="Calibri"/>
                <a:cs typeface="Calibri" pitchFamily="34" charset="0"/>
                <a:sym typeface="Calibri"/>
              </a:rPr>
              <a:t>Place for the lesson (location of the lesson</a:t>
            </a:r>
            <a:r>
              <a:rPr lang="en-GB" sz="7000" dirty="0">
                <a:latin typeface="Calibri" pitchFamily="34" charset="0"/>
                <a:cs typeface="Calibri" pitchFamily="34" charset="0"/>
              </a:rPr>
              <a:t>)</a:t>
            </a:r>
            <a:endParaRPr sz="7000" dirty="0">
              <a:latin typeface="Calibri" pitchFamily="34" charset="0"/>
              <a:cs typeface="Calibri" pitchFamily="34" charset="0"/>
            </a:endParaRPr>
          </a:p>
          <a:p>
            <a:pPr marL="228600" lvl="0" indent="-64135" algn="l" rtl="0">
              <a:lnSpc>
                <a:spcPct val="90000"/>
              </a:lnSpc>
              <a:spcBef>
                <a:spcPts val="1000"/>
              </a:spcBef>
              <a:spcAft>
                <a:spcPts val="0"/>
              </a:spcAft>
              <a:buClr>
                <a:schemeClr val="dk1"/>
              </a:buClr>
              <a:buSzPct val="100000"/>
              <a:buNone/>
            </a:pPr>
            <a:endParaRPr dirty="0">
              <a:latin typeface="Calibri" pitchFamily="34" charset="0"/>
              <a:cs typeface="Calibri" pitchFamily="34" charset="0"/>
            </a:endParaRPr>
          </a:p>
          <a:p>
            <a:pPr marL="228600" lvl="0" indent="-64135" algn="l" rtl="0">
              <a:lnSpc>
                <a:spcPct val="90000"/>
              </a:lnSpc>
              <a:spcBef>
                <a:spcPts val="1000"/>
              </a:spcBef>
              <a:spcAft>
                <a:spcPts val="0"/>
              </a:spcAft>
              <a:buClr>
                <a:schemeClr val="dk1"/>
              </a:buClr>
              <a:buSzPct val="100000"/>
              <a:buNone/>
            </a:pPr>
            <a:endParaRPr dirty="0">
              <a:latin typeface="Calibri" pitchFamily="34" charset="0"/>
              <a:cs typeface="Calibri" pitchFamily="34" charset="0"/>
            </a:endParaRPr>
          </a:p>
          <a:p>
            <a:pPr marL="228600" lvl="0" indent="-64135" algn="l" rtl="0">
              <a:lnSpc>
                <a:spcPct val="90000"/>
              </a:lnSpc>
              <a:spcBef>
                <a:spcPts val="1000"/>
              </a:spcBef>
              <a:spcAft>
                <a:spcPts val="0"/>
              </a:spcAft>
              <a:buClr>
                <a:schemeClr val="dk1"/>
              </a:buClr>
              <a:buSzPct val="100000"/>
              <a:buNone/>
            </a:pPr>
            <a:endParaRPr dirty="0">
              <a:latin typeface="Calibri" pitchFamily="34" charset="0"/>
              <a:cs typeface="Calibri" pitchFamily="34" charset="0"/>
            </a:endParaRPr>
          </a:p>
        </p:txBody>
      </p:sp>
      <p:sp>
        <p:nvSpPr>
          <p:cNvPr id="461" name="Google Shape;461;p63"/>
          <p:cNvSpPr txBox="1"/>
          <p:nvPr/>
        </p:nvSpPr>
        <p:spPr>
          <a:xfrm>
            <a:off x="6316717" y="1030014"/>
            <a:ext cx="4988592" cy="4165441"/>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90000"/>
              </a:lnSpc>
              <a:spcBef>
                <a:spcPts val="0"/>
              </a:spcBef>
              <a:spcAft>
                <a:spcPts val="0"/>
              </a:spcAft>
              <a:buClr>
                <a:schemeClr val="dk1"/>
              </a:buClr>
              <a:buSzPct val="100000"/>
              <a:buFont typeface="Calibri"/>
              <a:buChar char="•"/>
            </a:pPr>
            <a:r>
              <a:rPr lang="en-GB" sz="2800" i="0" u="none" strike="noStrike" cap="none" dirty="0">
                <a:solidFill>
                  <a:schemeClr val="dk1"/>
                </a:solidFill>
                <a:latin typeface="Calibri" pitchFamily="34" charset="0"/>
                <a:ea typeface="Calibri"/>
                <a:cs typeface="Calibri" pitchFamily="34" charset="0"/>
                <a:sym typeface="Calibri"/>
              </a:rPr>
              <a:t>Learning materials</a:t>
            </a:r>
            <a:endParaRPr sz="2800" dirty="0">
              <a:latin typeface="Calibri" pitchFamily="34" charset="0"/>
              <a:ea typeface="Calibri"/>
              <a:cs typeface="Calibri" pitchFamily="34" charset="0"/>
              <a:sym typeface="Calibri"/>
            </a:endParaRPr>
          </a:p>
          <a:p>
            <a:pPr marL="228600" marR="0" lvl="0" indent="-228600" algn="just" rtl="0">
              <a:lnSpc>
                <a:spcPct val="90000"/>
              </a:lnSpc>
              <a:spcBef>
                <a:spcPts val="1000"/>
              </a:spcBef>
              <a:spcAft>
                <a:spcPts val="0"/>
              </a:spcAft>
              <a:buClr>
                <a:schemeClr val="dk1"/>
              </a:buClr>
              <a:buSzPct val="100000"/>
              <a:buFont typeface="Calibri"/>
              <a:buChar char="•"/>
            </a:pPr>
            <a:r>
              <a:rPr lang="en-GB" sz="2800" i="0" u="none" strike="noStrike" cap="none" dirty="0">
                <a:solidFill>
                  <a:schemeClr val="dk1"/>
                </a:solidFill>
                <a:latin typeface="Calibri" pitchFamily="34" charset="0"/>
                <a:ea typeface="Calibri"/>
                <a:cs typeface="Calibri" pitchFamily="34" charset="0"/>
                <a:sym typeface="Calibri"/>
              </a:rPr>
              <a:t>References</a:t>
            </a:r>
            <a:endParaRPr sz="2800" dirty="0">
              <a:latin typeface="Calibri" pitchFamily="34" charset="0"/>
              <a:ea typeface="Calibri"/>
              <a:cs typeface="Calibri" pitchFamily="34" charset="0"/>
              <a:sym typeface="Calibri"/>
            </a:endParaRPr>
          </a:p>
          <a:p>
            <a:pPr marL="228600" marR="0" lvl="0" indent="-228600" algn="just" rtl="0">
              <a:lnSpc>
                <a:spcPct val="90000"/>
              </a:lnSpc>
              <a:spcBef>
                <a:spcPts val="1000"/>
              </a:spcBef>
              <a:spcAft>
                <a:spcPts val="0"/>
              </a:spcAft>
              <a:buClr>
                <a:schemeClr val="dk1"/>
              </a:buClr>
              <a:buSzPct val="100000"/>
              <a:buFont typeface="Calibri"/>
              <a:buChar char="•"/>
            </a:pPr>
            <a:r>
              <a:rPr lang="en-GB" sz="2800" dirty="0">
                <a:solidFill>
                  <a:schemeClr val="dk1"/>
                </a:solidFill>
                <a:latin typeface="Calibri" pitchFamily="34" charset="0"/>
                <a:ea typeface="Calibri"/>
                <a:cs typeface="Calibri" pitchFamily="34" charset="0"/>
                <a:sym typeface="Calibri"/>
              </a:rPr>
              <a:t>Steps and timing</a:t>
            </a:r>
            <a:endParaRPr sz="2800" dirty="0">
              <a:latin typeface="Calibri" pitchFamily="34" charset="0"/>
              <a:ea typeface="Calibri"/>
              <a:cs typeface="Calibri" pitchFamily="34" charset="0"/>
              <a:sym typeface="Calibri"/>
            </a:endParaRPr>
          </a:p>
          <a:p>
            <a:pPr marL="228600" marR="0" lvl="0" indent="-228600" algn="just" rtl="0">
              <a:lnSpc>
                <a:spcPct val="90000"/>
              </a:lnSpc>
              <a:spcBef>
                <a:spcPts val="1000"/>
              </a:spcBef>
              <a:spcAft>
                <a:spcPts val="0"/>
              </a:spcAft>
              <a:buClr>
                <a:schemeClr val="dk1"/>
              </a:buClr>
              <a:buSzPct val="100000"/>
              <a:buFont typeface="Calibri"/>
              <a:buChar char="•"/>
            </a:pPr>
            <a:r>
              <a:rPr lang="en-GB" sz="2800" dirty="0">
                <a:solidFill>
                  <a:schemeClr val="dk1"/>
                </a:solidFill>
                <a:latin typeface="Calibri" pitchFamily="34" charset="0"/>
                <a:ea typeface="Calibri"/>
                <a:cs typeface="Calibri" pitchFamily="34" charset="0"/>
                <a:sym typeface="Calibri"/>
              </a:rPr>
              <a:t>Teaching and learning activities</a:t>
            </a:r>
            <a:endParaRPr sz="2800" dirty="0">
              <a:latin typeface="Calibri" pitchFamily="34" charset="0"/>
              <a:ea typeface="Calibri"/>
              <a:cs typeface="Calibri" pitchFamily="34" charset="0"/>
              <a:sym typeface="Calibri"/>
            </a:endParaRPr>
          </a:p>
          <a:p>
            <a:pPr marL="228600" marR="0" lvl="0" indent="-228600" algn="just" rtl="0">
              <a:lnSpc>
                <a:spcPct val="90000"/>
              </a:lnSpc>
              <a:spcBef>
                <a:spcPts val="1000"/>
              </a:spcBef>
              <a:spcAft>
                <a:spcPts val="0"/>
              </a:spcAft>
              <a:buClr>
                <a:schemeClr val="dk1"/>
              </a:buClr>
              <a:buSzPct val="100000"/>
              <a:buFont typeface="Calibri"/>
              <a:buChar char="•"/>
            </a:pPr>
            <a:r>
              <a:rPr lang="en-GB" sz="2800" dirty="0">
                <a:solidFill>
                  <a:schemeClr val="dk1"/>
                </a:solidFill>
                <a:latin typeface="Calibri" pitchFamily="34" charset="0"/>
                <a:ea typeface="Calibri"/>
                <a:cs typeface="Calibri" pitchFamily="34" charset="0"/>
                <a:sym typeface="Calibri"/>
              </a:rPr>
              <a:t>Generic competences and cross cutting issues to be addressed</a:t>
            </a:r>
            <a:endParaRPr sz="2800" dirty="0">
              <a:latin typeface="Calibri" pitchFamily="34" charset="0"/>
              <a:ea typeface="Calibri"/>
              <a:cs typeface="Calibri" pitchFamily="34" charset="0"/>
              <a:sym typeface="Calibri"/>
            </a:endParaRPr>
          </a:p>
          <a:p>
            <a:pPr marL="228600" marR="0" lvl="0" indent="-228600" algn="just" rtl="0">
              <a:lnSpc>
                <a:spcPct val="90000"/>
              </a:lnSpc>
              <a:spcBef>
                <a:spcPts val="1000"/>
              </a:spcBef>
              <a:spcAft>
                <a:spcPts val="0"/>
              </a:spcAft>
              <a:buClr>
                <a:schemeClr val="dk1"/>
              </a:buClr>
              <a:buSzPct val="100000"/>
              <a:buFont typeface="Calibri"/>
              <a:buChar char="•"/>
            </a:pPr>
            <a:r>
              <a:rPr lang="en-GB" sz="2800" dirty="0">
                <a:solidFill>
                  <a:schemeClr val="dk1"/>
                </a:solidFill>
                <a:latin typeface="Calibri" pitchFamily="34" charset="0"/>
                <a:ea typeface="Calibri"/>
                <a:cs typeface="Calibri" pitchFamily="34" charset="0"/>
                <a:sym typeface="Calibri"/>
              </a:rPr>
              <a:t>Teacher self-evaluation</a:t>
            </a:r>
            <a:endParaRPr sz="2800" i="0" u="none" strike="noStrike" cap="none" dirty="0">
              <a:solidFill>
                <a:schemeClr val="dk1"/>
              </a:solidFill>
              <a:latin typeface="Calibri" pitchFamily="34" charset="0"/>
              <a:ea typeface="Calibri"/>
              <a:cs typeface="Calibri" pitchFamily="34" charset="0"/>
              <a:sym typeface="Calibri"/>
            </a:endParaRPr>
          </a:p>
          <a:p>
            <a:pPr marL="228600" marR="0" lvl="0" indent="-64135" algn="l" rtl="0">
              <a:lnSpc>
                <a:spcPct val="90000"/>
              </a:lnSpc>
              <a:spcBef>
                <a:spcPts val="1000"/>
              </a:spcBef>
              <a:spcAft>
                <a:spcPts val="0"/>
              </a:spcAft>
              <a:buClr>
                <a:schemeClr val="dk1"/>
              </a:buClr>
              <a:buSzPct val="100000"/>
              <a:buFont typeface="Arial"/>
              <a:buNone/>
            </a:pPr>
            <a:endParaRPr sz="2800" b="0" i="0" u="none" strike="noStrike" cap="none" dirty="0">
              <a:solidFill>
                <a:schemeClr val="dk1"/>
              </a:solidFill>
              <a:latin typeface="Oi"/>
              <a:ea typeface="Oi"/>
              <a:cs typeface="Oi"/>
              <a:sym typeface="Oi"/>
            </a:endParaRPr>
          </a:p>
          <a:p>
            <a:pPr marL="228600" marR="0" lvl="0" indent="-64135" algn="l" rtl="0">
              <a:lnSpc>
                <a:spcPct val="90000"/>
              </a:lnSpc>
              <a:spcBef>
                <a:spcPts val="1000"/>
              </a:spcBef>
              <a:spcAft>
                <a:spcPts val="0"/>
              </a:spcAft>
              <a:buClr>
                <a:schemeClr val="dk1"/>
              </a:buClr>
              <a:buSzPct val="100000"/>
              <a:buFont typeface="Arial"/>
              <a:buNone/>
            </a:pPr>
            <a:endParaRPr sz="2800" b="0" i="0" u="none" strike="noStrike" cap="none" dirty="0">
              <a:solidFill>
                <a:schemeClr val="dk1"/>
              </a:solidFill>
              <a:latin typeface="Oi"/>
              <a:ea typeface="Oi"/>
              <a:cs typeface="Oi"/>
              <a:sym typeface="Oi"/>
            </a:endParaRPr>
          </a:p>
        </p:txBody>
      </p:sp>
      <p:sp>
        <p:nvSpPr>
          <p:cNvPr id="462" name="Google Shape;462;p63"/>
          <p:cNvSpPr txBox="1"/>
          <p:nvPr/>
        </p:nvSpPr>
        <p:spPr>
          <a:xfrm>
            <a:off x="748145" y="4803229"/>
            <a:ext cx="10557164" cy="1431352"/>
          </a:xfrm>
          <a:prstGeom prst="rect">
            <a:avLst/>
          </a:prstGeom>
          <a:noFill/>
          <a:ln>
            <a:noFill/>
          </a:ln>
        </p:spPr>
        <p:txBody>
          <a:bodyPr spcFirstLastPara="1" wrap="square" lIns="91425" tIns="45700" rIns="91425" bIns="45700" anchor="t" anchorCtr="0">
            <a:normAutofit/>
          </a:bodyPr>
          <a:lstStyle/>
          <a:p>
            <a:pPr marL="228600" marR="0" lvl="0" indent="-241300" algn="l" rtl="0">
              <a:lnSpc>
                <a:spcPct val="90000"/>
              </a:lnSpc>
              <a:spcBef>
                <a:spcPts val="0"/>
              </a:spcBef>
              <a:spcAft>
                <a:spcPts val="0"/>
              </a:spcAft>
              <a:buClr>
                <a:schemeClr val="dk1"/>
              </a:buClr>
              <a:buSzPct val="100000"/>
              <a:buFont typeface="Arial"/>
              <a:buChar char="•"/>
            </a:pPr>
            <a:r>
              <a:rPr lang="en-GB" sz="2800" dirty="0">
                <a:solidFill>
                  <a:schemeClr val="dk1"/>
                </a:solidFill>
                <a:latin typeface="Calibri" pitchFamily="34" charset="0"/>
                <a:ea typeface="Calibri"/>
                <a:cs typeface="Calibri" pitchFamily="34" charset="0"/>
                <a:sym typeface="Calibri"/>
              </a:rPr>
              <a:t>Please, refer to the </a:t>
            </a:r>
            <a:r>
              <a:rPr lang="en-GB" sz="2800" b="1" dirty="0">
                <a:solidFill>
                  <a:schemeClr val="dk1"/>
                </a:solidFill>
                <a:latin typeface="Calibri" pitchFamily="34" charset="0"/>
                <a:ea typeface="Calibri"/>
                <a:cs typeface="Calibri" pitchFamily="34" charset="0"/>
                <a:sym typeface="Calibri"/>
              </a:rPr>
              <a:t>appendix VII </a:t>
            </a:r>
            <a:r>
              <a:rPr lang="en-GB" sz="2800" dirty="0">
                <a:solidFill>
                  <a:schemeClr val="dk1"/>
                </a:solidFill>
                <a:latin typeface="Calibri" pitchFamily="34" charset="0"/>
                <a:ea typeface="Calibri"/>
                <a:cs typeface="Calibri" pitchFamily="34" charset="0"/>
                <a:sym typeface="Calibri"/>
              </a:rPr>
              <a:t>of the module to see the lesson plan format</a:t>
            </a:r>
            <a:endParaRPr sz="2800" i="0" u="none" strike="noStrike" cap="none" dirty="0">
              <a:solidFill>
                <a:schemeClr val="dk1"/>
              </a:solidFill>
              <a:latin typeface="Calibri" pitchFamily="34" charset="0"/>
              <a:ea typeface="Calibri"/>
              <a:cs typeface="Calibri" pitchFamily="34" charset="0"/>
              <a:sym typeface="Calibri"/>
            </a:endParaRPr>
          </a:p>
          <a:p>
            <a:pPr marL="228600" marR="0" lvl="0" indent="-50800" algn="l" rtl="0">
              <a:lnSpc>
                <a:spcPct val="90000"/>
              </a:lnSpc>
              <a:spcBef>
                <a:spcPts val="1000"/>
              </a:spcBef>
              <a:spcAft>
                <a:spcPts val="0"/>
              </a:spcAft>
              <a:buClr>
                <a:schemeClr val="dk1"/>
              </a:buClr>
              <a:buSzPct val="100000"/>
              <a:buFont typeface="Arial"/>
              <a:buNone/>
            </a:pPr>
            <a:endParaRPr sz="2800" b="0" i="0" u="none" strike="noStrike" cap="none" dirty="0">
              <a:solidFill>
                <a:schemeClr val="dk1"/>
              </a:solidFill>
              <a:latin typeface="Oi"/>
              <a:ea typeface="Oi"/>
              <a:cs typeface="Oi"/>
              <a:sym typeface="Oi"/>
            </a:endParaRPr>
          </a:p>
          <a:p>
            <a:pPr marL="228600" marR="0" lvl="0" indent="-50800" algn="l" rtl="0">
              <a:lnSpc>
                <a:spcPct val="90000"/>
              </a:lnSpc>
              <a:spcBef>
                <a:spcPts val="1000"/>
              </a:spcBef>
              <a:spcAft>
                <a:spcPts val="0"/>
              </a:spcAft>
              <a:buClr>
                <a:schemeClr val="dk1"/>
              </a:buClr>
              <a:buSzPct val="100000"/>
              <a:buFont typeface="Arial"/>
              <a:buNone/>
            </a:pPr>
            <a:endParaRPr sz="2800" b="0" i="0" u="none" strike="noStrike" cap="none" dirty="0">
              <a:solidFill>
                <a:schemeClr val="dk1"/>
              </a:solidFill>
              <a:latin typeface="Oi"/>
              <a:ea typeface="Oi"/>
              <a:cs typeface="Oi"/>
              <a:sym typeface="Oi"/>
            </a:endParaRPr>
          </a:p>
          <a:p>
            <a:pPr marL="228600" marR="0" lvl="0" indent="-50800" algn="l" rtl="0">
              <a:lnSpc>
                <a:spcPct val="90000"/>
              </a:lnSpc>
              <a:spcBef>
                <a:spcPts val="1000"/>
              </a:spcBef>
              <a:spcAft>
                <a:spcPts val="0"/>
              </a:spcAft>
              <a:buClr>
                <a:schemeClr val="dk1"/>
              </a:buClr>
              <a:buSzPct val="100000"/>
              <a:buFont typeface="Arial"/>
              <a:buNone/>
            </a:pPr>
            <a:endParaRPr sz="2800" b="0" i="0" u="none" strike="noStrike" cap="none" dirty="0">
              <a:solidFill>
                <a:schemeClr val="dk1"/>
              </a:solidFill>
              <a:latin typeface="Oi"/>
              <a:ea typeface="Oi"/>
              <a:cs typeface="Oi"/>
              <a:sym typeface="Oi"/>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4"/>
          <p:cNvSpPr txBox="1">
            <a:spLocks noGrp="1"/>
          </p:cNvSpPr>
          <p:nvPr>
            <p:ph type="title"/>
          </p:nvPr>
        </p:nvSpPr>
        <p:spPr>
          <a:xfrm>
            <a:off x="2128345" y="365126"/>
            <a:ext cx="7961586" cy="73846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468" name="Google Shape;468;p64"/>
          <p:cNvSpPr txBox="1">
            <a:spLocks noGrp="1"/>
          </p:cNvSpPr>
          <p:nvPr>
            <p:ph type="body" idx="1"/>
          </p:nvPr>
        </p:nvSpPr>
        <p:spPr>
          <a:xfrm>
            <a:off x="838200" y="3084837"/>
            <a:ext cx="10515600" cy="1203434"/>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With reference to key required documents for making a lesson plan, and complying with lesson plan format; prepare a lesson of your choice.</a:t>
            </a:r>
            <a:endParaRPr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5"/>
          <p:cNvSpPr txBox="1">
            <a:spLocks noGrp="1"/>
          </p:cNvSpPr>
          <p:nvPr>
            <p:ph type="title"/>
          </p:nvPr>
        </p:nvSpPr>
        <p:spPr>
          <a:xfrm>
            <a:off x="1781503" y="365126"/>
            <a:ext cx="8592207" cy="92764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4.3: Other pedagogical documents</a:t>
            </a:r>
            <a:endParaRPr sz="3600" b="1" dirty="0">
              <a:latin typeface="Calibri" pitchFamily="34" charset="0"/>
              <a:ea typeface="Calibri"/>
              <a:cs typeface="Calibri" pitchFamily="34" charset="0"/>
              <a:sym typeface="Calibri"/>
            </a:endParaRPr>
          </a:p>
        </p:txBody>
      </p:sp>
      <p:sp>
        <p:nvSpPr>
          <p:cNvPr id="474" name="Google Shape;474;p65"/>
          <p:cNvSpPr txBox="1">
            <a:spLocks noGrp="1"/>
          </p:cNvSpPr>
          <p:nvPr>
            <p:ph type="body" idx="1"/>
          </p:nvPr>
        </p:nvSpPr>
        <p:spPr>
          <a:xfrm>
            <a:off x="838200" y="1939172"/>
            <a:ext cx="10515600" cy="3799489"/>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4.3</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1) Apart from the scheme of work and lesson plan, list other pedagogical documents teaching available at your school.</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2) Based on your own teaching experience, explain the importance and structure of the following documents:</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a) Class diary;</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b) Attendance </a:t>
            </a:r>
            <a:r>
              <a:rPr lang="en-GB" dirty="0" smtClean="0">
                <a:latin typeface="Calibri" pitchFamily="34" charset="0"/>
                <a:ea typeface="Calibri"/>
                <a:cs typeface="Calibri" pitchFamily="34" charset="0"/>
                <a:sym typeface="Calibri"/>
              </a:rPr>
              <a:t>register;</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c) Marks records.</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b="1"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7"/>
          <p:cNvSpPr txBox="1">
            <a:spLocks noGrp="1"/>
          </p:cNvSpPr>
          <p:nvPr>
            <p:ph type="title"/>
          </p:nvPr>
        </p:nvSpPr>
        <p:spPr>
          <a:xfrm>
            <a:off x="2002221" y="365125"/>
            <a:ext cx="8339958" cy="86458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4000" b="1" dirty="0">
                <a:latin typeface="Calibri" pitchFamily="34" charset="0"/>
                <a:ea typeface="Calibri"/>
                <a:cs typeface="Calibri" pitchFamily="34" charset="0"/>
                <a:sym typeface="Calibri"/>
              </a:rPr>
              <a:t>Other </a:t>
            </a:r>
            <a:r>
              <a:rPr lang="en-GB" sz="3600" b="1" dirty="0">
                <a:latin typeface="Calibri" pitchFamily="34" charset="0"/>
                <a:ea typeface="Calibri"/>
                <a:cs typeface="Calibri" pitchFamily="34" charset="0"/>
                <a:sym typeface="Calibri"/>
              </a:rPr>
              <a:t>pedagogical</a:t>
            </a:r>
            <a:r>
              <a:rPr lang="en-GB" sz="4000" b="1" dirty="0">
                <a:latin typeface="Calibri" pitchFamily="34" charset="0"/>
                <a:ea typeface="Calibri"/>
                <a:cs typeface="Calibri" pitchFamily="34" charset="0"/>
                <a:sym typeface="Calibri"/>
              </a:rPr>
              <a:t> documents (Cont’d)</a:t>
            </a:r>
            <a:endParaRPr sz="4000" b="1" dirty="0">
              <a:latin typeface="Calibri" pitchFamily="34" charset="0"/>
              <a:ea typeface="Calibri"/>
              <a:cs typeface="Calibri" pitchFamily="34" charset="0"/>
              <a:sym typeface="Calibri"/>
            </a:endParaRPr>
          </a:p>
        </p:txBody>
      </p:sp>
      <p:sp>
        <p:nvSpPr>
          <p:cNvPr id="486" name="Google Shape;486;p67"/>
          <p:cNvSpPr txBox="1">
            <a:spLocks noGrp="1"/>
          </p:cNvSpPr>
          <p:nvPr>
            <p:ph type="body" idx="1"/>
          </p:nvPr>
        </p:nvSpPr>
        <p:spPr>
          <a:xfrm>
            <a:off x="903890" y="1629103"/>
            <a:ext cx="10449909" cy="454786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en-GB" b="1" dirty="0">
                <a:latin typeface="Calibri" pitchFamily="34" charset="0"/>
                <a:ea typeface="Calibri"/>
                <a:cs typeface="Calibri" pitchFamily="34" charset="0"/>
                <a:sym typeface="Calibri"/>
              </a:rPr>
              <a:t>Class diary: </a:t>
            </a:r>
            <a:r>
              <a:rPr lang="en-GB" dirty="0">
                <a:latin typeface="Calibri" pitchFamily="34" charset="0"/>
                <a:ea typeface="Calibri"/>
                <a:cs typeface="Calibri" pitchFamily="34" charset="0"/>
                <a:sym typeface="Calibri"/>
              </a:rPr>
              <a:t>the format of the class diary provides space for the following: date, time, subject, matter, lesson, application, observation   </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Attendance/ Call register: to </a:t>
            </a:r>
            <a:r>
              <a:rPr lang="en-GB" dirty="0">
                <a:latin typeface="Calibri" pitchFamily="34" charset="0"/>
                <a:ea typeface="Calibri"/>
                <a:cs typeface="Calibri" pitchFamily="34" charset="0"/>
                <a:sym typeface="Calibri"/>
              </a:rPr>
              <a:t>keep a record of learners’ attendances and absences.</a:t>
            </a:r>
            <a:endParaRPr b="1"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Char char="•"/>
            </a:pPr>
            <a:r>
              <a:rPr lang="en-GB" dirty="0">
                <a:latin typeface="Calibri" pitchFamily="34" charset="0"/>
                <a:ea typeface="Calibri"/>
                <a:cs typeface="Calibri" pitchFamily="34" charset="0"/>
                <a:sym typeface="Calibri"/>
              </a:rPr>
              <a:t> </a:t>
            </a:r>
            <a:r>
              <a:rPr lang="en-GB" b="1" dirty="0">
                <a:latin typeface="Calibri" pitchFamily="34" charset="0"/>
                <a:ea typeface="Calibri"/>
                <a:cs typeface="Calibri" pitchFamily="34" charset="0"/>
                <a:sym typeface="Calibri"/>
              </a:rPr>
              <a:t>Learners progress records/ marks records</a:t>
            </a:r>
            <a:r>
              <a:rPr lang="en-GB" dirty="0">
                <a:latin typeface="Calibri" pitchFamily="34" charset="0"/>
                <a:ea typeface="Calibri"/>
                <a:cs typeface="Calibri" pitchFamily="34" charset="0"/>
                <a:sym typeface="Calibri"/>
              </a:rPr>
              <a:t>: to show the learners’ achievements in every piece of work that is assessed (homework, test, exams).</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Char char="•"/>
            </a:pPr>
            <a:r>
              <a:rPr lang="en-GB" dirty="0">
                <a:latin typeface="Calibri" pitchFamily="34" charset="0"/>
                <a:ea typeface="Calibri"/>
                <a:cs typeface="Calibri" pitchFamily="34" charset="0"/>
                <a:sym typeface="Calibri"/>
              </a:rPr>
              <a:t> </a:t>
            </a:r>
            <a:r>
              <a:rPr lang="en-GB" b="1" dirty="0">
                <a:latin typeface="Calibri" pitchFamily="34" charset="0"/>
                <a:ea typeface="Calibri"/>
                <a:cs typeface="Calibri" pitchFamily="34" charset="0"/>
                <a:sym typeface="Calibri"/>
              </a:rPr>
              <a:t>Evaluation book and Marking scheme</a:t>
            </a:r>
            <a:r>
              <a:rPr lang="en-GB" dirty="0">
                <a:latin typeface="Calibri" pitchFamily="34" charset="0"/>
                <a:ea typeface="Calibri"/>
                <a:cs typeface="Calibri" pitchFamily="34" charset="0"/>
                <a:sym typeface="Calibri"/>
              </a:rPr>
              <a:t>: a file in which a teacher writes papers of homework, tests, exams and related marking scheme</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245476"/>
            <a:ext cx="10515600" cy="851339"/>
          </a:xfrm>
          <a:solidFill>
            <a:schemeClr val="accent1"/>
          </a:solidFill>
        </p:spPr>
        <p:txBody>
          <a:bodyPr>
            <a:noAutofit/>
          </a:bodyPr>
          <a:lstStyle/>
          <a:p>
            <a:pPr algn="ctr"/>
            <a:r>
              <a:rPr lang="en-US" sz="4000" b="1" dirty="0" smtClean="0">
                <a:latin typeface="Calibri" pitchFamily="34" charset="0"/>
                <a:cs typeface="Calibri" pitchFamily="34" charset="0"/>
              </a:rPr>
              <a:t>Each unit structure</a:t>
            </a:r>
            <a:endParaRPr lang="en-GB" sz="4000" b="1" dirty="0">
              <a:latin typeface="Calibri" pitchFamily="34" charset="0"/>
              <a:cs typeface="Calibri" pitchFamily="34" charset="0"/>
            </a:endParaRPr>
          </a:p>
        </p:txBody>
      </p:sp>
      <p:sp>
        <p:nvSpPr>
          <p:cNvPr id="3" name="Text Placeholder 2"/>
          <p:cNvSpPr>
            <a:spLocks noGrp="1"/>
          </p:cNvSpPr>
          <p:nvPr>
            <p:ph type="body" idx="1"/>
          </p:nvPr>
        </p:nvSpPr>
        <p:spPr>
          <a:xfrm>
            <a:off x="831850" y="2459421"/>
            <a:ext cx="10515600" cy="3630229"/>
          </a:xfrm>
        </p:spPr>
        <p:txBody>
          <a:bodyPr>
            <a:normAutofit/>
          </a:bodyPr>
          <a:lstStyle/>
          <a:p>
            <a:pPr algn="just">
              <a:buFont typeface="Arial" pitchFamily="34" charset="0"/>
              <a:buChar char="•"/>
            </a:pPr>
            <a:r>
              <a:rPr lang="en-US" sz="2800" dirty="0" smtClean="0">
                <a:solidFill>
                  <a:schemeClr val="tx1"/>
                </a:solidFill>
                <a:latin typeface="Calibri" pitchFamily="34" charset="0"/>
                <a:cs typeface="Calibri" pitchFamily="34" charset="0"/>
              </a:rPr>
              <a:t>Introductory activity</a:t>
            </a:r>
          </a:p>
          <a:p>
            <a:pPr algn="just">
              <a:buFont typeface="Arial" pitchFamily="34" charset="0"/>
              <a:buChar char="•"/>
            </a:pPr>
            <a:r>
              <a:rPr lang="en-US" sz="2800" dirty="0" smtClean="0">
                <a:solidFill>
                  <a:schemeClr val="tx1"/>
                </a:solidFill>
                <a:latin typeface="Calibri" pitchFamily="34" charset="0"/>
                <a:cs typeface="Calibri" pitchFamily="34" charset="0"/>
              </a:rPr>
              <a:t>Learning outcomes </a:t>
            </a:r>
          </a:p>
          <a:p>
            <a:pPr algn="just">
              <a:buFont typeface="Arial" pitchFamily="34" charset="0"/>
              <a:buChar char="•"/>
            </a:pPr>
            <a:r>
              <a:rPr lang="en-US" sz="2800" dirty="0" smtClean="0">
                <a:solidFill>
                  <a:schemeClr val="tx1"/>
                </a:solidFill>
                <a:latin typeface="Calibri" pitchFamily="34" charset="0"/>
                <a:cs typeface="Calibri" pitchFamily="34" charset="0"/>
              </a:rPr>
              <a:t>Sections Content (each section starts with an activity, section content, application activity)</a:t>
            </a:r>
          </a:p>
          <a:p>
            <a:pPr algn="just">
              <a:buFont typeface="Arial" pitchFamily="34" charset="0"/>
              <a:buChar char="•"/>
            </a:pPr>
            <a:r>
              <a:rPr lang="en-US" sz="2800" dirty="0" smtClean="0">
                <a:solidFill>
                  <a:schemeClr val="tx1"/>
                </a:solidFill>
                <a:latin typeface="Calibri" pitchFamily="34" charset="0"/>
                <a:cs typeface="Calibri" pitchFamily="34" charset="0"/>
              </a:rPr>
              <a:t>Conclusion (self-reflection activity, unity summary, end unit assessment)</a:t>
            </a:r>
          </a:p>
          <a:p>
            <a:endParaRPr lang="en-GB"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8"/>
          <p:cNvSpPr txBox="1">
            <a:spLocks noGrp="1"/>
          </p:cNvSpPr>
          <p:nvPr>
            <p:ph type="title"/>
          </p:nvPr>
        </p:nvSpPr>
        <p:spPr>
          <a:xfrm>
            <a:off x="2459421" y="365126"/>
            <a:ext cx="7725103" cy="80760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492" name="Google Shape;492;p68"/>
          <p:cNvSpPr txBox="1">
            <a:spLocks noGrp="1"/>
          </p:cNvSpPr>
          <p:nvPr>
            <p:ph type="body" idx="1"/>
          </p:nvPr>
        </p:nvSpPr>
        <p:spPr>
          <a:xfrm>
            <a:off x="838200" y="2896442"/>
            <a:ext cx="10515600" cy="1754428"/>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1) Using lesson plans that you have prepared for the subjects you teach, complete a template of class diary.</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2) Explain why it is important to keep learners‘ marks and attendance records.</a:t>
            </a:r>
            <a:endParaRPr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8"/>
          <p:cNvSpPr txBox="1">
            <a:spLocks noGrp="1"/>
          </p:cNvSpPr>
          <p:nvPr>
            <p:ph type="title"/>
          </p:nvPr>
        </p:nvSpPr>
        <p:spPr>
          <a:xfrm>
            <a:off x="1828800" y="365126"/>
            <a:ext cx="8418786" cy="80760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End Unit Assessment</a:t>
            </a:r>
            <a:endParaRPr sz="3600" b="1" dirty="0">
              <a:latin typeface="Calibri" pitchFamily="34" charset="0"/>
              <a:ea typeface="Calibri"/>
              <a:cs typeface="Calibri" pitchFamily="34" charset="0"/>
              <a:sym typeface="Calibri"/>
            </a:endParaRPr>
          </a:p>
        </p:txBody>
      </p:sp>
      <p:sp>
        <p:nvSpPr>
          <p:cNvPr id="492" name="Google Shape;492;p68"/>
          <p:cNvSpPr txBox="1">
            <a:spLocks noGrp="1"/>
          </p:cNvSpPr>
          <p:nvPr>
            <p:ph type="body" idx="1"/>
          </p:nvPr>
        </p:nvSpPr>
        <p:spPr>
          <a:xfrm>
            <a:off x="838200" y="1162181"/>
            <a:ext cx="10515600" cy="3945835"/>
          </a:xfrm>
          <a:prstGeom prst="rect">
            <a:avLst/>
          </a:prstGeom>
          <a:solidFill>
            <a:schemeClr val="accent2"/>
          </a:solid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ctr" rtl="0">
              <a:lnSpc>
                <a:spcPct val="90000"/>
              </a:lnSpc>
              <a:spcBef>
                <a:spcPts val="1000"/>
              </a:spcBef>
              <a:spcAft>
                <a:spcPts val="0"/>
              </a:spcAft>
              <a:buClr>
                <a:schemeClr val="dk1"/>
              </a:buClr>
              <a:buSzPts val="2800"/>
              <a:buNone/>
            </a:pPr>
            <a:r>
              <a:rPr lang="en-US" dirty="0" smtClean="0"/>
              <a:t>Do the End Unit Assessment on page 71 of the module</a:t>
            </a:r>
            <a:endParaRPr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9"/>
          <p:cNvSpPr txBox="1">
            <a:spLocks noGrp="1"/>
          </p:cNvSpPr>
          <p:nvPr>
            <p:ph type="title"/>
          </p:nvPr>
        </p:nvSpPr>
        <p:spPr>
          <a:xfrm>
            <a:off x="1734207" y="365126"/>
            <a:ext cx="8660524" cy="1046232"/>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Oi"/>
              <a:buNone/>
            </a:pPr>
            <a:r>
              <a:rPr lang="en-GB" sz="4000" b="1" dirty="0" smtClean="0">
                <a:latin typeface="Times New Roman" pitchFamily="18" charset="0"/>
                <a:ea typeface="Calibri"/>
                <a:cs typeface="Times New Roman" pitchFamily="18" charset="0"/>
                <a:sym typeface="Calibri"/>
              </a:rPr>
              <a:t>UNIT 5: LESSON OBSERVATION</a:t>
            </a:r>
            <a:endParaRPr lang="en-GB" sz="4000" b="1" dirty="0">
              <a:latin typeface="Times New Roman" pitchFamily="18" charset="0"/>
              <a:ea typeface="Calibri"/>
              <a:cs typeface="Times New Roman" pitchFamily="18" charset="0"/>
              <a:sym typeface="Calibri"/>
            </a:endParaRPr>
          </a:p>
        </p:txBody>
      </p:sp>
      <p:sp>
        <p:nvSpPr>
          <p:cNvPr id="498" name="Google Shape;498;p69"/>
          <p:cNvSpPr txBox="1">
            <a:spLocks noGrp="1"/>
          </p:cNvSpPr>
          <p:nvPr>
            <p:ph type="body" idx="1"/>
          </p:nvPr>
        </p:nvSpPr>
        <p:spPr>
          <a:xfrm>
            <a:off x="808383" y="3048042"/>
            <a:ext cx="10301051" cy="1429406"/>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Introductory activity</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3600"/>
              <a:buNone/>
            </a:pPr>
            <a:r>
              <a:rPr lang="en-GB" dirty="0">
                <a:latin typeface="Calibri" pitchFamily="34" charset="0"/>
                <a:ea typeface="Calibri"/>
                <a:cs typeface="Calibri" pitchFamily="34" charset="0"/>
                <a:sym typeface="Calibri"/>
              </a:rPr>
              <a:t>Observe a lesson delivered by one of your peers at your school and write down your observation</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0"/>
          <p:cNvSpPr txBox="1">
            <a:spLocks noGrp="1"/>
          </p:cNvSpPr>
          <p:nvPr>
            <p:ph type="title"/>
          </p:nvPr>
        </p:nvSpPr>
        <p:spPr>
          <a:xfrm>
            <a:off x="1954925" y="365127"/>
            <a:ext cx="8040414" cy="72795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Oi"/>
              <a:buNone/>
            </a:pPr>
            <a:r>
              <a:rPr lang="en-GB" sz="3600" b="1" dirty="0">
                <a:latin typeface="Calibri" pitchFamily="34" charset="0"/>
                <a:ea typeface="Calibri"/>
                <a:cs typeface="Calibri" pitchFamily="34" charset="0"/>
                <a:sym typeface="Calibri"/>
              </a:rPr>
              <a:t>Unit Learning outcomes</a:t>
            </a:r>
            <a:endParaRPr sz="3600" b="1" dirty="0">
              <a:latin typeface="Calibri" pitchFamily="34" charset="0"/>
              <a:ea typeface="Calibri"/>
              <a:cs typeface="Calibri" pitchFamily="34" charset="0"/>
              <a:sym typeface="Calibri"/>
            </a:endParaRPr>
          </a:p>
        </p:txBody>
      </p:sp>
      <p:sp>
        <p:nvSpPr>
          <p:cNvPr id="504" name="Google Shape;504;p70"/>
          <p:cNvSpPr txBox="1">
            <a:spLocks noGrp="1"/>
          </p:cNvSpPr>
          <p:nvPr>
            <p:ph type="body" idx="1"/>
          </p:nvPr>
        </p:nvSpPr>
        <p:spPr>
          <a:xfrm>
            <a:off x="838199" y="1825625"/>
            <a:ext cx="10681139"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200"/>
              <a:buNone/>
            </a:pPr>
            <a:r>
              <a:rPr lang="en-GB" sz="3200" dirty="0">
                <a:latin typeface="Calibri" pitchFamily="34" charset="0"/>
                <a:ea typeface="Calibri"/>
                <a:cs typeface="Calibri" pitchFamily="34" charset="0"/>
                <a:sym typeface="Calibri"/>
              </a:rPr>
              <a:t>At the end of this unit, you will be able to:</a:t>
            </a:r>
            <a:endParaRPr dirty="0">
              <a:latin typeface="Calibri" pitchFamily="34" charset="0"/>
              <a:ea typeface="Calibri"/>
              <a:cs typeface="Calibri" pitchFamily="34" charset="0"/>
              <a:sym typeface="Calibri"/>
            </a:endParaRPr>
          </a:p>
          <a:p>
            <a:pPr marL="685800" lvl="1" indent="-228600" algn="just" rtl="0">
              <a:lnSpc>
                <a:spcPct val="90000"/>
              </a:lnSpc>
              <a:spcBef>
                <a:spcPts val="500"/>
              </a:spcBef>
              <a:spcAft>
                <a:spcPts val="0"/>
              </a:spcAft>
              <a:buClr>
                <a:schemeClr val="dk1"/>
              </a:buClr>
              <a:buSzPts val="3200"/>
              <a:buFont typeface="Calibri"/>
              <a:buChar char="•"/>
            </a:pPr>
            <a:r>
              <a:rPr lang="en-GB" sz="3200" dirty="0">
                <a:latin typeface="Calibri" pitchFamily="34" charset="0"/>
                <a:ea typeface="Calibri"/>
                <a:cs typeface="Calibri" pitchFamily="34" charset="0"/>
                <a:sym typeface="Calibri"/>
              </a:rPr>
              <a:t>Define and identify the importance of lesson observation;</a:t>
            </a:r>
            <a:endParaRPr sz="2800" dirty="0">
              <a:latin typeface="Calibri" pitchFamily="34" charset="0"/>
              <a:ea typeface="Calibri"/>
              <a:cs typeface="Calibri" pitchFamily="34" charset="0"/>
              <a:sym typeface="Calibri"/>
            </a:endParaRPr>
          </a:p>
          <a:p>
            <a:pPr marL="685800" lvl="1" indent="-228600" algn="just" rtl="0">
              <a:lnSpc>
                <a:spcPct val="90000"/>
              </a:lnSpc>
              <a:spcBef>
                <a:spcPts val="500"/>
              </a:spcBef>
              <a:spcAft>
                <a:spcPts val="0"/>
              </a:spcAft>
              <a:buClr>
                <a:schemeClr val="dk1"/>
              </a:buClr>
              <a:buSzPts val="3200"/>
              <a:buFont typeface="Calibri"/>
              <a:buChar char="•"/>
            </a:pPr>
            <a:r>
              <a:rPr lang="en-GB" sz="3200" dirty="0">
                <a:latin typeface="Calibri" pitchFamily="34" charset="0"/>
                <a:ea typeface="Calibri"/>
                <a:cs typeface="Calibri" pitchFamily="34" charset="0"/>
                <a:sym typeface="Calibri"/>
              </a:rPr>
              <a:t>Describe the process of receiving and providing constructive feedback;</a:t>
            </a:r>
            <a:endParaRPr sz="2800" dirty="0">
              <a:latin typeface="Calibri" pitchFamily="34" charset="0"/>
              <a:ea typeface="Calibri"/>
              <a:cs typeface="Calibri" pitchFamily="34" charset="0"/>
              <a:sym typeface="Calibri"/>
            </a:endParaRPr>
          </a:p>
          <a:p>
            <a:pPr marL="685800" lvl="1" indent="-228600" algn="just" rtl="0">
              <a:lnSpc>
                <a:spcPct val="90000"/>
              </a:lnSpc>
              <a:spcBef>
                <a:spcPts val="500"/>
              </a:spcBef>
              <a:spcAft>
                <a:spcPts val="0"/>
              </a:spcAft>
              <a:buClr>
                <a:schemeClr val="dk1"/>
              </a:buClr>
              <a:buSzPts val="3200"/>
              <a:buFont typeface="Calibri"/>
              <a:buChar char="•"/>
            </a:pPr>
            <a:r>
              <a:rPr lang="en-GB" sz="3200" dirty="0">
                <a:latin typeface="Calibri" pitchFamily="34" charset="0"/>
                <a:ea typeface="Calibri"/>
                <a:cs typeface="Calibri" pitchFamily="34" charset="0"/>
                <a:sym typeface="Calibri"/>
              </a:rPr>
              <a:t>Identify the Types of reflective teaching.</a:t>
            </a:r>
            <a:endParaRPr sz="2800"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1"/>
          <p:cNvSpPr txBox="1">
            <a:spLocks noGrp="1"/>
          </p:cNvSpPr>
          <p:nvPr>
            <p:ph type="title"/>
          </p:nvPr>
        </p:nvSpPr>
        <p:spPr>
          <a:xfrm>
            <a:off x="1576551" y="147146"/>
            <a:ext cx="8860221" cy="1066800"/>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sz="4000" b="1" dirty="0" smtClean="0"/>
              <a:t/>
            </a:r>
            <a:br>
              <a:rPr lang="en-GB" sz="4000" b="1" dirty="0" smtClean="0"/>
            </a:br>
            <a:r>
              <a:rPr lang="en-GB" sz="4000" b="1" dirty="0" smtClean="0">
                <a:latin typeface="Calibri" pitchFamily="34" charset="0"/>
                <a:ea typeface="Calibri"/>
                <a:cs typeface="Calibri" pitchFamily="34" charset="0"/>
                <a:sym typeface="Calibri"/>
              </a:rPr>
              <a:t>Section </a:t>
            </a:r>
            <a:r>
              <a:rPr lang="en-GB" sz="4000" b="1" dirty="0">
                <a:latin typeface="Calibri" pitchFamily="34" charset="0"/>
                <a:ea typeface="Calibri"/>
                <a:cs typeface="Calibri" pitchFamily="34" charset="0"/>
                <a:sym typeface="Calibri"/>
              </a:rPr>
              <a:t>5.1: Lesson observation meaning and observation forms</a:t>
            </a:r>
            <a:r>
              <a:rPr lang="en-GB" dirty="0">
                <a:latin typeface="Calibri"/>
                <a:ea typeface="Calibri"/>
                <a:cs typeface="Calibri"/>
                <a:sym typeface="Calibri"/>
              </a:rPr>
              <a:t/>
            </a:r>
            <a:br>
              <a:rPr lang="en-GB" dirty="0">
                <a:latin typeface="Calibri"/>
                <a:ea typeface="Calibri"/>
                <a:cs typeface="Calibri"/>
                <a:sym typeface="Calibri"/>
              </a:rPr>
            </a:br>
            <a:endParaRPr dirty="0">
              <a:latin typeface="Calibri"/>
              <a:ea typeface="Calibri"/>
              <a:cs typeface="Calibri"/>
              <a:sym typeface="Calibri"/>
            </a:endParaRPr>
          </a:p>
        </p:txBody>
      </p:sp>
      <p:sp>
        <p:nvSpPr>
          <p:cNvPr id="510" name="Google Shape;510;p71"/>
          <p:cNvSpPr txBox="1">
            <a:spLocks noGrp="1"/>
          </p:cNvSpPr>
          <p:nvPr>
            <p:ph type="body" idx="1"/>
          </p:nvPr>
        </p:nvSpPr>
        <p:spPr>
          <a:xfrm>
            <a:off x="626165" y="3189930"/>
            <a:ext cx="10725007" cy="1382111"/>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63500" lvl="1" indent="0" algn="just" rtl="0">
              <a:lnSpc>
                <a:spcPct val="90000"/>
              </a:lnSpc>
              <a:spcBef>
                <a:spcPts val="0"/>
              </a:spcBef>
              <a:spcAft>
                <a:spcPts val="0"/>
              </a:spcAft>
              <a:buClr>
                <a:schemeClr val="dk1"/>
              </a:buClr>
              <a:buSzPts val="2800"/>
              <a:buNone/>
            </a:pPr>
            <a:r>
              <a:rPr lang="en-GB" sz="2800" b="1" dirty="0" smtClean="0">
                <a:latin typeface="Calibri" pitchFamily="34" charset="0"/>
                <a:ea typeface="Calibri"/>
                <a:cs typeface="Calibri" pitchFamily="34" charset="0"/>
                <a:sym typeface="Calibri"/>
              </a:rPr>
              <a:t>Activity 5.1</a:t>
            </a:r>
            <a:endParaRPr sz="2800" dirty="0">
              <a:latin typeface="Calibri" pitchFamily="34" charset="0"/>
              <a:ea typeface="Calibri"/>
              <a:cs typeface="Calibri" pitchFamily="34" charset="0"/>
              <a:sym typeface="Calibri"/>
            </a:endParaRPr>
          </a:p>
          <a:p>
            <a:pPr marL="0" lvl="1" indent="0" algn="just" rtl="0">
              <a:lnSpc>
                <a:spcPct val="90000"/>
              </a:lnSpc>
              <a:spcBef>
                <a:spcPts val="500"/>
              </a:spcBef>
              <a:spcAft>
                <a:spcPts val="0"/>
              </a:spcAft>
              <a:buClr>
                <a:schemeClr val="dk1"/>
              </a:buClr>
              <a:buSzPts val="3600"/>
              <a:buNone/>
            </a:pPr>
            <a:r>
              <a:rPr lang="en-GB" sz="2800" dirty="0">
                <a:latin typeface="Calibri" pitchFamily="34" charset="0"/>
                <a:ea typeface="Calibri"/>
                <a:cs typeface="Calibri" pitchFamily="34" charset="0"/>
                <a:sym typeface="Calibri"/>
              </a:rPr>
              <a:t>Describe  the elements that an observer consider to make judgment on the teachers (observed) effectiveness in teaching. </a:t>
            </a:r>
            <a:endParaRPr sz="2800"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2"/>
          <p:cNvSpPr txBox="1">
            <a:spLocks noGrp="1"/>
          </p:cNvSpPr>
          <p:nvPr>
            <p:ph type="title"/>
          </p:nvPr>
        </p:nvSpPr>
        <p:spPr>
          <a:xfrm>
            <a:off x="1797268" y="231228"/>
            <a:ext cx="8723585" cy="977462"/>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sz="4000" b="1" dirty="0" smtClean="0">
                <a:latin typeface="Calibri"/>
                <a:ea typeface="Calibri"/>
                <a:cs typeface="Calibri"/>
                <a:sym typeface="Calibri"/>
              </a:rPr>
              <a:t/>
            </a:r>
            <a:br>
              <a:rPr lang="en-GB" sz="4000" b="1" dirty="0" smtClean="0">
                <a:latin typeface="Calibri"/>
                <a:ea typeface="Calibri"/>
                <a:cs typeface="Calibri"/>
                <a:sym typeface="Calibri"/>
              </a:rPr>
            </a:br>
            <a:r>
              <a:rPr lang="en-GB" sz="4000" b="1" dirty="0" smtClean="0">
                <a:latin typeface="Calibri" pitchFamily="34" charset="0"/>
                <a:ea typeface="Calibri"/>
                <a:cs typeface="Calibri" pitchFamily="34" charset="0"/>
                <a:sym typeface="Calibri"/>
              </a:rPr>
              <a:t>Lesson </a:t>
            </a:r>
            <a:r>
              <a:rPr lang="en-GB" sz="4000" b="1" dirty="0">
                <a:latin typeface="Calibri" pitchFamily="34" charset="0"/>
                <a:ea typeface="Calibri"/>
                <a:cs typeface="Calibri" pitchFamily="34" charset="0"/>
                <a:sym typeface="Calibri"/>
              </a:rPr>
              <a:t>observation meaning and observation forms (Cont’d) </a:t>
            </a:r>
            <a:r>
              <a:rPr lang="en-GB" dirty="0">
                <a:latin typeface="Calibri"/>
                <a:ea typeface="Calibri"/>
                <a:cs typeface="Calibri"/>
                <a:sym typeface="Calibri"/>
              </a:rPr>
              <a:t/>
            </a:r>
            <a:br>
              <a:rPr lang="en-GB" dirty="0">
                <a:latin typeface="Calibri"/>
                <a:ea typeface="Calibri"/>
                <a:cs typeface="Calibri"/>
                <a:sym typeface="Calibri"/>
              </a:rPr>
            </a:br>
            <a:endParaRPr dirty="0">
              <a:latin typeface="Calibri"/>
              <a:ea typeface="Calibri"/>
              <a:cs typeface="Calibri"/>
              <a:sym typeface="Calibri"/>
            </a:endParaRPr>
          </a:p>
        </p:txBody>
      </p:sp>
      <p:sp>
        <p:nvSpPr>
          <p:cNvPr id="516" name="Google Shape;516;p72"/>
          <p:cNvSpPr txBox="1">
            <a:spLocks noGrp="1"/>
          </p:cNvSpPr>
          <p:nvPr>
            <p:ph type="body" idx="1"/>
          </p:nvPr>
        </p:nvSpPr>
        <p:spPr>
          <a:xfrm>
            <a:off x="568035" y="1343891"/>
            <a:ext cx="11035385" cy="4833072"/>
          </a:xfrm>
          <a:prstGeom prst="rect">
            <a:avLst/>
          </a:prstGeom>
          <a:noFill/>
          <a:ln>
            <a:noFill/>
          </a:ln>
        </p:spPr>
        <p:txBody>
          <a:bodyPr spcFirstLastPara="1" wrap="square" lIns="91425" tIns="45700" rIns="91425" bIns="45700" anchor="t" anchorCtr="0">
            <a:normAutofit/>
          </a:bodyPr>
          <a:lstStyle/>
          <a:p>
            <a:pPr marL="685800" lvl="0" indent="-203200" algn="just" rtl="0">
              <a:lnSpc>
                <a:spcPct val="9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Lesson observer</a:t>
            </a:r>
            <a:endParaRPr dirty="0">
              <a:latin typeface="Calibri" pitchFamily="34" charset="0"/>
              <a:ea typeface="Calibri"/>
              <a:cs typeface="Calibri" pitchFamily="34" charset="0"/>
              <a:sym typeface="Calibri"/>
            </a:endParaRPr>
          </a:p>
          <a:p>
            <a:pPr marL="1397000" lvl="0" indent="-457200" algn="just" rtl="0">
              <a:lnSpc>
                <a:spcPct val="90000"/>
              </a:lnSpc>
              <a:spcBef>
                <a:spcPts val="1000"/>
              </a:spcBef>
              <a:spcAft>
                <a:spcPts val="0"/>
              </a:spcAft>
              <a:buClr>
                <a:schemeClr val="dk1"/>
              </a:buClr>
              <a:buSzPts val="2800"/>
              <a:buFont typeface="Wingdings" pitchFamily="2" charset="2"/>
              <a:buChar char="ü"/>
            </a:pPr>
            <a:r>
              <a:rPr lang="en-GB" dirty="0">
                <a:latin typeface="Calibri" pitchFamily="34" charset="0"/>
                <a:ea typeface="Calibri"/>
                <a:cs typeface="Calibri" pitchFamily="34" charset="0"/>
                <a:sym typeface="Calibri"/>
              </a:rPr>
              <a:t>describes a process by which an observer sits in another teacher’s class to observe, record facts/evidences about the teaching and learning process </a:t>
            </a:r>
          </a:p>
          <a:p>
            <a:pPr marL="1397000" lvl="0" indent="-457200" algn="just" rtl="0">
              <a:lnSpc>
                <a:spcPct val="90000"/>
              </a:lnSpc>
              <a:spcBef>
                <a:spcPts val="1000"/>
              </a:spcBef>
              <a:spcAft>
                <a:spcPts val="0"/>
              </a:spcAft>
              <a:buClr>
                <a:schemeClr val="dk1"/>
              </a:buClr>
              <a:buSzPts val="2800"/>
              <a:buFont typeface="Wingdings" pitchFamily="2" charset="2"/>
              <a:buChar char="ü"/>
            </a:pPr>
            <a:r>
              <a:rPr lang="en-GB" dirty="0" smtClean="0">
                <a:latin typeface="Calibri" pitchFamily="34" charset="0"/>
                <a:ea typeface="Calibri"/>
                <a:cs typeface="Calibri" pitchFamily="34" charset="0"/>
                <a:sym typeface="Calibri"/>
              </a:rPr>
              <a:t>Then </a:t>
            </a:r>
            <a:r>
              <a:rPr lang="en-GB" dirty="0">
                <a:latin typeface="Calibri" pitchFamily="34" charset="0"/>
                <a:ea typeface="Calibri"/>
                <a:cs typeface="Calibri" pitchFamily="34" charset="0"/>
                <a:sym typeface="Calibri"/>
              </a:rPr>
              <a:t>meets with the teacher to discuss what she/he observed with the aim of improvement.</a:t>
            </a:r>
            <a:endParaRPr dirty="0">
              <a:latin typeface="Calibri" pitchFamily="34" charset="0"/>
              <a:ea typeface="Calibri"/>
              <a:cs typeface="Calibri" pitchFamily="34" charset="0"/>
              <a:sym typeface="Calibri"/>
            </a:endParaRPr>
          </a:p>
          <a:p>
            <a:pPr marL="685800" lvl="0" indent="-203200" algn="just" rtl="0">
              <a:lnSpc>
                <a:spcPct val="90000"/>
              </a:lnSpc>
              <a:spcBef>
                <a:spcPts val="1000"/>
              </a:spcBef>
              <a:spcAft>
                <a:spcPts val="0"/>
              </a:spcAft>
              <a:buClr>
                <a:schemeClr val="dk1"/>
              </a:buClr>
              <a:buSzPts val="2800"/>
              <a:buChar char="•"/>
            </a:pPr>
            <a:r>
              <a:rPr lang="en-GB" dirty="0">
                <a:latin typeface="Calibri" pitchFamily="34" charset="0"/>
                <a:ea typeface="Calibri"/>
                <a:cs typeface="Calibri" pitchFamily="34" charset="0"/>
                <a:sym typeface="Calibri"/>
              </a:rPr>
              <a:t>Please refer to </a:t>
            </a:r>
            <a:r>
              <a:rPr lang="en-GB" b="1" dirty="0">
                <a:latin typeface="Calibri" pitchFamily="34" charset="0"/>
                <a:ea typeface="Calibri"/>
                <a:cs typeface="Calibri" pitchFamily="34" charset="0"/>
                <a:sym typeface="Calibri"/>
              </a:rPr>
              <a:t>appendix VII </a:t>
            </a:r>
            <a:r>
              <a:rPr lang="en-GB" dirty="0">
                <a:latin typeface="Calibri" pitchFamily="34" charset="0"/>
                <a:ea typeface="Calibri"/>
                <a:cs typeface="Calibri" pitchFamily="34" charset="0"/>
                <a:sym typeface="Calibri"/>
              </a:rPr>
              <a:t>of the module for more details on lesson observation forms</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3"/>
          <p:cNvSpPr txBox="1">
            <a:spLocks noGrp="1"/>
          </p:cNvSpPr>
          <p:nvPr>
            <p:ph type="title"/>
          </p:nvPr>
        </p:nvSpPr>
        <p:spPr>
          <a:xfrm>
            <a:off x="2301765" y="365125"/>
            <a:ext cx="7551683" cy="675399"/>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 </a:t>
            </a:r>
            <a:endParaRPr sz="3600" b="1" dirty="0">
              <a:latin typeface="Calibri" pitchFamily="34" charset="0"/>
              <a:ea typeface="Calibri"/>
              <a:cs typeface="Calibri" pitchFamily="34" charset="0"/>
              <a:sym typeface="Calibri"/>
            </a:endParaRPr>
          </a:p>
        </p:txBody>
      </p:sp>
      <p:sp>
        <p:nvSpPr>
          <p:cNvPr id="522" name="Google Shape;522;p73"/>
          <p:cNvSpPr txBox="1">
            <a:spLocks noGrp="1"/>
          </p:cNvSpPr>
          <p:nvPr>
            <p:ph type="body" idx="1"/>
          </p:nvPr>
        </p:nvSpPr>
        <p:spPr>
          <a:xfrm>
            <a:off x="838200" y="3006009"/>
            <a:ext cx="10515600" cy="1392621"/>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Consider the </a:t>
            </a:r>
            <a:r>
              <a:rPr lang="en-GB" b="1" dirty="0">
                <a:latin typeface="Calibri" pitchFamily="34" charset="0"/>
                <a:ea typeface="Calibri"/>
                <a:cs typeface="Calibri" pitchFamily="34" charset="0"/>
                <a:sym typeface="Calibri"/>
              </a:rPr>
              <a:t>appendix VII</a:t>
            </a:r>
            <a:r>
              <a:rPr lang="en-GB" dirty="0">
                <a:latin typeface="Calibri" pitchFamily="34" charset="0"/>
                <a:ea typeface="Calibri"/>
                <a:cs typeface="Calibri" pitchFamily="34" charset="0"/>
                <a:sym typeface="Calibri"/>
              </a:rPr>
              <a:t> of this module and discuss any three pedagogical aspects to be considered in lesson observation form for a trainee who is teaching in primary or pre-primary school. </a:t>
            </a:r>
            <a:endParaRPr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7;p21"/>
          <p:cNvSpPr txBox="1">
            <a:spLocks noGrp="1"/>
          </p:cNvSpPr>
          <p:nvPr>
            <p:ph type="title"/>
          </p:nvPr>
        </p:nvSpPr>
        <p:spPr>
          <a:xfrm>
            <a:off x="1749972" y="365125"/>
            <a:ext cx="8718330" cy="60182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US" sz="3600" b="1" dirty="0" smtClean="0">
                <a:ea typeface="Calibri"/>
                <a:sym typeface="Calibri"/>
              </a:rPr>
              <a:t>DAY 5</a:t>
            </a:r>
            <a:endParaRPr sz="3600" b="1" dirty="0">
              <a:latin typeface="Calibri" pitchFamily="34" charset="0"/>
              <a:ea typeface="Calibri"/>
              <a:cs typeface="Calibri" pitchFamily="34" charset="0"/>
              <a:sym typeface="Calibri"/>
            </a:endParaRPr>
          </a:p>
        </p:txBody>
      </p:sp>
      <p:sp>
        <p:nvSpPr>
          <p:cNvPr id="5" name="Google Shape;208;p21"/>
          <p:cNvSpPr txBox="1">
            <a:spLocks noGrp="1"/>
          </p:cNvSpPr>
          <p:nvPr>
            <p:ph type="body" idx="1"/>
          </p:nvPr>
        </p:nvSpPr>
        <p:spPr>
          <a:xfrm>
            <a:off x="838200" y="1261241"/>
            <a:ext cx="10515600" cy="4915722"/>
          </a:xfrm>
          <a:prstGeom prst="rect">
            <a:avLst/>
          </a:prstGeom>
          <a:noFill/>
          <a:ln>
            <a:noFill/>
          </a:ln>
        </p:spPr>
        <p:txBody>
          <a:bodyPr spcFirstLastPara="1" wrap="square" lIns="91425" tIns="45700" rIns="91425" bIns="45700" anchor="t" anchorCtr="0">
            <a:normAutofit/>
          </a:bodyPr>
          <a:lstStyle/>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endParaRPr lang="en-US" dirty="0" smtClean="0"/>
          </a:p>
          <a:p>
            <a:pPr marL="346075" algn="ctr">
              <a:buFont typeface="Wingdings" pitchFamily="2" charset="2"/>
              <a:buChar char="§"/>
            </a:pPr>
            <a:r>
              <a:rPr lang="en-US" i="1" dirty="0" smtClean="0"/>
              <a:t>Summarize key ideas and outcomes of discussions from previous day </a:t>
            </a:r>
            <a:endParaRPr lang="en-US" dirty="0" smtClean="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4"/>
          <p:cNvSpPr txBox="1">
            <a:spLocks noGrp="1"/>
          </p:cNvSpPr>
          <p:nvPr>
            <p:ph type="title"/>
          </p:nvPr>
        </p:nvSpPr>
        <p:spPr>
          <a:xfrm>
            <a:off x="1671145" y="365125"/>
            <a:ext cx="8875986" cy="948668"/>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5.2: Lesson Observation and Constructive Feedback</a:t>
            </a:r>
            <a:endParaRPr sz="3600" b="1" dirty="0">
              <a:latin typeface="Calibri" pitchFamily="34" charset="0"/>
              <a:ea typeface="Calibri"/>
              <a:cs typeface="Calibri" pitchFamily="34" charset="0"/>
              <a:sym typeface="Calibri"/>
            </a:endParaRPr>
          </a:p>
        </p:txBody>
      </p:sp>
      <p:sp>
        <p:nvSpPr>
          <p:cNvPr id="528" name="Google Shape;528;p74"/>
          <p:cNvSpPr txBox="1">
            <a:spLocks noGrp="1"/>
          </p:cNvSpPr>
          <p:nvPr>
            <p:ph type="body" idx="1"/>
          </p:nvPr>
        </p:nvSpPr>
        <p:spPr>
          <a:xfrm>
            <a:off x="838199" y="1492469"/>
            <a:ext cx="10712669" cy="4684493"/>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GB" b="1" dirty="0" smtClean="0">
                <a:latin typeface="Calibri" pitchFamily="34" charset="0"/>
                <a:ea typeface="Calibri"/>
                <a:cs typeface="Calibri" pitchFamily="34" charset="0"/>
                <a:sym typeface="Calibri"/>
              </a:rPr>
              <a:t>Activity 5.2</a:t>
            </a:r>
            <a:endParaRPr dirty="0">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HAKIZIMANA is a teacher at one primary school in Rwanda. He is rude when he is teaching. He does not want learners who ask him questions and if one tries to raise his/her hand to ask a question, the teacher tells him/her to keep quiet and even when he asks questions to the learners to be answered orally, he does not give positive feedback to their answers. He only replies “ok” to both right and wrong answers. In that case, learners are  unable to know what to improve in their learning process. What do you think is wrong with this teacher? If you were HAKIZIMANA, what would you do differently? </a:t>
            </a:r>
            <a:endParaRPr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5"/>
          <p:cNvSpPr txBox="1">
            <a:spLocks noGrp="1"/>
          </p:cNvSpPr>
          <p:nvPr>
            <p:ph type="title"/>
          </p:nvPr>
        </p:nvSpPr>
        <p:spPr>
          <a:xfrm>
            <a:off x="1828800" y="504497"/>
            <a:ext cx="8497614" cy="93542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a:ea typeface="Calibri"/>
                <a:cs typeface="Calibri"/>
                <a:sym typeface="Calibri"/>
              </a:rPr>
              <a:t>What is lesson observation feedback?</a:t>
            </a:r>
            <a:endParaRPr sz="3600" dirty="0">
              <a:latin typeface="Calibri"/>
              <a:ea typeface="Calibri"/>
              <a:cs typeface="Calibri"/>
              <a:sym typeface="Calibri"/>
            </a:endParaRPr>
          </a:p>
        </p:txBody>
      </p:sp>
      <p:sp>
        <p:nvSpPr>
          <p:cNvPr id="534" name="Google Shape;534;p75"/>
          <p:cNvSpPr txBox="1">
            <a:spLocks noGrp="1"/>
          </p:cNvSpPr>
          <p:nvPr>
            <p:ph type="body" idx="1"/>
          </p:nvPr>
        </p:nvSpPr>
        <p:spPr>
          <a:xfrm>
            <a:off x="838200" y="2301765"/>
            <a:ext cx="10515600" cy="387519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Comment or reflection (written or oral) provided by others (i.e. teachers, peers) on teachers’ and learners’ work so as to give them opportunities to improve.</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There are two types of feedback: positive and negative/ corrective feedback</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1876097" y="494853"/>
            <a:ext cx="8720185" cy="1281396"/>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dirty="0">
                <a:latin typeface="Oi"/>
                <a:ea typeface="Oi"/>
                <a:cs typeface="Oi"/>
                <a:sym typeface="Oi"/>
              </a:rPr>
              <a:t/>
            </a:r>
            <a:br>
              <a:rPr lang="en-GB" dirty="0">
                <a:latin typeface="Oi"/>
                <a:ea typeface="Oi"/>
                <a:cs typeface="Oi"/>
                <a:sym typeface="Oi"/>
              </a:rPr>
            </a:br>
            <a:r>
              <a:rPr lang="en-GB" b="1" dirty="0" smtClean="0">
                <a:latin typeface="Calibri" pitchFamily="34" charset="0"/>
                <a:ea typeface="Calibri"/>
                <a:cs typeface="Calibri" pitchFamily="34" charset="0"/>
                <a:sym typeface="Calibri"/>
              </a:rPr>
              <a:t>UNIT </a:t>
            </a:r>
            <a:r>
              <a:rPr lang="en-GB" b="1" dirty="0">
                <a:latin typeface="Calibri" pitchFamily="34" charset="0"/>
                <a:ea typeface="Calibri"/>
                <a:cs typeface="Calibri" pitchFamily="34" charset="0"/>
                <a:sym typeface="Calibri"/>
              </a:rPr>
              <a:t>1: GENERAL TEACHING APPROACHES, METHODS AND TECHNIQUES</a:t>
            </a:r>
            <a:r>
              <a:rPr lang="en-GB" dirty="0">
                <a:latin typeface="Calibri"/>
                <a:ea typeface="Calibri"/>
                <a:cs typeface="Calibri"/>
                <a:sym typeface="Calibri"/>
              </a:rPr>
              <a:t/>
            </a:r>
            <a:br>
              <a:rPr lang="en-GB" dirty="0">
                <a:latin typeface="Calibri"/>
                <a:ea typeface="Calibri"/>
                <a:cs typeface="Calibri"/>
                <a:sym typeface="Calibri"/>
              </a:rPr>
            </a:br>
            <a:endParaRPr dirty="0">
              <a:latin typeface="Calibri"/>
              <a:ea typeface="Calibri"/>
              <a:cs typeface="Calibri"/>
              <a:sym typeface="Calibri"/>
            </a:endParaRPr>
          </a:p>
        </p:txBody>
      </p:sp>
      <p:sp>
        <p:nvSpPr>
          <p:cNvPr id="106" name="Google Shape;106;p4"/>
          <p:cNvSpPr txBox="1">
            <a:spLocks noGrp="1"/>
          </p:cNvSpPr>
          <p:nvPr>
            <p:ph type="body" idx="1"/>
          </p:nvPr>
        </p:nvSpPr>
        <p:spPr>
          <a:xfrm>
            <a:off x="951206" y="2459443"/>
            <a:ext cx="10363200" cy="2790495"/>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0" lvl="0" indent="0" algn="just" rtl="0">
              <a:lnSpc>
                <a:spcPct val="90000"/>
              </a:lnSpc>
              <a:spcBef>
                <a:spcPts val="1000"/>
              </a:spcBef>
              <a:spcAft>
                <a:spcPts val="0"/>
              </a:spcAft>
              <a:buClr>
                <a:schemeClr val="dk1"/>
              </a:buClr>
              <a:buSzPts val="2800"/>
              <a:buNone/>
            </a:pPr>
            <a:r>
              <a:rPr lang="en-GB" b="1" dirty="0" smtClean="0">
                <a:latin typeface="Calibri" pitchFamily="34" charset="0"/>
                <a:ea typeface="Calibri"/>
                <a:cs typeface="Calibri" pitchFamily="34" charset="0"/>
                <a:sym typeface="Calibri"/>
              </a:rPr>
              <a:t>Introductory activity</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You are recruited to teach in a lower primary school. The head teacher is interested in knowing how you are going to handle the class in terms of approaches, methods and techniques that should be included in your preparations.  Using bullets, write down how you are going to deliver your first lesson.</a:t>
            </a:r>
            <a:endParaRPr dirty="0">
              <a:latin typeface="Calibri" pitchFamily="34" charset="0"/>
              <a:ea typeface="Calibri"/>
              <a:cs typeface="Calibri" pitchFamily="34" charset="0"/>
              <a:sym typeface="Calibri"/>
            </a:endParaRPr>
          </a:p>
          <a:p>
            <a:pPr marL="0" lvl="0" indent="0" algn="just" rtl="0">
              <a:lnSpc>
                <a:spcPct val="90000"/>
              </a:lnSpc>
              <a:spcBef>
                <a:spcPts val="1000"/>
              </a:spcBef>
              <a:spcAft>
                <a:spcPts val="0"/>
              </a:spcAft>
              <a:buClr>
                <a:schemeClr val="dk1"/>
              </a:buClr>
              <a:buSzPts val="2800"/>
              <a:buNone/>
            </a:pPr>
            <a:endParaRPr b="1" dirty="0">
              <a:latin typeface="Oi"/>
              <a:ea typeface="Oi"/>
              <a:cs typeface="Oi"/>
              <a:sym typeface="Oi"/>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6"/>
          <p:cNvSpPr txBox="1">
            <a:spLocks noGrp="1"/>
          </p:cNvSpPr>
          <p:nvPr>
            <p:ph type="title"/>
          </p:nvPr>
        </p:nvSpPr>
        <p:spPr>
          <a:xfrm>
            <a:off x="1781503" y="365126"/>
            <a:ext cx="8676290" cy="85740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How to give and receive feedback</a:t>
            </a:r>
            <a:endParaRPr sz="3600" dirty="0">
              <a:latin typeface="Calibri" pitchFamily="34" charset="0"/>
              <a:ea typeface="Calibri"/>
              <a:cs typeface="Calibri" pitchFamily="34" charset="0"/>
              <a:sym typeface="Calibri"/>
            </a:endParaRPr>
          </a:p>
        </p:txBody>
      </p:sp>
      <p:sp>
        <p:nvSpPr>
          <p:cNvPr id="540" name="Google Shape;540;p76"/>
          <p:cNvSpPr txBox="1">
            <a:spLocks noGrp="1"/>
          </p:cNvSpPr>
          <p:nvPr>
            <p:ph type="body" idx="1"/>
          </p:nvPr>
        </p:nvSpPr>
        <p:spPr>
          <a:xfrm>
            <a:off x="838200" y="1689652"/>
            <a:ext cx="4856922" cy="44873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Calibri"/>
              <a:buChar char="•"/>
            </a:pPr>
            <a:r>
              <a:rPr lang="en-GB" b="1" dirty="0">
                <a:latin typeface="Calibri" pitchFamily="34" charset="0"/>
                <a:ea typeface="Calibri"/>
                <a:cs typeface="Calibri" pitchFamily="34" charset="0"/>
                <a:sym typeface="Calibri"/>
              </a:rPr>
              <a:t>To give feedback </a:t>
            </a:r>
            <a:endParaRPr dirty="0">
              <a:latin typeface="Calibri" pitchFamily="34" charset="0"/>
              <a:ea typeface="Calibri"/>
              <a:cs typeface="Calibri" pitchFamily="34" charset="0"/>
              <a:sym typeface="Calibri"/>
            </a:endParaRPr>
          </a:p>
          <a:p>
            <a:pPr marL="685800" lvl="0" indent="-228600" algn="l"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Prioritize your ideas</a:t>
            </a:r>
            <a:endParaRPr dirty="0">
              <a:latin typeface="Calibri" pitchFamily="34" charset="0"/>
              <a:ea typeface="Calibri"/>
              <a:cs typeface="Calibri" pitchFamily="34" charset="0"/>
              <a:sym typeface="Calibri"/>
            </a:endParaRPr>
          </a:p>
          <a:p>
            <a:pPr marL="685800" lvl="0" indent="-228600" algn="l"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Balance the content</a:t>
            </a:r>
            <a:endParaRPr dirty="0">
              <a:latin typeface="Calibri" pitchFamily="34" charset="0"/>
              <a:ea typeface="Calibri"/>
              <a:cs typeface="Calibri" pitchFamily="34" charset="0"/>
              <a:sym typeface="Calibri"/>
            </a:endParaRPr>
          </a:p>
          <a:p>
            <a:pPr marL="685800" lvl="0" indent="-228600" algn="l"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Be specific</a:t>
            </a:r>
            <a:endParaRPr dirty="0">
              <a:latin typeface="Calibri" pitchFamily="34" charset="0"/>
              <a:ea typeface="Calibri"/>
              <a:cs typeface="Calibri" pitchFamily="34" charset="0"/>
              <a:sym typeface="Calibri"/>
            </a:endParaRPr>
          </a:p>
          <a:p>
            <a:pPr marL="685800" lvl="0" indent="-228600" algn="l"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Be realistic</a:t>
            </a:r>
            <a:endParaRPr dirty="0">
              <a:latin typeface="Calibri" pitchFamily="34" charset="0"/>
              <a:ea typeface="Calibri"/>
              <a:cs typeface="Calibri" pitchFamily="34" charset="0"/>
              <a:sym typeface="Calibri"/>
            </a:endParaRPr>
          </a:p>
          <a:p>
            <a:pPr marL="685800" lvl="0" indent="-228600" algn="l"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Own the feedback</a:t>
            </a:r>
            <a:endParaRPr dirty="0">
              <a:latin typeface="Calibri" pitchFamily="34" charset="0"/>
              <a:ea typeface="Calibri"/>
              <a:cs typeface="Calibri" pitchFamily="34" charset="0"/>
              <a:sym typeface="Calibri"/>
            </a:endParaRPr>
          </a:p>
          <a:p>
            <a:pPr marL="685800" lvl="0" indent="-228600" algn="l"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Be timely</a:t>
            </a:r>
            <a:endParaRPr dirty="0">
              <a:latin typeface="Calibri" pitchFamily="34" charset="0"/>
              <a:ea typeface="Calibri"/>
              <a:cs typeface="Calibri" pitchFamily="34" charset="0"/>
              <a:sym typeface="Calibri"/>
            </a:endParaRPr>
          </a:p>
          <a:p>
            <a:pPr marL="685800" lvl="0" indent="-228600" algn="l"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Offer continuing support</a:t>
            </a:r>
            <a:endParaRPr dirty="0">
              <a:latin typeface="Calibri" pitchFamily="34" charset="0"/>
              <a:ea typeface="Calibri"/>
              <a:cs typeface="Calibri" pitchFamily="34" charset="0"/>
              <a:sym typeface="Calibri"/>
            </a:endParaRPr>
          </a:p>
        </p:txBody>
      </p:sp>
      <p:sp>
        <p:nvSpPr>
          <p:cNvPr id="541" name="Google Shape;541;p76"/>
          <p:cNvSpPr txBox="1"/>
          <p:nvPr/>
        </p:nvSpPr>
        <p:spPr>
          <a:xfrm>
            <a:off x="5624945" y="1689652"/>
            <a:ext cx="5569702" cy="4528871"/>
          </a:xfrm>
          <a:prstGeom prst="rect">
            <a:avLst/>
          </a:prstGeom>
          <a:noFill/>
          <a:ln>
            <a:noFill/>
          </a:ln>
        </p:spPr>
        <p:txBody>
          <a:bodyPr spcFirstLastPara="1" wrap="square" lIns="91425" tIns="45700" rIns="91425" bIns="45700" anchor="t" anchorCtr="0">
            <a:normAutofit fontScale="85000" lnSpcReduction="20000"/>
          </a:bodyPr>
          <a:lstStyle/>
          <a:p>
            <a:pPr marL="228600" marR="0" lvl="0" indent="-245745" algn="just" rtl="0">
              <a:lnSpc>
                <a:spcPct val="90000"/>
              </a:lnSpc>
              <a:spcBef>
                <a:spcPts val="0"/>
              </a:spcBef>
              <a:spcAft>
                <a:spcPts val="0"/>
              </a:spcAft>
              <a:buClr>
                <a:schemeClr val="dk1"/>
              </a:buClr>
              <a:buSzPct val="100000"/>
              <a:buFont typeface="Calibri"/>
              <a:buChar char="•"/>
            </a:pPr>
            <a:r>
              <a:rPr lang="en-GB" sz="3600" b="1" i="0" u="none" strike="noStrike" cap="none" dirty="0">
                <a:solidFill>
                  <a:schemeClr val="dk1"/>
                </a:solidFill>
                <a:latin typeface="Calibri" pitchFamily="34" charset="0"/>
                <a:ea typeface="Calibri"/>
                <a:cs typeface="Calibri" pitchFamily="34" charset="0"/>
                <a:sym typeface="Calibri"/>
              </a:rPr>
              <a:t>Receiving feedback</a:t>
            </a:r>
            <a:endParaRPr sz="3600" b="1" i="0" u="none" strike="noStrike" cap="none" dirty="0">
              <a:solidFill>
                <a:schemeClr val="dk1"/>
              </a:solidFill>
              <a:latin typeface="Calibri" pitchFamily="34" charset="0"/>
              <a:ea typeface="Calibri"/>
              <a:cs typeface="Calibri" pitchFamily="34" charset="0"/>
              <a:sym typeface="Calibri"/>
            </a:endParaRPr>
          </a:p>
          <a:p>
            <a:pPr marL="685800" marR="0" lvl="0" indent="-245744" algn="l" rtl="0">
              <a:lnSpc>
                <a:spcPct val="110000"/>
              </a:lnSpc>
              <a:spcBef>
                <a:spcPts val="1000"/>
              </a:spcBef>
              <a:spcAft>
                <a:spcPts val="0"/>
              </a:spcAft>
              <a:buClr>
                <a:schemeClr val="dk1"/>
              </a:buClr>
              <a:buSzPct val="100000"/>
              <a:buFont typeface="Calibri"/>
              <a:buChar char="✔"/>
            </a:pPr>
            <a:r>
              <a:rPr lang="en-GB" sz="3600" dirty="0">
                <a:solidFill>
                  <a:schemeClr val="dk1"/>
                </a:solidFill>
                <a:latin typeface="Calibri" pitchFamily="34" charset="0"/>
                <a:ea typeface="Calibri"/>
                <a:cs typeface="Calibri" pitchFamily="34" charset="0"/>
                <a:sym typeface="Calibri"/>
              </a:rPr>
              <a:t>Listen to the feedback given </a:t>
            </a:r>
            <a:endParaRPr dirty="0">
              <a:latin typeface="Calibri" pitchFamily="34" charset="0"/>
              <a:ea typeface="Calibri"/>
              <a:cs typeface="Calibri" pitchFamily="34" charset="0"/>
              <a:sym typeface="Calibri"/>
            </a:endParaRPr>
          </a:p>
          <a:p>
            <a:pPr marL="685800" marR="0" lvl="0" indent="-245744" algn="l" rtl="0">
              <a:lnSpc>
                <a:spcPct val="110000"/>
              </a:lnSpc>
              <a:spcBef>
                <a:spcPts val="1000"/>
              </a:spcBef>
              <a:spcAft>
                <a:spcPts val="0"/>
              </a:spcAft>
              <a:buClr>
                <a:schemeClr val="dk1"/>
              </a:buClr>
              <a:buSzPct val="100000"/>
              <a:buFont typeface="Calibri"/>
              <a:buChar char="✔"/>
            </a:pPr>
            <a:r>
              <a:rPr lang="en-GB" sz="3600" dirty="0">
                <a:solidFill>
                  <a:schemeClr val="dk1"/>
                </a:solidFill>
                <a:latin typeface="Calibri" pitchFamily="34" charset="0"/>
                <a:ea typeface="Calibri"/>
                <a:cs typeface="Calibri" pitchFamily="34" charset="0"/>
                <a:sym typeface="Calibri"/>
              </a:rPr>
              <a:t>Be aware of your responses</a:t>
            </a:r>
            <a:endParaRPr dirty="0">
              <a:latin typeface="Calibri" pitchFamily="34" charset="0"/>
              <a:ea typeface="Calibri"/>
              <a:cs typeface="Calibri" pitchFamily="34" charset="0"/>
              <a:sym typeface="Calibri"/>
            </a:endParaRPr>
          </a:p>
          <a:p>
            <a:pPr marL="685800" marR="0" lvl="0" indent="-245744" algn="l" rtl="0">
              <a:lnSpc>
                <a:spcPct val="110000"/>
              </a:lnSpc>
              <a:spcBef>
                <a:spcPts val="1000"/>
              </a:spcBef>
              <a:spcAft>
                <a:spcPts val="0"/>
              </a:spcAft>
              <a:buClr>
                <a:schemeClr val="dk1"/>
              </a:buClr>
              <a:buSzPct val="100000"/>
              <a:buFont typeface="Calibri"/>
              <a:buChar char="✔"/>
            </a:pPr>
            <a:r>
              <a:rPr lang="en-GB" sz="3600" dirty="0">
                <a:solidFill>
                  <a:schemeClr val="dk1"/>
                </a:solidFill>
                <a:latin typeface="Calibri" pitchFamily="34" charset="0"/>
                <a:ea typeface="Calibri"/>
                <a:cs typeface="Calibri" pitchFamily="34" charset="0"/>
                <a:sym typeface="Calibri"/>
              </a:rPr>
              <a:t>Be open</a:t>
            </a:r>
            <a:endParaRPr dirty="0">
              <a:latin typeface="Calibri" pitchFamily="34" charset="0"/>
              <a:ea typeface="Calibri"/>
              <a:cs typeface="Calibri" pitchFamily="34" charset="0"/>
              <a:sym typeface="Calibri"/>
            </a:endParaRPr>
          </a:p>
          <a:p>
            <a:pPr marL="685800" marR="0" lvl="0" indent="-245744" algn="l" rtl="0">
              <a:lnSpc>
                <a:spcPct val="110000"/>
              </a:lnSpc>
              <a:spcBef>
                <a:spcPts val="1000"/>
              </a:spcBef>
              <a:spcAft>
                <a:spcPts val="0"/>
              </a:spcAft>
              <a:buClr>
                <a:schemeClr val="dk1"/>
              </a:buClr>
              <a:buSzPct val="100000"/>
              <a:buFont typeface="Calibri"/>
              <a:buChar char="✔"/>
            </a:pPr>
            <a:r>
              <a:rPr lang="en-GB" sz="3600" dirty="0">
                <a:solidFill>
                  <a:schemeClr val="dk1"/>
                </a:solidFill>
                <a:latin typeface="Calibri" pitchFamily="34" charset="0"/>
                <a:ea typeface="Calibri"/>
                <a:cs typeface="Calibri" pitchFamily="34" charset="0"/>
                <a:sym typeface="Calibri"/>
              </a:rPr>
              <a:t>Understand the message</a:t>
            </a:r>
            <a:endParaRPr dirty="0">
              <a:latin typeface="Calibri" pitchFamily="34" charset="0"/>
              <a:ea typeface="Calibri"/>
              <a:cs typeface="Calibri" pitchFamily="34" charset="0"/>
              <a:sym typeface="Calibri"/>
            </a:endParaRPr>
          </a:p>
          <a:p>
            <a:pPr marL="685800" marR="0" lvl="0" indent="-245744" algn="l" rtl="0">
              <a:lnSpc>
                <a:spcPct val="110000"/>
              </a:lnSpc>
              <a:spcBef>
                <a:spcPts val="1000"/>
              </a:spcBef>
              <a:spcAft>
                <a:spcPts val="0"/>
              </a:spcAft>
              <a:buClr>
                <a:schemeClr val="dk1"/>
              </a:buClr>
              <a:buSzPct val="100000"/>
              <a:buFont typeface="Calibri"/>
              <a:buChar char="✔"/>
            </a:pPr>
            <a:r>
              <a:rPr lang="en-GB" sz="3600" dirty="0">
                <a:solidFill>
                  <a:schemeClr val="dk1"/>
                </a:solidFill>
                <a:latin typeface="Calibri" pitchFamily="34" charset="0"/>
                <a:ea typeface="Calibri"/>
                <a:cs typeface="Calibri" pitchFamily="34" charset="0"/>
                <a:sym typeface="Calibri"/>
              </a:rPr>
              <a:t>Reflect and decide what to do</a:t>
            </a:r>
            <a:endParaRPr dirty="0">
              <a:latin typeface="Calibri" pitchFamily="34" charset="0"/>
              <a:ea typeface="Calibri"/>
              <a:cs typeface="Calibri" pitchFamily="34" charset="0"/>
              <a:sym typeface="Calibri"/>
            </a:endParaRPr>
          </a:p>
          <a:p>
            <a:pPr marL="685800" marR="0" lvl="0" indent="-245744" algn="l" rtl="0">
              <a:lnSpc>
                <a:spcPct val="110000"/>
              </a:lnSpc>
              <a:spcBef>
                <a:spcPts val="1000"/>
              </a:spcBef>
              <a:spcAft>
                <a:spcPts val="0"/>
              </a:spcAft>
              <a:buClr>
                <a:schemeClr val="dk1"/>
              </a:buClr>
              <a:buSzPct val="100000"/>
              <a:buFont typeface="Calibri"/>
              <a:buChar char="✔"/>
            </a:pPr>
            <a:r>
              <a:rPr lang="en-GB" sz="3600" dirty="0">
                <a:solidFill>
                  <a:schemeClr val="dk1"/>
                </a:solidFill>
                <a:latin typeface="Calibri" pitchFamily="34" charset="0"/>
                <a:ea typeface="Calibri"/>
                <a:cs typeface="Calibri" pitchFamily="34" charset="0"/>
                <a:sym typeface="Calibri"/>
              </a:rPr>
              <a:t>Follow up</a:t>
            </a:r>
            <a:endParaRPr sz="3600" dirty="0">
              <a:solidFill>
                <a:schemeClr val="dk1"/>
              </a:solidFill>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7"/>
          <p:cNvSpPr txBox="1">
            <a:spLocks noGrp="1"/>
          </p:cNvSpPr>
          <p:nvPr>
            <p:ph type="title"/>
          </p:nvPr>
        </p:nvSpPr>
        <p:spPr>
          <a:xfrm>
            <a:off x="1891863" y="365126"/>
            <a:ext cx="8371490" cy="72269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547" name="Google Shape;547;p77"/>
          <p:cNvSpPr txBox="1">
            <a:spLocks noGrp="1"/>
          </p:cNvSpPr>
          <p:nvPr>
            <p:ph type="body" idx="1"/>
          </p:nvPr>
        </p:nvSpPr>
        <p:spPr>
          <a:xfrm>
            <a:off x="496957" y="2585164"/>
            <a:ext cx="11151704" cy="2002637"/>
          </a:xfrm>
          <a:prstGeom prst="rect">
            <a:avLst/>
          </a:prstGeom>
          <a:solidFill>
            <a:schemeClr val="accent1">
              <a:lumMod val="20000"/>
              <a:lumOff val="80000"/>
            </a:schemeClr>
          </a:solid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Assume you have done a 20 minutes microteaching in your class. Afterwards, colleagues commented on your lesson. What do you think are the benefits of those comments? </a:t>
            </a:r>
            <a:endParaRPr dirty="0">
              <a:latin typeface="Calibri" pitchFamily="34" charset="0"/>
              <a:ea typeface="Calibri"/>
              <a:cs typeface="Calibri" pitchFamily="34" charset="0"/>
              <a:sym typeface="Calibri"/>
            </a:endParaRPr>
          </a:p>
          <a:p>
            <a:pPr marL="228600" lvl="0" indent="-228600"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 What would be your attitudes towards negative comments? </a:t>
            </a:r>
            <a:endParaRPr dirty="0">
              <a:latin typeface="Calibri" pitchFamily="34" charset="0"/>
              <a:ea typeface="Calibri"/>
              <a:cs typeface="Calibri" pitchFamily="34" charset="0"/>
              <a:sym typeface="Calibri"/>
            </a:endParaRPr>
          </a:p>
          <a:p>
            <a:pPr marL="228600" lvl="0" indent="-22860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8"/>
          <p:cNvSpPr txBox="1">
            <a:spLocks noGrp="1"/>
          </p:cNvSpPr>
          <p:nvPr>
            <p:ph type="title"/>
          </p:nvPr>
        </p:nvSpPr>
        <p:spPr>
          <a:xfrm>
            <a:off x="2254469" y="365126"/>
            <a:ext cx="8135006" cy="807692"/>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Section 5.3: Reflective practice</a:t>
            </a:r>
            <a:endParaRPr sz="3600" b="1" dirty="0">
              <a:latin typeface="Calibri" pitchFamily="34" charset="0"/>
              <a:ea typeface="Calibri"/>
              <a:cs typeface="Calibri" pitchFamily="34" charset="0"/>
              <a:sym typeface="Calibri"/>
            </a:endParaRPr>
          </a:p>
        </p:txBody>
      </p:sp>
      <p:sp>
        <p:nvSpPr>
          <p:cNvPr id="553" name="Google Shape;553;p78"/>
          <p:cNvSpPr txBox="1">
            <a:spLocks noGrp="1"/>
          </p:cNvSpPr>
          <p:nvPr>
            <p:ph type="body" idx="1"/>
          </p:nvPr>
        </p:nvSpPr>
        <p:spPr>
          <a:xfrm>
            <a:off x="838199" y="2298365"/>
            <a:ext cx="10830339" cy="2699331"/>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3200"/>
              <a:buNone/>
            </a:pPr>
            <a:r>
              <a:rPr lang="en-GB" b="1" dirty="0">
                <a:latin typeface="Calibri" pitchFamily="34" charset="0"/>
                <a:ea typeface="Calibri"/>
                <a:cs typeface="Calibri" pitchFamily="34" charset="0"/>
                <a:sym typeface="Calibri"/>
              </a:rPr>
              <a:t>Activity </a:t>
            </a:r>
            <a:r>
              <a:rPr lang="en-GB" b="1" dirty="0" smtClean="0">
                <a:latin typeface="Calibri" pitchFamily="34" charset="0"/>
                <a:ea typeface="Calibri"/>
                <a:cs typeface="Calibri" pitchFamily="34" charset="0"/>
                <a:sym typeface="Calibri"/>
              </a:rPr>
              <a:t> 5.3</a:t>
            </a:r>
            <a:endParaRPr dirty="0">
              <a:latin typeface="Calibri" pitchFamily="34" charset="0"/>
              <a:ea typeface="Calibri"/>
              <a:cs typeface="Calibri" pitchFamily="34" charset="0"/>
              <a:sym typeface="Calibri"/>
            </a:endParaRPr>
          </a:p>
          <a:p>
            <a:pPr marL="228600" lvl="0" indent="6350" algn="just" rtl="0">
              <a:lnSpc>
                <a:spcPct val="90000"/>
              </a:lnSpc>
              <a:spcBef>
                <a:spcPts val="1000"/>
              </a:spcBef>
              <a:spcAft>
                <a:spcPts val="0"/>
              </a:spcAft>
              <a:buClr>
                <a:schemeClr val="dk1"/>
              </a:buClr>
              <a:buSzPts val="2800"/>
              <a:buNone/>
            </a:pPr>
            <a:r>
              <a:rPr lang="en-GB" dirty="0">
                <a:latin typeface="Calibri" pitchFamily="34" charset="0"/>
                <a:ea typeface="Calibri"/>
                <a:cs typeface="Calibri" pitchFamily="34" charset="0"/>
                <a:sym typeface="Calibri"/>
              </a:rPr>
              <a:t>KUBWIMANA always thinks about her lesson before going to classroom and tries her best to make her learners understand it. She does research on her subject and after the lesson; she evaluates herself to find what she will correct next time. Explain how thinking about her previous lesson helps KUBWIMANA to effectively deliver her new lesson.</a:t>
            </a:r>
            <a:endParaRPr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9"/>
          <p:cNvSpPr txBox="1">
            <a:spLocks noGrp="1"/>
          </p:cNvSpPr>
          <p:nvPr>
            <p:ph type="title"/>
          </p:nvPr>
        </p:nvSpPr>
        <p:spPr>
          <a:xfrm>
            <a:off x="1860331" y="365125"/>
            <a:ext cx="8403022" cy="70693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Reflection related definition</a:t>
            </a:r>
            <a:endParaRPr sz="3600" dirty="0">
              <a:latin typeface="Calibri" pitchFamily="34" charset="0"/>
              <a:ea typeface="Calibri"/>
              <a:cs typeface="Calibri" pitchFamily="34" charset="0"/>
              <a:sym typeface="Calibri"/>
            </a:endParaRPr>
          </a:p>
        </p:txBody>
      </p:sp>
      <p:sp>
        <p:nvSpPr>
          <p:cNvPr id="559" name="Google Shape;559;p79"/>
          <p:cNvSpPr txBox="1">
            <a:spLocks noGrp="1"/>
          </p:cNvSpPr>
          <p:nvPr>
            <p:ph type="body" idx="1"/>
          </p:nvPr>
        </p:nvSpPr>
        <p:spPr>
          <a:xfrm>
            <a:off x="838199" y="1825625"/>
            <a:ext cx="10702159"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Reflection is a is a time after a lesson delivery in which a teacher asks him/herself the following questions: </a:t>
            </a:r>
            <a:endParaRPr dirty="0">
              <a:latin typeface="Calibri" pitchFamily="34" charset="0"/>
              <a:ea typeface="Calibri"/>
              <a:cs typeface="Calibri" pitchFamily="34" charset="0"/>
              <a:sym typeface="Calibri"/>
            </a:endParaRPr>
          </a:p>
          <a:p>
            <a:pPr marL="741363" lvl="0" indent="-241934"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How did I teach?</a:t>
            </a:r>
            <a:endParaRPr dirty="0">
              <a:latin typeface="Calibri" pitchFamily="34" charset="0"/>
              <a:ea typeface="Calibri"/>
              <a:cs typeface="Calibri" pitchFamily="34" charset="0"/>
              <a:sym typeface="Calibri"/>
            </a:endParaRPr>
          </a:p>
          <a:p>
            <a:pPr marL="741363" lvl="0" indent="-241934"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What was successful and how can I make it better?</a:t>
            </a:r>
            <a:endParaRPr dirty="0">
              <a:latin typeface="Calibri" pitchFamily="34" charset="0"/>
              <a:ea typeface="Calibri"/>
              <a:cs typeface="Calibri" pitchFamily="34" charset="0"/>
              <a:sym typeface="Calibri"/>
            </a:endParaRPr>
          </a:p>
          <a:p>
            <a:pPr marL="741363" lvl="0" indent="-241934" algn="just" rtl="0">
              <a:lnSpc>
                <a:spcPct val="10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What was not very successful? </a:t>
            </a:r>
            <a:endParaRPr dirty="0">
              <a:latin typeface="Calibri" pitchFamily="34" charset="0"/>
              <a:ea typeface="Calibri"/>
              <a:cs typeface="Calibri" pitchFamily="34" charset="0"/>
              <a:sym typeface="Calibri"/>
            </a:endParaRPr>
          </a:p>
          <a:p>
            <a:pPr marL="228600" lvl="0" indent="-64135"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0"/>
          <p:cNvSpPr txBox="1">
            <a:spLocks noGrp="1"/>
          </p:cNvSpPr>
          <p:nvPr>
            <p:ph type="title"/>
          </p:nvPr>
        </p:nvSpPr>
        <p:spPr>
          <a:xfrm>
            <a:off x="2065283" y="365126"/>
            <a:ext cx="8135008" cy="812034"/>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pitchFamily="34" charset="0"/>
                <a:ea typeface="Calibri"/>
                <a:cs typeface="Calibri" pitchFamily="34" charset="0"/>
                <a:sym typeface="Calibri"/>
              </a:rPr>
              <a:t>Types of reflective teaching</a:t>
            </a:r>
            <a:endParaRPr sz="3600" dirty="0">
              <a:latin typeface="Calibri" pitchFamily="34" charset="0"/>
              <a:ea typeface="Calibri"/>
              <a:cs typeface="Calibri" pitchFamily="34" charset="0"/>
              <a:sym typeface="Calibri"/>
            </a:endParaRPr>
          </a:p>
        </p:txBody>
      </p:sp>
      <p:sp>
        <p:nvSpPr>
          <p:cNvPr id="565" name="Google Shape;565;p8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b="1" dirty="0">
                <a:latin typeface="Calibri" pitchFamily="34" charset="0"/>
                <a:ea typeface="Calibri"/>
                <a:cs typeface="Calibri" pitchFamily="34" charset="0"/>
                <a:sym typeface="Calibri"/>
              </a:rPr>
              <a:t>Reflection for action (before): </a:t>
            </a:r>
            <a:r>
              <a:rPr lang="en-GB" dirty="0">
                <a:latin typeface="Calibri" pitchFamily="34" charset="0"/>
                <a:ea typeface="Calibri"/>
                <a:cs typeface="Calibri" pitchFamily="34" charset="0"/>
                <a:sym typeface="Calibri"/>
              </a:rPr>
              <a:t>thinking ahead about an action before doing it</a:t>
            </a:r>
            <a:endParaRPr b="1" dirty="0">
              <a:latin typeface="Calibri" pitchFamily="34" charset="0"/>
              <a:ea typeface="Calibri"/>
              <a:cs typeface="Calibri" pitchFamily="34" charset="0"/>
              <a:sym typeface="Calibri"/>
            </a:endParaRPr>
          </a:p>
          <a:p>
            <a:pPr marL="228600" lvl="0" indent="-228600" algn="l" rtl="0">
              <a:lnSpc>
                <a:spcPct val="9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Reflection- in- action (present): </a:t>
            </a:r>
            <a:r>
              <a:rPr lang="en-GB" dirty="0">
                <a:latin typeface="Calibri" pitchFamily="34" charset="0"/>
                <a:ea typeface="Calibri"/>
                <a:cs typeface="Calibri" pitchFamily="34" charset="0"/>
                <a:sym typeface="Calibri"/>
              </a:rPr>
              <a:t>Is thinking going on while teachers are delivering their lessons.</a:t>
            </a:r>
            <a:endParaRPr b="1" dirty="0">
              <a:latin typeface="Calibri" pitchFamily="34" charset="0"/>
              <a:ea typeface="Calibri"/>
              <a:cs typeface="Calibri" pitchFamily="34" charset="0"/>
              <a:sym typeface="Calibri"/>
            </a:endParaRPr>
          </a:p>
          <a:p>
            <a:pPr marL="228600" lvl="0" indent="-228600" algn="l" rtl="0">
              <a:lnSpc>
                <a:spcPct val="90000"/>
              </a:lnSpc>
              <a:spcBef>
                <a:spcPts val="1000"/>
              </a:spcBef>
              <a:spcAft>
                <a:spcPts val="0"/>
              </a:spcAft>
              <a:buClr>
                <a:schemeClr val="dk1"/>
              </a:buClr>
              <a:buSzPts val="2800"/>
              <a:buChar char="•"/>
            </a:pPr>
            <a:r>
              <a:rPr lang="en-GB" b="1" dirty="0">
                <a:latin typeface="Calibri" pitchFamily="34" charset="0"/>
                <a:ea typeface="Calibri"/>
                <a:cs typeface="Calibri" pitchFamily="34" charset="0"/>
                <a:sym typeface="Calibri"/>
              </a:rPr>
              <a:t>Reflection-on-action (past): </a:t>
            </a:r>
            <a:r>
              <a:rPr lang="en-GB" dirty="0">
                <a:latin typeface="Calibri" pitchFamily="34" charset="0"/>
                <a:ea typeface="Calibri"/>
                <a:cs typeface="Calibri" pitchFamily="34" charset="0"/>
                <a:sym typeface="Calibri"/>
              </a:rPr>
              <a:t>systematic and deliberate thinking back over one’s action</a:t>
            </a:r>
            <a:endParaRPr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81"/>
          <p:cNvSpPr txBox="1">
            <a:spLocks noGrp="1"/>
          </p:cNvSpPr>
          <p:nvPr>
            <p:ph type="title"/>
          </p:nvPr>
        </p:nvSpPr>
        <p:spPr>
          <a:xfrm>
            <a:off x="2017986" y="365126"/>
            <a:ext cx="7819697" cy="896116"/>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a:latin typeface="Calibri"/>
                <a:ea typeface="Calibri"/>
                <a:cs typeface="Calibri"/>
                <a:sym typeface="Calibri"/>
              </a:rPr>
              <a:t>Steps for Reflection</a:t>
            </a:r>
            <a:endParaRPr dirty="0">
              <a:latin typeface="Calibri"/>
              <a:ea typeface="Calibri"/>
              <a:cs typeface="Calibri"/>
              <a:sym typeface="Calibri"/>
            </a:endParaRPr>
          </a:p>
        </p:txBody>
      </p:sp>
      <p:sp>
        <p:nvSpPr>
          <p:cNvPr id="571" name="Google Shape;571;p81"/>
          <p:cNvSpPr txBox="1">
            <a:spLocks noGrp="1"/>
          </p:cNvSpPr>
          <p:nvPr>
            <p:ph type="body" idx="1"/>
          </p:nvPr>
        </p:nvSpPr>
        <p:spPr>
          <a:xfrm>
            <a:off x="838199" y="1576552"/>
            <a:ext cx="10660117" cy="4600411"/>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Calibri"/>
              <a:buChar char="•"/>
            </a:pPr>
            <a:r>
              <a:rPr lang="en-GB" b="1" dirty="0">
                <a:latin typeface="Calibri" pitchFamily="34" charset="0"/>
                <a:ea typeface="Calibri"/>
                <a:cs typeface="Calibri" pitchFamily="34" charset="0"/>
                <a:sym typeface="Calibri"/>
              </a:rPr>
              <a:t>Step 1</a:t>
            </a:r>
            <a:r>
              <a:rPr lang="en-GB" dirty="0">
                <a:latin typeface="Calibri" pitchFamily="34" charset="0"/>
                <a:ea typeface="Calibri"/>
                <a:cs typeface="Calibri" pitchFamily="34" charset="0"/>
                <a:sym typeface="Calibri"/>
              </a:rPr>
              <a:t>: Look back at a situation or experience</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b="1" dirty="0">
                <a:latin typeface="Calibri" pitchFamily="34" charset="0"/>
                <a:ea typeface="Calibri"/>
                <a:cs typeface="Calibri" pitchFamily="34" charset="0"/>
                <a:sym typeface="Calibri"/>
              </a:rPr>
              <a:t>Step 2</a:t>
            </a:r>
            <a:r>
              <a:rPr lang="en-GB" dirty="0">
                <a:latin typeface="Calibri" pitchFamily="34" charset="0"/>
                <a:ea typeface="Calibri"/>
                <a:cs typeface="Calibri" pitchFamily="34" charset="0"/>
                <a:sym typeface="Calibri"/>
              </a:rPr>
              <a:t>: Think in depth about your experience or thought</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b="1" dirty="0">
                <a:latin typeface="Calibri" pitchFamily="34" charset="0"/>
                <a:ea typeface="Calibri"/>
                <a:cs typeface="Calibri" pitchFamily="34" charset="0"/>
                <a:sym typeface="Calibri"/>
              </a:rPr>
              <a:t>Step 3</a:t>
            </a:r>
            <a:r>
              <a:rPr lang="en-GB" dirty="0">
                <a:latin typeface="Calibri" pitchFamily="34" charset="0"/>
                <a:ea typeface="Calibri"/>
                <a:cs typeface="Calibri" pitchFamily="34" charset="0"/>
                <a:sym typeface="Calibri"/>
              </a:rPr>
              <a:t>: Describe what you learned about yourself or your role</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b="1" dirty="0">
                <a:latin typeface="Calibri" pitchFamily="34" charset="0"/>
                <a:ea typeface="Calibri"/>
                <a:cs typeface="Calibri" pitchFamily="34" charset="0"/>
                <a:sym typeface="Calibri"/>
              </a:rPr>
              <a:t>Step 4</a:t>
            </a:r>
            <a:r>
              <a:rPr lang="en-GB" dirty="0">
                <a:latin typeface="Calibri" pitchFamily="34" charset="0"/>
                <a:ea typeface="Calibri"/>
                <a:cs typeface="Calibri" pitchFamily="34" charset="0"/>
                <a:sym typeface="Calibri"/>
              </a:rPr>
              <a:t>: Plan what you will do next</a:t>
            </a:r>
            <a:endParaRPr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82"/>
          <p:cNvSpPr txBox="1">
            <a:spLocks noGrp="1"/>
          </p:cNvSpPr>
          <p:nvPr>
            <p:ph type="title"/>
          </p:nvPr>
        </p:nvSpPr>
        <p:spPr>
          <a:xfrm>
            <a:off x="2286000" y="365126"/>
            <a:ext cx="7677807" cy="654377"/>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Oi"/>
              <a:buNone/>
            </a:pPr>
            <a:r>
              <a:rPr lang="en-GB" sz="3600" b="1" dirty="0" smtClean="0">
                <a:latin typeface="Calibri" pitchFamily="34" charset="0"/>
                <a:ea typeface="Calibri"/>
                <a:cs typeface="Calibri" pitchFamily="34" charset="0"/>
                <a:sym typeface="Calibri"/>
              </a:rPr>
              <a:t>Application activity</a:t>
            </a:r>
            <a:endParaRPr sz="3600" b="1" dirty="0">
              <a:latin typeface="Calibri" pitchFamily="34" charset="0"/>
              <a:ea typeface="Calibri"/>
              <a:cs typeface="Calibri" pitchFamily="34" charset="0"/>
              <a:sym typeface="Calibri"/>
            </a:endParaRPr>
          </a:p>
        </p:txBody>
      </p:sp>
      <p:sp>
        <p:nvSpPr>
          <p:cNvPr id="577" name="Google Shape;577;p82"/>
          <p:cNvSpPr txBox="1">
            <a:spLocks noGrp="1"/>
          </p:cNvSpPr>
          <p:nvPr>
            <p:ph type="body" idx="1"/>
          </p:nvPr>
        </p:nvSpPr>
        <p:spPr>
          <a:xfrm>
            <a:off x="838200" y="3095921"/>
            <a:ext cx="10515600" cy="1255415"/>
          </a:xfrm>
          <a:prstGeom prst="rect">
            <a:avLst/>
          </a:prstGeom>
          <a:solidFill>
            <a:schemeClr val="accent1">
              <a:lumMod val="20000"/>
              <a:lumOff val="80000"/>
            </a:schemeClr>
          </a:solid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In pair, discuss how you use reflection in your teaching activities.</a:t>
            </a:r>
            <a:endParaRPr dirty="0">
              <a:latin typeface="Calibri" pitchFamily="34" charset="0"/>
              <a:ea typeface="Calibri"/>
              <a:cs typeface="Calibri" pitchFamily="34" charset="0"/>
              <a:sym typeface="Calibri"/>
            </a:endParaRPr>
          </a:p>
          <a:p>
            <a:pPr marL="228600" lvl="0" indent="-228600" algn="just" rtl="0">
              <a:lnSpc>
                <a:spcPct val="90000"/>
              </a:lnSpc>
              <a:spcBef>
                <a:spcPts val="1000"/>
              </a:spcBef>
              <a:spcAft>
                <a:spcPts val="0"/>
              </a:spcAft>
              <a:buClr>
                <a:schemeClr val="dk1"/>
              </a:buClr>
              <a:buSzPts val="2800"/>
              <a:buFont typeface="Calibri"/>
              <a:buChar char="•"/>
            </a:pPr>
            <a:r>
              <a:rPr lang="en-GB" dirty="0">
                <a:latin typeface="Calibri" pitchFamily="34" charset="0"/>
                <a:ea typeface="Calibri"/>
                <a:cs typeface="Calibri" pitchFamily="34" charset="0"/>
                <a:sym typeface="Calibri"/>
              </a:rPr>
              <a:t>What type of reflection do you use more and for what purpose do you use it? </a:t>
            </a:r>
            <a:endParaRPr dirty="0">
              <a:latin typeface="Calibri" pitchFamily="34" charset="0"/>
              <a:ea typeface="Calibri"/>
              <a:cs typeface="Calibri" pitchFamily="34" charset="0"/>
              <a:sym typeface="Calibri"/>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8" name="Google Shape;491;p68"/>
          <p:cNvSpPr txBox="1">
            <a:spLocks noGrp="1"/>
          </p:cNvSpPr>
          <p:nvPr>
            <p:ph type="title"/>
          </p:nvPr>
        </p:nvSpPr>
        <p:spPr>
          <a:xfrm>
            <a:off x="1828800" y="365126"/>
            <a:ext cx="8418786" cy="807600"/>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i"/>
              <a:buNone/>
            </a:pPr>
            <a:r>
              <a:rPr lang="en-GB" sz="3600" b="1" dirty="0" smtClean="0">
                <a:latin typeface="Calibri" pitchFamily="34" charset="0"/>
                <a:ea typeface="Calibri"/>
                <a:cs typeface="Calibri" pitchFamily="34" charset="0"/>
                <a:sym typeface="Calibri"/>
              </a:rPr>
              <a:t>End Unit Assessment</a:t>
            </a:r>
            <a:endParaRPr sz="3600" b="1" dirty="0">
              <a:latin typeface="Calibri" pitchFamily="34" charset="0"/>
              <a:ea typeface="Calibri"/>
              <a:cs typeface="Calibri" pitchFamily="34" charset="0"/>
              <a:sym typeface="Calibri"/>
            </a:endParaRPr>
          </a:p>
        </p:txBody>
      </p:sp>
      <p:sp>
        <p:nvSpPr>
          <p:cNvPr id="9" name="Google Shape;492;p68"/>
          <p:cNvSpPr txBox="1">
            <a:spLocks noGrp="1"/>
          </p:cNvSpPr>
          <p:nvPr>
            <p:ph type="body" idx="1"/>
          </p:nvPr>
        </p:nvSpPr>
        <p:spPr>
          <a:xfrm>
            <a:off x="838200" y="1162181"/>
            <a:ext cx="10515600" cy="3945835"/>
          </a:xfrm>
          <a:prstGeom prst="rect">
            <a:avLst/>
          </a:prstGeom>
          <a:solidFill>
            <a:schemeClr val="accent2"/>
          </a:solid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l" rtl="0">
              <a:lnSpc>
                <a:spcPct val="90000"/>
              </a:lnSpc>
              <a:spcBef>
                <a:spcPts val="1000"/>
              </a:spcBef>
              <a:spcAft>
                <a:spcPts val="0"/>
              </a:spcAft>
              <a:buClr>
                <a:schemeClr val="dk1"/>
              </a:buClr>
              <a:buSzPts val="2800"/>
              <a:buNone/>
            </a:pPr>
            <a:endParaRPr lang="en-US" dirty="0" smtClean="0"/>
          </a:p>
          <a:p>
            <a:pPr marL="228600" lvl="0" indent="-50800" algn="ctr" rtl="0">
              <a:lnSpc>
                <a:spcPct val="90000"/>
              </a:lnSpc>
              <a:spcBef>
                <a:spcPts val="1000"/>
              </a:spcBef>
              <a:spcAft>
                <a:spcPts val="0"/>
              </a:spcAft>
              <a:buClr>
                <a:schemeClr val="dk1"/>
              </a:buClr>
              <a:buSzPts val="2800"/>
              <a:buNone/>
            </a:pPr>
            <a:r>
              <a:rPr lang="en-US" dirty="0" smtClean="0"/>
              <a:t>Do the End Unit Assessment on page 80 of the module</a:t>
            </a:r>
            <a:endParaRPr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3"/>
          <p:cNvSpPr txBox="1">
            <a:spLocks noGrp="1"/>
          </p:cNvSpPr>
          <p:nvPr>
            <p:ph type="title"/>
          </p:nvPr>
        </p:nvSpPr>
        <p:spPr>
          <a:xfrm>
            <a:off x="1876097" y="365125"/>
            <a:ext cx="8619624" cy="1325563"/>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Oi"/>
              <a:buNone/>
            </a:pPr>
            <a:r>
              <a:rPr lang="en-GB" sz="4000" b="1" dirty="0">
                <a:latin typeface="Calibri" pitchFamily="34" charset="0"/>
                <a:ea typeface="Calibri"/>
                <a:cs typeface="Calibri" pitchFamily="34" charset="0"/>
                <a:sym typeface="Calibri"/>
              </a:rPr>
              <a:t>UNIT 6: ORGANIZATION OF TEACHING AND LEARNING ENVIRONMENT</a:t>
            </a:r>
            <a:endParaRPr sz="4000" b="1" dirty="0">
              <a:latin typeface="Calibri" pitchFamily="34" charset="0"/>
              <a:ea typeface="Calibri"/>
              <a:cs typeface="Calibri" pitchFamily="34" charset="0"/>
              <a:sym typeface="Calibri"/>
            </a:endParaRPr>
          </a:p>
        </p:txBody>
      </p:sp>
      <p:sp>
        <p:nvSpPr>
          <p:cNvPr id="583" name="Google Shape;583;p83"/>
          <p:cNvSpPr txBox="1">
            <a:spLocks noGrp="1"/>
          </p:cNvSpPr>
          <p:nvPr>
            <p:ph type="body" idx="1"/>
          </p:nvPr>
        </p:nvSpPr>
        <p:spPr>
          <a:xfrm>
            <a:off x="407503" y="2843079"/>
            <a:ext cx="11322041" cy="2312277"/>
          </a:xfrm>
          <a:prstGeom prst="rect">
            <a:avLst/>
          </a:prstGeom>
          <a:solidFill>
            <a:schemeClr val="accent1">
              <a:lumMod val="20000"/>
              <a:lumOff val="80000"/>
            </a:schemeClr>
          </a:solidFill>
          <a:ln>
            <a:solidFill>
              <a:schemeClr val="accent1">
                <a:lumMod val="20000"/>
                <a:lumOff val="80000"/>
              </a:schemeClr>
            </a:solid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600"/>
              <a:buNone/>
            </a:pPr>
            <a:r>
              <a:rPr lang="en-GB" b="1" dirty="0" smtClean="0">
                <a:solidFill>
                  <a:schemeClr val="tx1"/>
                </a:solidFill>
                <a:latin typeface="Calibri" pitchFamily="34" charset="0"/>
                <a:ea typeface="Calibri"/>
                <a:cs typeface="Calibri" pitchFamily="34" charset="0"/>
                <a:sym typeface="Calibri"/>
              </a:rPr>
              <a:t>Introductory activity</a:t>
            </a:r>
            <a:endParaRPr dirty="0">
              <a:solidFill>
                <a:schemeClr val="tx1"/>
              </a:solidFill>
              <a:latin typeface="Calibri" pitchFamily="34" charset="0"/>
              <a:ea typeface="Calibri"/>
              <a:cs typeface="Calibri" pitchFamily="34" charset="0"/>
              <a:sym typeface="Calibri"/>
            </a:endParaRPr>
          </a:p>
          <a:p>
            <a:pPr marL="0" lvl="0" indent="0" algn="just" rtl="0">
              <a:lnSpc>
                <a:spcPct val="100000"/>
              </a:lnSpc>
              <a:spcBef>
                <a:spcPts val="1000"/>
              </a:spcBef>
              <a:spcAft>
                <a:spcPts val="0"/>
              </a:spcAft>
              <a:buClr>
                <a:schemeClr val="dk1"/>
              </a:buClr>
              <a:buSzPts val="2800"/>
              <a:buNone/>
            </a:pPr>
            <a:r>
              <a:rPr lang="en-GB" dirty="0">
                <a:solidFill>
                  <a:schemeClr val="tx1"/>
                </a:solidFill>
                <a:latin typeface="Calibri" pitchFamily="34" charset="0"/>
                <a:ea typeface="Calibri"/>
                <a:cs typeface="Calibri" pitchFamily="34" charset="0"/>
                <a:sym typeface="Calibri"/>
              </a:rPr>
              <a:t>Teacher KALISA plays different roles to make a learning environment conducive. During teaching and learning process, different </a:t>
            </a:r>
            <a:r>
              <a:rPr lang="en-GB" dirty="0" err="1">
                <a:solidFill>
                  <a:schemeClr val="tx1"/>
                </a:solidFill>
                <a:latin typeface="Calibri" pitchFamily="34" charset="0"/>
                <a:ea typeface="Calibri"/>
                <a:cs typeface="Calibri" pitchFamily="34" charset="0"/>
                <a:sym typeface="Calibri"/>
              </a:rPr>
              <a:t>behaviors</a:t>
            </a:r>
            <a:r>
              <a:rPr lang="en-GB" dirty="0">
                <a:solidFill>
                  <a:schemeClr val="tx1"/>
                </a:solidFill>
                <a:latin typeface="Calibri" pitchFamily="34" charset="0"/>
                <a:ea typeface="Calibri"/>
                <a:cs typeface="Calibri" pitchFamily="34" charset="0"/>
                <a:sym typeface="Calibri"/>
              </a:rPr>
              <a:t> are manifested by his learners. If you were teacher KALISA what would you do to deal with the manifested </a:t>
            </a:r>
            <a:r>
              <a:rPr lang="en-GB" dirty="0" smtClean="0">
                <a:solidFill>
                  <a:schemeClr val="tx1"/>
                </a:solidFill>
                <a:latin typeface="Calibri" pitchFamily="34" charset="0"/>
                <a:ea typeface="Calibri"/>
                <a:cs typeface="Calibri" pitchFamily="34" charset="0"/>
                <a:sym typeface="Calibri"/>
              </a:rPr>
              <a:t>behaviour </a:t>
            </a:r>
            <a:r>
              <a:rPr lang="en-GB" dirty="0">
                <a:solidFill>
                  <a:schemeClr val="tx1"/>
                </a:solidFill>
                <a:latin typeface="Calibri" pitchFamily="34" charset="0"/>
                <a:ea typeface="Calibri"/>
                <a:cs typeface="Calibri" pitchFamily="34" charset="0"/>
                <a:sym typeface="Calibri"/>
              </a:rPr>
              <a:t>of learners? </a:t>
            </a:r>
            <a:endParaRPr dirty="0">
              <a:solidFill>
                <a:schemeClr val="tx1"/>
              </a:solidFill>
              <a:latin typeface="Calibri" pitchFamily="34" charset="0"/>
              <a:ea typeface="Calibri"/>
              <a:cs typeface="Calibri" pitchFamily="34" charset="0"/>
              <a:sym typeface="Calibri"/>
            </a:endParaRPr>
          </a:p>
          <a:p>
            <a:pPr marL="0" lvl="0" indent="0" algn="l" rtl="0">
              <a:lnSpc>
                <a:spcPct val="90000"/>
              </a:lnSpc>
              <a:spcBef>
                <a:spcPts val="1000"/>
              </a:spcBef>
              <a:spcAft>
                <a:spcPts val="0"/>
              </a:spcAft>
              <a:buClr>
                <a:schemeClr val="dk1"/>
              </a:buClr>
              <a:buSzPts val="3600"/>
              <a:buNone/>
            </a:pPr>
            <a:endParaRPr sz="3600"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84"/>
          <p:cNvSpPr txBox="1">
            <a:spLocks noGrp="1"/>
          </p:cNvSpPr>
          <p:nvPr>
            <p:ph type="title"/>
          </p:nvPr>
        </p:nvSpPr>
        <p:spPr>
          <a:xfrm>
            <a:off x="2081048" y="140273"/>
            <a:ext cx="7662042" cy="553410"/>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i"/>
              <a:buNone/>
            </a:pPr>
            <a:r>
              <a:rPr lang="en-GB" sz="3600" b="1" dirty="0" smtClean="0">
                <a:latin typeface="Times New Roman" pitchFamily="18" charset="0"/>
                <a:ea typeface="Calibri"/>
                <a:cs typeface="Times New Roman" pitchFamily="18" charset="0"/>
                <a:sym typeface="Calibri"/>
              </a:rPr>
              <a:t/>
            </a:r>
            <a:br>
              <a:rPr lang="en-GB" sz="3600" b="1" dirty="0" smtClean="0">
                <a:latin typeface="Times New Roman" pitchFamily="18" charset="0"/>
                <a:ea typeface="Calibri"/>
                <a:cs typeface="Times New Roman" pitchFamily="18" charset="0"/>
                <a:sym typeface="Calibri"/>
              </a:rPr>
            </a:br>
            <a:r>
              <a:rPr lang="en-GB" sz="4000" b="1" dirty="0" smtClean="0">
                <a:latin typeface="Calibri" pitchFamily="34" charset="0"/>
                <a:ea typeface="Calibri"/>
                <a:cs typeface="Calibri" pitchFamily="34" charset="0"/>
                <a:sym typeface="Calibri"/>
              </a:rPr>
              <a:t>Unit </a:t>
            </a:r>
            <a:r>
              <a:rPr lang="en-GB" sz="4000" b="1" dirty="0">
                <a:latin typeface="Calibri" pitchFamily="34" charset="0"/>
                <a:ea typeface="Calibri"/>
                <a:cs typeface="Calibri" pitchFamily="34" charset="0"/>
                <a:sym typeface="Calibri"/>
              </a:rPr>
              <a:t>learning outcomes</a:t>
            </a:r>
            <a:r>
              <a:rPr lang="en-GB" sz="4000" dirty="0">
                <a:latin typeface="Calibri"/>
                <a:ea typeface="Calibri"/>
                <a:cs typeface="Calibri"/>
                <a:sym typeface="Calibri"/>
              </a:rPr>
              <a:t/>
            </a:r>
            <a:br>
              <a:rPr lang="en-GB" sz="4000" dirty="0">
                <a:latin typeface="Calibri"/>
                <a:ea typeface="Calibri"/>
                <a:cs typeface="Calibri"/>
                <a:sym typeface="Calibri"/>
              </a:rPr>
            </a:br>
            <a:endParaRPr dirty="0">
              <a:latin typeface="Calibri"/>
              <a:ea typeface="Calibri"/>
              <a:cs typeface="Calibri"/>
              <a:sym typeface="Calibri"/>
            </a:endParaRPr>
          </a:p>
        </p:txBody>
      </p:sp>
      <p:sp>
        <p:nvSpPr>
          <p:cNvPr id="589" name="Google Shape;589;p84"/>
          <p:cNvSpPr txBox="1">
            <a:spLocks noGrp="1"/>
          </p:cNvSpPr>
          <p:nvPr>
            <p:ph type="body" idx="1"/>
          </p:nvPr>
        </p:nvSpPr>
        <p:spPr>
          <a:xfrm>
            <a:off x="838200" y="1040524"/>
            <a:ext cx="10402957" cy="513643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GB" dirty="0">
                <a:latin typeface="Calibri" pitchFamily="34" charset="0"/>
                <a:ea typeface="Calibri"/>
                <a:cs typeface="Calibri" pitchFamily="34" charset="0"/>
                <a:sym typeface="Calibri"/>
              </a:rPr>
              <a:t>At the end of this unit, you will be able to:</a:t>
            </a:r>
            <a:endParaRPr dirty="0">
              <a:latin typeface="Calibri" pitchFamily="34" charset="0"/>
              <a:ea typeface="Calibri"/>
              <a:cs typeface="Calibri" pitchFamily="34" charset="0"/>
              <a:sym typeface="Calibri"/>
            </a:endParaRPr>
          </a:p>
          <a:p>
            <a:pPr marL="685800" lvl="1" indent="-228600" algn="just" rtl="0">
              <a:lnSpc>
                <a:spcPct val="90000"/>
              </a:lnSpc>
              <a:spcBef>
                <a:spcPts val="500"/>
              </a:spcBef>
              <a:spcAft>
                <a:spcPts val="0"/>
              </a:spcAft>
              <a:buClr>
                <a:schemeClr val="dk1"/>
              </a:buClr>
              <a:buSzPts val="2400"/>
              <a:buFont typeface="Calibri"/>
              <a:buChar char="•"/>
            </a:pPr>
            <a:r>
              <a:rPr lang="en-GB" sz="2800" dirty="0">
                <a:latin typeface="Calibri" pitchFamily="34" charset="0"/>
                <a:ea typeface="Calibri"/>
                <a:cs typeface="Calibri" pitchFamily="34" charset="0"/>
                <a:sym typeface="Calibri"/>
              </a:rPr>
              <a:t>Describe a conducive teaching and learning environment;</a:t>
            </a:r>
            <a:endParaRPr sz="2800" dirty="0">
              <a:latin typeface="Calibri" pitchFamily="34" charset="0"/>
              <a:ea typeface="Calibri"/>
              <a:cs typeface="Calibri" pitchFamily="34" charset="0"/>
              <a:sym typeface="Calibri"/>
            </a:endParaRPr>
          </a:p>
          <a:p>
            <a:pPr marL="685800" lvl="1" indent="-228600" algn="just" rtl="0">
              <a:lnSpc>
                <a:spcPct val="90000"/>
              </a:lnSpc>
              <a:spcBef>
                <a:spcPts val="500"/>
              </a:spcBef>
              <a:spcAft>
                <a:spcPts val="0"/>
              </a:spcAft>
              <a:buClr>
                <a:schemeClr val="dk1"/>
              </a:buClr>
              <a:buSzPts val="2400"/>
              <a:buFont typeface="Calibri"/>
              <a:buChar char="•"/>
            </a:pPr>
            <a:r>
              <a:rPr lang="en-GB" sz="2800" dirty="0">
                <a:latin typeface="Calibri" pitchFamily="34" charset="0"/>
                <a:ea typeface="Calibri"/>
                <a:cs typeface="Calibri" pitchFamily="34" charset="0"/>
                <a:sym typeface="Calibri"/>
              </a:rPr>
              <a:t>Determine the factors that influences school environment;</a:t>
            </a:r>
            <a:endParaRPr sz="2800" dirty="0">
              <a:latin typeface="Calibri" pitchFamily="34" charset="0"/>
              <a:ea typeface="Calibri"/>
              <a:cs typeface="Calibri" pitchFamily="34" charset="0"/>
              <a:sym typeface="Calibri"/>
            </a:endParaRPr>
          </a:p>
          <a:p>
            <a:pPr marL="685800" lvl="1" indent="-228600" algn="just" rtl="0">
              <a:lnSpc>
                <a:spcPct val="90000"/>
              </a:lnSpc>
              <a:spcBef>
                <a:spcPts val="500"/>
              </a:spcBef>
              <a:spcAft>
                <a:spcPts val="0"/>
              </a:spcAft>
              <a:buClr>
                <a:schemeClr val="dk1"/>
              </a:buClr>
              <a:buSzPts val="2400"/>
              <a:buFont typeface="Calibri"/>
              <a:buChar char="•"/>
            </a:pPr>
            <a:r>
              <a:rPr lang="en-GB" sz="2800" dirty="0">
                <a:latin typeface="Calibri" pitchFamily="34" charset="0"/>
                <a:ea typeface="Calibri"/>
                <a:cs typeface="Calibri" pitchFamily="34" charset="0"/>
                <a:sym typeface="Calibri"/>
              </a:rPr>
              <a:t>Understand the common  school leadership;</a:t>
            </a:r>
            <a:endParaRPr sz="2800" dirty="0">
              <a:latin typeface="Calibri" pitchFamily="34" charset="0"/>
              <a:ea typeface="Calibri"/>
              <a:cs typeface="Calibri" pitchFamily="34" charset="0"/>
              <a:sym typeface="Calibri"/>
            </a:endParaRPr>
          </a:p>
          <a:p>
            <a:pPr marL="685800" lvl="1" indent="-228600" algn="just" rtl="0">
              <a:lnSpc>
                <a:spcPct val="90000"/>
              </a:lnSpc>
              <a:spcBef>
                <a:spcPts val="500"/>
              </a:spcBef>
              <a:spcAft>
                <a:spcPts val="0"/>
              </a:spcAft>
              <a:buClr>
                <a:schemeClr val="dk1"/>
              </a:buClr>
              <a:buSzPts val="2400"/>
              <a:buFont typeface="Calibri"/>
              <a:buChar char="•"/>
            </a:pPr>
            <a:r>
              <a:rPr lang="en-GB" sz="2800" dirty="0">
                <a:latin typeface="Calibri" pitchFamily="34" charset="0"/>
                <a:ea typeface="Calibri"/>
                <a:cs typeface="Calibri" pitchFamily="34" charset="0"/>
                <a:sym typeface="Calibri"/>
              </a:rPr>
              <a:t>Appreciate the classroom management strategies</a:t>
            </a:r>
            <a:endParaRPr sz="2800" dirty="0">
              <a:latin typeface="Calibri" pitchFamily="34" charset="0"/>
              <a:ea typeface="Calibri"/>
              <a:cs typeface="Calibri" pitchFamily="34" charset="0"/>
              <a:sym typeface="Calibri"/>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1760</TotalTime>
  <Words>6741</Words>
  <Application>Microsoft Office PowerPoint</Application>
  <PresentationFormat>Custom</PresentationFormat>
  <Paragraphs>665</Paragraphs>
  <Slides>149</Slides>
  <Notes>139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149</vt:i4>
      </vt:variant>
    </vt:vector>
  </HeadingPairs>
  <TitlesOfParts>
    <vt:vector size="156" baseType="lpstr">
      <vt:lpstr>Arial</vt:lpstr>
      <vt:lpstr>Calibri</vt:lpstr>
      <vt:lpstr>Oi</vt:lpstr>
      <vt:lpstr>Times New Roman</vt:lpstr>
      <vt:lpstr>Wingdings</vt:lpstr>
      <vt:lpstr>Noto Sans Symbols</vt:lpstr>
      <vt:lpstr>Office Theme</vt:lpstr>
      <vt:lpstr>Slide 1</vt:lpstr>
      <vt:lpstr>PEDAGOGY AND INSTRUCTION</vt:lpstr>
      <vt:lpstr>Introduction of Participants</vt:lpstr>
      <vt:lpstr>MODULE 3:PEDAGOGY AND INSTRUCTION</vt:lpstr>
      <vt:lpstr>MODULE 3:PEDAGOGY AND INSTRUCTION</vt:lpstr>
      <vt:lpstr>Module Learning Outcomes</vt:lpstr>
      <vt:lpstr>Module Content</vt:lpstr>
      <vt:lpstr>Each unit structure</vt:lpstr>
      <vt:lpstr> UNIT 1: GENERAL TEACHING APPROACHES, METHODS AND TECHNIQUES </vt:lpstr>
      <vt:lpstr> Unit 1: Learning outcomes </vt:lpstr>
      <vt:lpstr>Learning outcomes (Cont’d)</vt:lpstr>
      <vt:lpstr> Section 1.1:Teaching and learning approaches </vt:lpstr>
      <vt:lpstr>Teaching and learning approaches (Cont'd)</vt:lpstr>
      <vt:lpstr>Application activity</vt:lpstr>
      <vt:lpstr>Section 1.2 Teaching methods</vt:lpstr>
      <vt:lpstr> Teaching methods (Cont'd) </vt:lpstr>
      <vt:lpstr>Application activity</vt:lpstr>
      <vt:lpstr>Section 1.3:Active teaching and learning techniques</vt:lpstr>
      <vt:lpstr>Active teaching and learning techniques (Cont'd)</vt:lpstr>
      <vt:lpstr>Active teaching and learning techniques (Cont'd)</vt:lpstr>
      <vt:lpstr>Application activity</vt:lpstr>
      <vt:lpstr>Section 1.4:Principles of teaching and learning</vt:lpstr>
      <vt:lpstr>Principles of teaching and learning (Cont'd)</vt:lpstr>
      <vt:lpstr>Principles of teaching and learning (Cont'd)</vt:lpstr>
      <vt:lpstr>Principles of teaching and learning (Cont'd)</vt:lpstr>
      <vt:lpstr>Application activity</vt:lpstr>
      <vt:lpstr>End Unit assessment</vt:lpstr>
      <vt:lpstr>DAY 2</vt:lpstr>
      <vt:lpstr>UNIT 2: EDUCATIONAL OBJECTIVES</vt:lpstr>
      <vt:lpstr> Unit Learning Outcomes </vt:lpstr>
      <vt:lpstr>Unit Learning Outcomes (Cont'd) </vt:lpstr>
      <vt:lpstr> Section 2.1:Definition and importance of educational objectives </vt:lpstr>
      <vt:lpstr>Definition and importance of educational objectives (Cont'd)</vt:lpstr>
      <vt:lpstr>Application activity</vt:lpstr>
      <vt:lpstr>Section 2.2: Types of learning objectives</vt:lpstr>
      <vt:lpstr>Types of learning objectives (Cont'd)</vt:lpstr>
      <vt:lpstr>Application activity</vt:lpstr>
      <vt:lpstr> Section 2.3:Learning domains and their levels of taxonomies</vt:lpstr>
      <vt:lpstr>Section 2.3:Learning domains and their levels of taxonomies(Cont’d)</vt:lpstr>
      <vt:lpstr>Learning domains and their levels of taxonomies (Cont'd)</vt:lpstr>
      <vt:lpstr>Application activity</vt:lpstr>
      <vt:lpstr> Section 2.4:Learning objectives and competences in CBC </vt:lpstr>
      <vt:lpstr>Learning objectives and competences in CBC (Cont'd)</vt:lpstr>
      <vt:lpstr>Learning objectives and competences in CBC (Cont'd)</vt:lpstr>
      <vt:lpstr>Application activity</vt:lpstr>
      <vt:lpstr>End Unit Assessment</vt:lpstr>
      <vt:lpstr> UNIT 3: USE OF TEACHING AND LEARNING MATERIALS (TLMS) </vt:lpstr>
      <vt:lpstr>Unit learning outcomes </vt:lpstr>
      <vt:lpstr>Unit learning outcomes (Cont'd)</vt:lpstr>
      <vt:lpstr>Section 3.1: Definition and types of Teaching and Learning materials (TLMs)</vt:lpstr>
      <vt:lpstr>Definition of Teaching and Learning materials (TLMs)</vt:lpstr>
      <vt:lpstr>DAY 3</vt:lpstr>
      <vt:lpstr>Types of Teaching and Learning materials (TLMs) (Cont'd)</vt:lpstr>
      <vt:lpstr>Types of Teaching and Learning materials (TLMs) (Cont'd)</vt:lpstr>
      <vt:lpstr>Types of Teaching and Learning materials (TLMs) (Cont'd)</vt:lpstr>
      <vt:lpstr>Application activity</vt:lpstr>
      <vt:lpstr>Section 3.2: Qualities of teaching and learning materials</vt:lpstr>
      <vt:lpstr>Qualities of teaching and learning materials (Cont'd)</vt:lpstr>
      <vt:lpstr>Qualities of teaching and learning materials (Cont'd)</vt:lpstr>
      <vt:lpstr>Application activity</vt:lpstr>
      <vt:lpstr>Section 3.3: Management of teaching and learning materials</vt:lpstr>
      <vt:lpstr>Management of teaching and learning materials (Cont'd)</vt:lpstr>
      <vt:lpstr>Application activity</vt:lpstr>
      <vt:lpstr>End Unit Assessment</vt:lpstr>
      <vt:lpstr>UNIT 4: PEDAGOGICAL DOCUMENTS</vt:lpstr>
      <vt:lpstr> Unit learning outcomes </vt:lpstr>
      <vt:lpstr>Section 4.1: Scheme of work</vt:lpstr>
      <vt:lpstr>Scheme of work (Cont'd)</vt:lpstr>
      <vt:lpstr> Making a scheme of work for primary level  </vt:lpstr>
      <vt:lpstr> Scheme of work template for pre-primary (ECLPE option) </vt:lpstr>
      <vt:lpstr>Application activity</vt:lpstr>
      <vt:lpstr>DAY 4</vt:lpstr>
      <vt:lpstr>Section 4.2: Lesson planning</vt:lpstr>
      <vt:lpstr>Definition of lesson planning</vt:lpstr>
      <vt:lpstr>Key required documents for making a lesson plan</vt:lpstr>
      <vt:lpstr> Lesson plan format </vt:lpstr>
      <vt:lpstr>Application activity</vt:lpstr>
      <vt:lpstr>Section 4.3: Other pedagogical documents</vt:lpstr>
      <vt:lpstr>Other pedagogical documents (Cont’d)</vt:lpstr>
      <vt:lpstr>Application activity</vt:lpstr>
      <vt:lpstr>End Unit Assessment</vt:lpstr>
      <vt:lpstr>UNIT 5: LESSON OBSERVATION</vt:lpstr>
      <vt:lpstr>Unit Learning outcomes</vt:lpstr>
      <vt:lpstr> Section 5.1: Lesson observation meaning and observation forms </vt:lpstr>
      <vt:lpstr> Lesson observation meaning and observation forms (Cont’d)  </vt:lpstr>
      <vt:lpstr>Application activity </vt:lpstr>
      <vt:lpstr>DAY 5</vt:lpstr>
      <vt:lpstr>Section 5.2: Lesson Observation and Constructive Feedback</vt:lpstr>
      <vt:lpstr>What is lesson observation feedback?</vt:lpstr>
      <vt:lpstr>How to give and receive feedback</vt:lpstr>
      <vt:lpstr>Application activity</vt:lpstr>
      <vt:lpstr>Section 5.3: Reflective practice</vt:lpstr>
      <vt:lpstr>Reflection related definition</vt:lpstr>
      <vt:lpstr>Types of reflective teaching</vt:lpstr>
      <vt:lpstr>Steps for Reflection</vt:lpstr>
      <vt:lpstr>Application activity</vt:lpstr>
      <vt:lpstr>End Unit Assessment</vt:lpstr>
      <vt:lpstr>UNIT 6: ORGANIZATION OF TEACHING AND LEARNING ENVIRONMENT</vt:lpstr>
      <vt:lpstr> Unit learning outcomes </vt:lpstr>
      <vt:lpstr>Section 6.1: Factors influencing school environment</vt:lpstr>
      <vt:lpstr>Factors influencing school environment (Cont'd)</vt:lpstr>
      <vt:lpstr>Application activity</vt:lpstr>
      <vt:lpstr>Section 6.2: Class management strategies</vt:lpstr>
      <vt:lpstr>Class management strategies (Cont'd)</vt:lpstr>
      <vt:lpstr>Application activity</vt:lpstr>
      <vt:lpstr>End Unit Assessment</vt:lpstr>
      <vt:lpstr>DAY 6</vt:lpstr>
      <vt:lpstr>UNIT 7: LEARNING ASSESSMENT AND EVALUATION</vt:lpstr>
      <vt:lpstr> Unit learning outcomes </vt:lpstr>
      <vt:lpstr>  Section 7.1: Key concepts related to learning assessment and evaluation </vt:lpstr>
      <vt:lpstr>Key concepts related to learning assessment and evaluation (Cont'd)</vt:lpstr>
      <vt:lpstr>Assessment</vt:lpstr>
      <vt:lpstr>Competence-Based assessment</vt:lpstr>
      <vt:lpstr>Difference between assessment and evaluation</vt:lpstr>
      <vt:lpstr>Difference between assessment and evaluation (cont’d)</vt:lpstr>
      <vt:lpstr>Application activity</vt:lpstr>
      <vt:lpstr>Section 7.2: Types of learning assessment</vt:lpstr>
      <vt:lpstr>Types of learning assessment (Cont'd)</vt:lpstr>
      <vt:lpstr>Application activity</vt:lpstr>
      <vt:lpstr>Section 7.3: Assessment tools</vt:lpstr>
      <vt:lpstr>Assessment tools (Cont'd)</vt:lpstr>
      <vt:lpstr>Application activity</vt:lpstr>
      <vt:lpstr>Section 7.4: Examinations/Tests Paper setting</vt:lpstr>
      <vt:lpstr>Considerations in preparing tests</vt:lpstr>
      <vt:lpstr> Response formats </vt:lpstr>
      <vt:lpstr> Setting tasks for formative and summative assessment </vt:lpstr>
      <vt:lpstr> Designing a marking scheme </vt:lpstr>
      <vt:lpstr>Application activity</vt:lpstr>
      <vt:lpstr>DAY 7</vt:lpstr>
      <vt:lpstr>Section 7.5: Marking, records keeping and results analysis</vt:lpstr>
      <vt:lpstr>Marking, records keeping and results analysis (Cont'd)</vt:lpstr>
      <vt:lpstr>Marking criteria</vt:lpstr>
      <vt:lpstr>Marking criteria (Cont’d)</vt:lpstr>
      <vt:lpstr>Record keeping</vt:lpstr>
      <vt:lpstr>Assessment results analysis </vt:lpstr>
      <vt:lpstr>Assessment results analysis (Cont’d) </vt:lpstr>
      <vt:lpstr>Basic results statistical analysis</vt:lpstr>
      <vt:lpstr>Basic results statistical analysis</vt:lpstr>
      <vt:lpstr>Application activity</vt:lpstr>
      <vt:lpstr>Section 7.6: Providing assessment feedback</vt:lpstr>
      <vt:lpstr>Providing assessment feedback (Cont'd)</vt:lpstr>
      <vt:lpstr>Providing assessment feedback (Cont'd)</vt:lpstr>
      <vt:lpstr>Application activity</vt:lpstr>
      <vt:lpstr>Section 7.7: Principles of assessment and remedial learning practices</vt:lpstr>
      <vt:lpstr> Principles of educational assessment </vt:lpstr>
      <vt:lpstr> Assessment and remedial learning practices </vt:lpstr>
      <vt:lpstr>Application activity</vt:lpstr>
      <vt:lpstr>End Unit Assessment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Niyizamwiyitira</dc:creator>
  <cp:lastModifiedBy>christmas</cp:lastModifiedBy>
  <cp:revision>151</cp:revision>
  <dcterms:created xsi:type="dcterms:W3CDTF">2021-03-17T10:41:00Z</dcterms:created>
  <dcterms:modified xsi:type="dcterms:W3CDTF">2024-01-04T14:40:20Z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B3A2398FB343498280581475A1162080_13</vt:lpwstr>
  </property>
  <property fmtid="{D5CDD505-2E9C-101B-9397-08002B2CF9AE}" pid="3" name="KSOProductBuildVer">
    <vt:lpwstr>1033-12.2.0.13201</vt:lpwstr>
  </property>
  <property fmtid="{D5CDD505-2E9C-101B-9397-08002B2CF9AE}" pid="4" name="_MarkAsFinal">
    <vt:bool>true</vt:bool>
  </property>
</Properties>
</file>