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6"/>
  </p:notesMasterIdLst>
  <p:sldIdLst>
    <p:sldId id="256" r:id="rId2"/>
    <p:sldId id="528" r:id="rId3"/>
    <p:sldId id="413" r:id="rId4"/>
    <p:sldId id="412" r:id="rId5"/>
    <p:sldId id="513" r:id="rId6"/>
    <p:sldId id="532" r:id="rId7"/>
    <p:sldId id="409" r:id="rId8"/>
    <p:sldId id="534" r:id="rId9"/>
    <p:sldId id="414" r:id="rId10"/>
    <p:sldId id="262" r:id="rId11"/>
    <p:sldId id="263" r:id="rId12"/>
    <p:sldId id="264" r:id="rId13"/>
    <p:sldId id="417" r:id="rId14"/>
    <p:sldId id="265" r:id="rId15"/>
    <p:sldId id="266" r:id="rId16"/>
    <p:sldId id="418" r:id="rId17"/>
    <p:sldId id="419" r:id="rId18"/>
    <p:sldId id="267" r:id="rId19"/>
    <p:sldId id="268" r:id="rId20"/>
    <p:sldId id="269" r:id="rId21"/>
    <p:sldId id="271" r:id="rId22"/>
    <p:sldId id="272" r:id="rId23"/>
    <p:sldId id="273" r:id="rId24"/>
    <p:sldId id="274" r:id="rId25"/>
    <p:sldId id="275" r:id="rId26"/>
    <p:sldId id="421" r:id="rId27"/>
    <p:sldId id="501" r:id="rId28"/>
    <p:sldId id="276" r:id="rId29"/>
    <p:sldId id="277" r:id="rId30"/>
    <p:sldId id="278" r:id="rId31"/>
    <p:sldId id="422" r:id="rId32"/>
    <p:sldId id="279" r:id="rId33"/>
    <p:sldId id="423" r:id="rId34"/>
    <p:sldId id="424" r:id="rId35"/>
    <p:sldId id="425" r:id="rId36"/>
    <p:sldId id="280" r:id="rId37"/>
    <p:sldId id="502" r:id="rId38"/>
    <p:sldId id="515" r:id="rId39"/>
    <p:sldId id="514" r:id="rId40"/>
    <p:sldId id="281" r:id="rId41"/>
    <p:sldId id="282" r:id="rId42"/>
    <p:sldId id="283" r:id="rId43"/>
    <p:sldId id="426" r:id="rId44"/>
    <p:sldId id="284" r:id="rId45"/>
    <p:sldId id="285" r:id="rId46"/>
    <p:sldId id="428" r:id="rId47"/>
    <p:sldId id="429" r:id="rId48"/>
    <p:sldId id="427" r:id="rId49"/>
    <p:sldId id="431" r:id="rId50"/>
    <p:sldId id="432" r:id="rId51"/>
    <p:sldId id="288" r:id="rId52"/>
    <p:sldId id="289" r:id="rId53"/>
    <p:sldId id="433" r:id="rId54"/>
    <p:sldId id="435" r:id="rId55"/>
    <p:sldId id="290" r:id="rId56"/>
    <p:sldId id="291" r:id="rId57"/>
    <p:sldId id="292" r:id="rId58"/>
    <p:sldId id="436" r:id="rId59"/>
    <p:sldId id="437" r:id="rId60"/>
    <p:sldId id="293" r:id="rId61"/>
    <p:sldId id="294" r:id="rId62"/>
    <p:sldId id="438" r:id="rId63"/>
    <p:sldId id="296" r:id="rId64"/>
    <p:sldId id="297" r:id="rId65"/>
    <p:sldId id="439" r:id="rId66"/>
    <p:sldId id="440" r:id="rId67"/>
    <p:sldId id="441" r:id="rId68"/>
    <p:sldId id="442" r:id="rId69"/>
    <p:sldId id="299" r:id="rId70"/>
    <p:sldId id="443" r:id="rId71"/>
    <p:sldId id="445" r:id="rId72"/>
    <p:sldId id="517" r:id="rId73"/>
    <p:sldId id="518" r:id="rId74"/>
    <p:sldId id="516" r:id="rId75"/>
    <p:sldId id="444" r:id="rId76"/>
    <p:sldId id="446" r:id="rId77"/>
    <p:sldId id="448" r:id="rId78"/>
    <p:sldId id="447" r:id="rId79"/>
    <p:sldId id="306" r:id="rId80"/>
    <p:sldId id="307" r:id="rId81"/>
    <p:sldId id="449" r:id="rId82"/>
    <p:sldId id="308" r:id="rId83"/>
    <p:sldId id="450" r:id="rId84"/>
    <p:sldId id="451" r:id="rId85"/>
    <p:sldId id="309" r:id="rId86"/>
    <p:sldId id="310" r:id="rId87"/>
    <p:sldId id="311" r:id="rId88"/>
    <p:sldId id="312" r:id="rId89"/>
    <p:sldId id="452" r:id="rId90"/>
    <p:sldId id="314" r:id="rId91"/>
    <p:sldId id="315" r:id="rId92"/>
    <p:sldId id="454" r:id="rId93"/>
    <p:sldId id="316" r:id="rId94"/>
    <p:sldId id="522" r:id="rId95"/>
    <p:sldId id="523" r:id="rId96"/>
    <p:sldId id="519" r:id="rId97"/>
    <p:sldId id="317" r:id="rId98"/>
    <p:sldId id="318" r:id="rId99"/>
    <p:sldId id="319" r:id="rId100"/>
    <p:sldId id="455" r:id="rId101"/>
    <p:sldId id="320" r:id="rId102"/>
    <p:sldId id="321" r:id="rId103"/>
    <p:sldId id="322" r:id="rId104"/>
    <p:sldId id="323" r:id="rId105"/>
    <p:sldId id="456" r:id="rId106"/>
    <p:sldId id="324" r:id="rId107"/>
    <p:sldId id="325" r:id="rId108"/>
    <p:sldId id="459" r:id="rId109"/>
    <p:sldId id="460" r:id="rId110"/>
    <p:sldId id="457" r:id="rId111"/>
    <p:sldId id="461" r:id="rId112"/>
    <p:sldId id="462" r:id="rId113"/>
    <p:sldId id="458" r:id="rId114"/>
    <p:sldId id="538" r:id="rId115"/>
    <p:sldId id="327" r:id="rId116"/>
    <p:sldId id="463" r:id="rId117"/>
    <p:sldId id="328" r:id="rId118"/>
    <p:sldId id="329" r:id="rId119"/>
    <p:sldId id="330" r:id="rId120"/>
    <p:sldId id="466" r:id="rId121"/>
    <p:sldId id="331" r:id="rId122"/>
    <p:sldId id="467" r:id="rId123"/>
    <p:sldId id="332" r:id="rId124"/>
    <p:sldId id="333" r:id="rId125"/>
    <p:sldId id="470" r:id="rId126"/>
    <p:sldId id="471" r:id="rId127"/>
    <p:sldId id="472" r:id="rId128"/>
    <p:sldId id="335" r:id="rId129"/>
    <p:sldId id="473" r:id="rId130"/>
    <p:sldId id="478" r:id="rId131"/>
    <p:sldId id="475" r:id="rId132"/>
    <p:sldId id="476" r:id="rId133"/>
    <p:sldId id="339" r:id="rId134"/>
    <p:sldId id="479" r:id="rId135"/>
    <p:sldId id="340" r:id="rId136"/>
    <p:sldId id="474" r:id="rId137"/>
    <p:sldId id="343" r:id="rId138"/>
    <p:sldId id="344" r:id="rId139"/>
    <p:sldId id="525" r:id="rId140"/>
    <p:sldId id="524" r:id="rId141"/>
    <p:sldId id="521" r:id="rId142"/>
    <p:sldId id="345" r:id="rId143"/>
    <p:sldId id="346" r:id="rId144"/>
    <p:sldId id="347" r:id="rId145"/>
    <p:sldId id="348" r:id="rId146"/>
    <p:sldId id="349" r:id="rId147"/>
    <p:sldId id="350" r:id="rId148"/>
    <p:sldId id="351" r:id="rId149"/>
    <p:sldId id="352" r:id="rId150"/>
    <p:sldId id="353" r:id="rId151"/>
    <p:sldId id="354" r:id="rId152"/>
    <p:sldId id="355" r:id="rId153"/>
    <p:sldId id="356" r:id="rId154"/>
    <p:sldId id="357" r:id="rId155"/>
    <p:sldId id="358" r:id="rId156"/>
    <p:sldId id="359" r:id="rId157"/>
    <p:sldId id="360" r:id="rId158"/>
    <p:sldId id="361" r:id="rId159"/>
    <p:sldId id="480" r:id="rId160"/>
    <p:sldId id="481" r:id="rId161"/>
    <p:sldId id="482" r:id="rId162"/>
    <p:sldId id="483" r:id="rId163"/>
    <p:sldId id="362" r:id="rId164"/>
    <p:sldId id="363" r:id="rId165"/>
    <p:sldId id="364" r:id="rId166"/>
    <p:sldId id="484" r:id="rId167"/>
    <p:sldId id="365" r:id="rId168"/>
    <p:sldId id="366" r:id="rId169"/>
    <p:sldId id="367" r:id="rId170"/>
    <p:sldId id="368" r:id="rId171"/>
    <p:sldId id="369" r:id="rId172"/>
    <p:sldId id="370" r:id="rId173"/>
    <p:sldId id="371" r:id="rId174"/>
    <p:sldId id="372" r:id="rId175"/>
    <p:sldId id="373" r:id="rId176"/>
    <p:sldId id="374" r:id="rId177"/>
    <p:sldId id="375" r:id="rId178"/>
    <p:sldId id="485" r:id="rId179"/>
    <p:sldId id="376" r:id="rId180"/>
    <p:sldId id="377" r:id="rId181"/>
    <p:sldId id="503" r:id="rId182"/>
    <p:sldId id="487" r:id="rId183"/>
    <p:sldId id="378" r:id="rId184"/>
    <p:sldId id="379" r:id="rId185"/>
    <p:sldId id="380" r:id="rId186"/>
    <p:sldId id="381" r:id="rId187"/>
    <p:sldId id="382" r:id="rId188"/>
    <p:sldId id="488" r:id="rId189"/>
    <p:sldId id="383" r:id="rId190"/>
    <p:sldId id="539" r:id="rId191"/>
    <p:sldId id="540" r:id="rId192"/>
    <p:sldId id="541" r:id="rId193"/>
    <p:sldId id="489" r:id="rId194"/>
    <p:sldId id="384" r:id="rId195"/>
    <p:sldId id="385" r:id="rId196"/>
    <p:sldId id="386" r:id="rId197"/>
    <p:sldId id="387" r:id="rId198"/>
    <p:sldId id="490" r:id="rId199"/>
    <p:sldId id="388" r:id="rId200"/>
    <p:sldId id="389" r:id="rId201"/>
    <p:sldId id="504" r:id="rId202"/>
    <p:sldId id="505" r:id="rId203"/>
    <p:sldId id="506" r:id="rId204"/>
    <p:sldId id="508" r:id="rId205"/>
    <p:sldId id="509" r:id="rId206"/>
    <p:sldId id="507" r:id="rId207"/>
    <p:sldId id="391" r:id="rId208"/>
    <p:sldId id="392" r:id="rId209"/>
    <p:sldId id="491" r:id="rId210"/>
    <p:sldId id="393" r:id="rId211"/>
    <p:sldId id="394" r:id="rId212"/>
    <p:sldId id="395" r:id="rId213"/>
    <p:sldId id="396" r:id="rId214"/>
    <p:sldId id="397" r:id="rId215"/>
    <p:sldId id="398" r:id="rId216"/>
    <p:sldId id="399" r:id="rId217"/>
    <p:sldId id="492" r:id="rId218"/>
    <p:sldId id="400" r:id="rId219"/>
    <p:sldId id="401" r:id="rId220"/>
    <p:sldId id="493" r:id="rId221"/>
    <p:sldId id="494" r:id="rId222"/>
    <p:sldId id="495" r:id="rId223"/>
    <p:sldId id="497" r:id="rId224"/>
    <p:sldId id="511" r:id="rId225"/>
    <p:sldId id="496" r:id="rId226"/>
    <p:sldId id="498" r:id="rId227"/>
    <p:sldId id="403" r:id="rId228"/>
    <p:sldId id="404" r:id="rId229"/>
    <p:sldId id="405" r:id="rId230"/>
    <p:sldId id="499" r:id="rId231"/>
    <p:sldId id="500" r:id="rId232"/>
    <p:sldId id="406" r:id="rId233"/>
    <p:sldId id="543" r:id="rId234"/>
    <p:sldId id="542" r:id="rId235"/>
  </p:sldIdLst>
  <p:sldSz cx="12192000" cy="6858000"/>
  <p:notesSz cx="7010400" cy="9236075"/>
  <p:embeddedFontLst>
    <p:embeddedFont>
      <p:font typeface="Oi" panose="020B0604020202020204" charset="0"/>
      <p:regular r:id="rId237"/>
    </p:embeddedFont>
    <p:embeddedFont>
      <p:font typeface="Calibri" panose="020F0502020204030204" pitchFamily="34" charset="0"/>
      <p:regular r:id="rId238"/>
      <p:bold r:id="rId239"/>
      <p:italic r:id="rId240"/>
      <p:boldItalic r:id="rId2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2" roundtripDataSignature="AMtx7mg51cgrGaiR97h3WXV5mEClRQfa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7F09050-E102-4C03-A722-9BCC857FA67D}">
  <a:tblStyle styleId="{F7F09050-E102-4C03-A722-9BCC857FA6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45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font" Target="fonts/font1.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font" Target="fonts/font2.fntdata"/><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font" Target="fonts/font4.fntdata"/><Relationship Id="rId245"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font" Target="fonts/font5.fntdata"/><Relationship Id="rId246"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customschemas.google.com/relationships/presentationmetadata" Target="meta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338" y="0"/>
            <a:ext cx="3038475" cy="4635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cs typeface="Calibri" panose="020F050202020403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191941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6" name="Google Shape;86;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59" name="Google Shape;159;p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0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04" name="Google Shape;804;p10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10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10" name="Google Shape;810;p10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0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16" name="Google Shape;816;p10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0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22" name="Google Shape;822;p10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0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28" name="Google Shape;828;p10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0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34" name="Google Shape;834;p10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40" name="Google Shape;840;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1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46" name="Google Shape;846;p1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1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52" name="Google Shape;852;p1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58" name="Google Shape;858;p1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65" name="Google Shape;165;p1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1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64" name="Google Shape;864;p11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11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70" name="Google Shape;870;p1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1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76" name="Google Shape;876;p11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11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82" name="Google Shape;882;p1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1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88" name="Google Shape;888;p11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1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94" name="Google Shape;894;p1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1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00" name="Google Shape;900;p11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2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06" name="Google Shape;906;p12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2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12" name="Google Shape;912;p1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2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18" name="Google Shape;918;p12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72" name="Google Shape;172;p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2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24" name="Google Shape;924;p12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12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30" name="Google Shape;930;p12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12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36" name="Google Shape;936;p12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2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42" name="Google Shape;942;p12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2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48" name="Google Shape;948;p12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2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54" name="Google Shape;954;p12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2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60" name="Google Shape;960;p12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3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66" name="Google Shape;966;p13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3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72" name="Google Shape;972;p13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3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78" name="Google Shape;978;p13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86" name="Google Shape;186;p1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3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84" name="Google Shape;984;p13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13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90" name="Google Shape;990;p13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3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96" name="Google Shape;996;p13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3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02" name="Google Shape;1002;p13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3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08" name="Google Shape;1008;p13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3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14" name="Google Shape;1014;p13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3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20" name="Google Shape;1020;p13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e4655a3a7_2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e4655a3a7_2_0: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93" name="Google Shape;193;g27e4655a3a7_2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eb6e7a94e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eb6e7a94e_0_0: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0" name="Google Shape;200;g27eb6e7a94e_0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6" name="Google Shape;206;p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eb6e7a94e_0_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7eb6e7a94e_0_12: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13" name="Google Shape;213;g27eb6e7a94e_0_12: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19" name="Google Shape;219;p1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25" name="Google Shape;225;p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3" name="Google Shape;103;p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638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eb6e7a94e_0_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7eb6e7a94e_0_6: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2" name="Google Shape;232;g27eb6e7a94e_0_6: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 name="Google Shape;238;p1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44" name="Google Shape;244;p2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0" name="Google Shape;250;p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6" name="Google Shape;256;p2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62" name="Google Shape;262;p2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68" name="Google Shape;268;p2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eb6e7a94e_0_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eb6e7a94e_0_18: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5" name="Google Shape;275;g27eb6e7a94e_0_18: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4" name="Google Shape;294;p2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7eb6e7a94e_0_2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7eb6e7a94e_0_24: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01" name="Google Shape;301;g27eb6e7a94e_0_24: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9" name="Google Shape;109;p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003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07" name="Google Shape;307;p2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3" name="Google Shape;313;p2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9" name="Google Shape;319;p3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sym typeface="Calibri"/>
              </a:rPr>
              <a:t>59</a:t>
            </a:fld>
            <a:endParaRPr lang="en-US" sz="1200" b="0" i="0" u="none" strike="noStrike" cap="none" dirty="0">
              <a:solidFill>
                <a:schemeClr val="dk1"/>
              </a:solidFill>
              <a:ea typeface="Calibri"/>
              <a:sym typeface="Calibri"/>
            </a:endParaRPr>
          </a:p>
        </p:txBody>
      </p:sp>
    </p:spTree>
    <p:extLst>
      <p:ext uri="{BB962C8B-B14F-4D97-AF65-F5344CB8AC3E}">
        <p14:creationId xmlns:p14="http://schemas.microsoft.com/office/powerpoint/2010/main" val="4205409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25" name="Google Shape;325;p3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31" name="Google Shape;331;p3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7f16ac8e63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7f16ac8e63_0_0: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45" name="Google Shape;345;g27f16ac8e63_0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52" name="Google Shape;352;p3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72" name="Google Shape;372;p3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66" name="Google Shape;366;p3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6" name="Google Shape;386;p3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04" name="Google Shape;404;p4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10" name="Google Shape;410;p4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16" name="Google Shape;416;p4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22" name="Google Shape;422;p4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28" name="Google Shape;428;p4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36" name="Google Shape;436;p4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43" name="Google Shape;443;p4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49" name="Google Shape;449;p4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63" name="Google Shape;463;p5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1" name="Google Shape;121;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69" name="Google Shape;469;p5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75" name="Google Shape;475;p5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81" name="Google Shape;481;p5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87" name="Google Shape;487;p5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93" name="Google Shape;493;p5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99" name="Google Shape;499;p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05" name="Google Shape;505;p5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11" name="Google Shape;511;p5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7ecea339d5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7ecea339d5_0_0: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18" name="Google Shape;518;g27ecea339d5_0_0: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104</a:t>
            </a:fld>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24" name="Google Shape;524;p5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7" name="Google Shape;127;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31" name="Google Shape;531;p6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37" name="Google Shape;537;p6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43" name="Google Shape;543;p6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49" name="Google Shape;549;p6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7ecea339d5_0_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7ecea339d5_0_6: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56" name="Google Shape;556;g27ecea339d5_0_6:notes"/>
          <p:cNvSpPr txBox="1">
            <a:spLocks noGrp="1"/>
          </p:cNvSpPr>
          <p:nvPr>
            <p:ph type="sldNum" idx="12"/>
          </p:nvPr>
        </p:nvSpPr>
        <p:spPr>
          <a:xfrm>
            <a:off x="3970338" y="8772525"/>
            <a:ext cx="3038400" cy="463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118</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62" name="Google Shape;562;p6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68" name="Google Shape;568;p6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74" name="Google Shape;574;p6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80" name="Google Shape;580;p6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92" name="Google Shape;592;p6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33" name="Google Shape;133;p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04" name="Google Shape;604;p7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16" name="Google Shape;616;p7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22" name="Google Shape;622;p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7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41" name="Google Shape;641;p7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47" name="Google Shape;647;p7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53" name="Google Shape;653;p7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7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59" name="Google Shape;659;p7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8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65" name="Google Shape;665;p8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8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71" name="Google Shape;671;p8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8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77" name="Google Shape;677;p8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39" name="Google Shape;139;p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83" name="Google Shape;683;p8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8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89" name="Google Shape;689;p8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8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95" name="Google Shape;695;p8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8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01" name="Google Shape;701;p8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8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07" name="Google Shape;707;p8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8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13" name="Google Shape;713;p8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8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19" name="Google Shape;719;p8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9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25" name="Google Shape;725;p9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9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31" name="Google Shape;731;p9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37" name="Google Shape;737;p9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45" name="Google Shape;145;p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9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43" name="Google Shape;743;p9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9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49" name="Google Shape;749;p9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9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55" name="Google Shape;755;p9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9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61" name="Google Shape;761;p9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9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68" name="Google Shape;768;p9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9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74" name="Google Shape;774;p9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9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80" name="Google Shape;780;p9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0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86" name="Google Shape;786;p10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0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92" name="Google Shape;792;p10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0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98" name="Google Shape;798;p10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1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1" name="Google Shape;21;p1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2" name="Google Shape;22;p141"/>
          <p:cNvSpPr txBox="1">
            <a:spLocks noGrp="1"/>
          </p:cNvSpPr>
          <p:nvPr>
            <p:ph type="sldNum" idx="12"/>
          </p:nvPr>
        </p:nvSpPr>
        <p:spPr>
          <a:xfrm>
            <a:off x="8773886" y="39899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6" name="Google Shape;76;p1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7" name="Google Shape;77;p1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2" name="Google Shape;82;p152"/>
          <p:cNvSpPr txBox="1">
            <a:spLocks noGrp="1"/>
          </p:cNvSpPr>
          <p:nvPr>
            <p:ph type="ftr" idx="11"/>
          </p:nvPr>
        </p:nvSpPr>
        <p:spPr>
          <a:xfrm>
            <a:off x="4044043" y="6339568"/>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3" name="Google Shape;83;p152"/>
          <p:cNvSpPr txBox="1">
            <a:spLocks noGrp="1"/>
          </p:cNvSpPr>
          <p:nvPr>
            <p:ph type="sldNum" idx="12"/>
          </p:nvPr>
        </p:nvSpPr>
        <p:spPr>
          <a:xfrm>
            <a:off x="8572500" y="3983264"/>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1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1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26" name="Google Shape;26;p1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7" name="Google Shape;2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8" name="Google Shape;2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1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1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7" name="Google Shape;37;p1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38" name="Google Shape;38;p1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39" name="Google Shape;39;p1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1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1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1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5" name="Google Shape;45;p1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6" name="Google Shape;46;p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1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1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1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2" name="Google Shape;52;p1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1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4" name="Google Shape;54;p1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5" name="Google Shape;55;p1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1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9" name="Google Shape;59;p1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60" name="Google Shape;60;p1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63" name="Google Shape;63;p1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64" name="Google Shape;64;p1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50"/>
          <p:cNvSpPr>
            <a:spLocks noGrp="1"/>
          </p:cNvSpPr>
          <p:nvPr>
            <p:ph type="pic" idx="2"/>
          </p:nvPr>
        </p:nvSpPr>
        <p:spPr>
          <a:xfrm>
            <a:off x="5183188" y="987425"/>
            <a:ext cx="6172200" cy="4873625"/>
          </a:xfrm>
          <a:prstGeom prst="rect">
            <a:avLst/>
          </a:prstGeom>
          <a:noFill/>
          <a:ln>
            <a:noFill/>
          </a:ln>
        </p:spPr>
      </p:sp>
      <p:sp>
        <p:nvSpPr>
          <p:cNvPr id="68" name="Google Shape;68;p1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0" name="Google Shape;70;p1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1" name="Google Shape;71;p1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info@reb.r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2" name="Google Shape;12;p140"/>
          <p:cNvPicPr preferRelativeResize="0"/>
          <p:nvPr/>
        </p:nvPicPr>
        <p:blipFill rotWithShape="1">
          <a:blip r:embed="rId13">
            <a:alphaModFix/>
          </a:blip>
          <a:srcRect l="4041" r="4430"/>
          <a:stretch/>
        </p:blipFill>
        <p:spPr>
          <a:xfrm>
            <a:off x="10580370" y="-168922"/>
            <a:ext cx="1611630" cy="1360170"/>
          </a:xfrm>
          <a:prstGeom prst="rect">
            <a:avLst/>
          </a:prstGeom>
          <a:noFill/>
          <a:ln>
            <a:noFill/>
          </a:ln>
        </p:spPr>
      </p:pic>
      <p:sp>
        <p:nvSpPr>
          <p:cNvPr id="13" name="Google Shape;13;p140"/>
          <p:cNvSpPr/>
          <p:nvPr/>
        </p:nvSpPr>
        <p:spPr>
          <a:xfrm>
            <a:off x="749421" y="6418379"/>
            <a:ext cx="2502608" cy="3046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b="1" i="0" u="none" strike="noStrike" cap="none" dirty="0">
                <a:solidFill>
                  <a:srgbClr val="0070C0"/>
                </a:solidFill>
                <a:latin typeface="Calibri" panose="020F0502020204030204" pitchFamily="34" charset="0"/>
                <a:ea typeface="Arial"/>
                <a:cs typeface="Calibri" panose="020F0502020204030204" pitchFamily="34" charset="0"/>
                <a:sym typeface="Arial"/>
              </a:rPr>
              <a:t>Rwanda Basic Education Board</a:t>
            </a:r>
            <a:endParaRPr sz="1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 name="Google Shape;14;p140"/>
          <p:cNvSpPr/>
          <p:nvPr/>
        </p:nvSpPr>
        <p:spPr>
          <a:xfrm>
            <a:off x="4294137" y="6418379"/>
            <a:ext cx="2417072" cy="30465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b="1" i="0" u="none" strike="noStrike" cap="none" dirty="0">
                <a:solidFill>
                  <a:srgbClr val="0070C0"/>
                </a:solidFill>
                <a:latin typeface="Calibri" panose="020F0502020204030204" pitchFamily="34" charset="0"/>
                <a:ea typeface="Arial"/>
                <a:cs typeface="Calibri" panose="020F0502020204030204" pitchFamily="34" charset="0"/>
                <a:sym typeface="Arial"/>
              </a:rPr>
              <a:t>P.O. BOX 3817, Kigali, Rwanda</a:t>
            </a:r>
            <a:endParaRPr sz="1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 name="Google Shape;15;p140"/>
          <p:cNvSpPr/>
          <p:nvPr/>
        </p:nvSpPr>
        <p:spPr>
          <a:xfrm>
            <a:off x="7919357" y="6461922"/>
            <a:ext cx="3466828" cy="30469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b="1" i="0" u="none" strike="noStrike" cap="none" dirty="0">
                <a:solidFill>
                  <a:srgbClr val="0070C0"/>
                </a:solidFill>
                <a:latin typeface="Calibri" panose="020F0502020204030204" pitchFamily="34" charset="0"/>
                <a:ea typeface="Arial"/>
                <a:cs typeface="Calibri" panose="020F0502020204030204" pitchFamily="34" charset="0"/>
                <a:sym typeface="Arial"/>
              </a:rPr>
              <a:t>Toll Free 3020, </a:t>
            </a:r>
            <a:r>
              <a:rPr lang="en-US" sz="1200" b="1" i="0" u="sng" strike="noStrike" cap="none" dirty="0">
                <a:solidFill>
                  <a:srgbClr val="0070C0"/>
                </a:solidFill>
                <a:latin typeface="Calibri" panose="020F0502020204030204" pitchFamily="34" charset="0"/>
                <a:ea typeface="Arial"/>
                <a:cs typeface="Calibri" panose="020F0502020204030204" pitchFamily="34" charset="0"/>
                <a:sym typeface="Arial"/>
                <a:hlinkClick r:id="rId14">
                  <a:extLst>
                    <a:ext uri="{A12FA001-AC4F-418D-AE19-62706E023703}">
                      <ahyp:hlinkClr xmlns="" xmlns:ahyp="http://schemas.microsoft.com/office/drawing/2018/hyperlinkcolor" val="tx"/>
                    </a:ext>
                  </a:extLst>
                </a:hlinkClick>
              </a:rPr>
              <a:t>info@reb.rw</a:t>
            </a:r>
            <a:r>
              <a:rPr lang="en-US" sz="1200" b="1" i="0" u="none" strike="noStrike" cap="none" dirty="0">
                <a:solidFill>
                  <a:srgbClr val="0070C0"/>
                </a:solidFill>
                <a:latin typeface="Calibri" panose="020F0502020204030204" pitchFamily="34" charset="0"/>
                <a:ea typeface="Arial"/>
                <a:cs typeface="Calibri" panose="020F0502020204030204" pitchFamily="34" charset="0"/>
                <a:sym typeface="Arial"/>
              </a:rPr>
              <a:t>, www.reb.gov.rw</a:t>
            </a:r>
            <a:endParaRPr sz="1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cxnSp>
        <p:nvCxnSpPr>
          <p:cNvPr id="16" name="Google Shape;16;p140"/>
          <p:cNvCxnSpPr/>
          <p:nvPr/>
        </p:nvCxnSpPr>
        <p:spPr>
          <a:xfrm>
            <a:off x="811566" y="6370431"/>
            <a:ext cx="10574619" cy="0"/>
          </a:xfrm>
          <a:prstGeom prst="straightConnector1">
            <a:avLst/>
          </a:prstGeom>
          <a:noFill/>
          <a:ln w="31750" cap="flat" cmpd="sng">
            <a:solidFill>
              <a:srgbClr val="006BBC"/>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927450" y="1539110"/>
            <a:ext cx="9822300" cy="230828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panose="020F0502020204030204" pitchFamily="34" charset="0"/>
                <a:ea typeface="Calibri"/>
                <a:cs typeface="Calibri" panose="020F0502020204030204" pitchFamily="34" charset="0"/>
                <a:sym typeface="Calibri"/>
              </a:rPr>
              <a:t>SPECIAL PROGRAM FOR UNCERTIFIED PRE-PRIMARY AND PRIMARY SCHOOL TEACHERS</a:t>
            </a: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7"/>
          <p:cNvSpPr txBox="1">
            <a:spLocks noGrp="1"/>
          </p:cNvSpPr>
          <p:nvPr>
            <p:ph type="body" idx="1"/>
          </p:nvPr>
        </p:nvSpPr>
        <p:spPr>
          <a:xfrm>
            <a:off x="838200" y="1368425"/>
            <a:ext cx="10515600" cy="4351200"/>
          </a:xfrm>
          <a:prstGeom prst="rect">
            <a:avLst/>
          </a:prstGeom>
          <a:solidFill>
            <a:schemeClr val="accent5">
              <a:lumMod val="20000"/>
              <a:lumOff val="80000"/>
            </a:schemeClr>
          </a:solid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Clr>
                <a:schemeClr val="dk1"/>
              </a:buClr>
              <a:buSzPts val="2000"/>
              <a:buNone/>
            </a:pPr>
            <a:r>
              <a:rPr lang="en-US" sz="3000" b="1" dirty="0"/>
              <a:t> Introductory Activity 1 (Think-pair-share)</a:t>
            </a:r>
            <a:endParaRPr sz="3000" b="1" dirty="0">
              <a:sym typeface="Calibri"/>
            </a:endParaRPr>
          </a:p>
          <a:p>
            <a:pPr marL="0" lvl="0" indent="0" algn="l" rtl="0">
              <a:lnSpc>
                <a:spcPct val="150000"/>
              </a:lnSpc>
              <a:spcBef>
                <a:spcPts val="1000"/>
              </a:spcBef>
              <a:spcAft>
                <a:spcPts val="0"/>
              </a:spcAft>
              <a:buClr>
                <a:schemeClr val="dk1"/>
              </a:buClr>
              <a:buSzPts val="2000"/>
              <a:buNone/>
            </a:pPr>
            <a:r>
              <a:rPr lang="en-US" sz="2000" dirty="0"/>
              <a:t>You have been trained in secondary school and now, you are teachers in different nursery and primary schools:</a:t>
            </a:r>
            <a:endParaRPr dirty="0"/>
          </a:p>
          <a:p>
            <a:pPr marL="914400" lvl="1" indent="-457200" algn="l" rtl="0">
              <a:lnSpc>
                <a:spcPct val="150000"/>
              </a:lnSpc>
              <a:spcBef>
                <a:spcPts val="500"/>
              </a:spcBef>
              <a:spcAft>
                <a:spcPts val="0"/>
              </a:spcAft>
              <a:buClr>
                <a:schemeClr val="dk1"/>
              </a:buClr>
              <a:buSzPts val="2000"/>
              <a:buFont typeface="Calibri"/>
              <a:buAutoNum type="alphaLcParenR"/>
            </a:pPr>
            <a:r>
              <a:rPr lang="en-US" sz="2000" dirty="0">
                <a:latin typeface="Calibri" panose="020F0502020204030204" pitchFamily="34" charset="0"/>
                <a:cs typeface="Calibri" panose="020F0502020204030204" pitchFamily="34" charset="0"/>
              </a:rPr>
              <a:t>Based on your personal experiences as a student and now as a teacher, do you believe that a teacher needs to have complete understanding of his or her students? Why?</a:t>
            </a:r>
            <a:endParaRPr dirty="0">
              <a:latin typeface="Calibri" panose="020F0502020204030204" pitchFamily="34" charset="0"/>
              <a:cs typeface="Calibri" panose="020F0502020204030204" pitchFamily="34" charset="0"/>
            </a:endParaRPr>
          </a:p>
          <a:p>
            <a:pPr marL="914400" lvl="1" indent="-457200" algn="l" rtl="0">
              <a:lnSpc>
                <a:spcPct val="150000"/>
              </a:lnSpc>
              <a:spcBef>
                <a:spcPts val="500"/>
              </a:spcBef>
              <a:spcAft>
                <a:spcPts val="0"/>
              </a:spcAft>
              <a:buClr>
                <a:schemeClr val="dk1"/>
              </a:buClr>
              <a:buSzPts val="2000"/>
              <a:buFont typeface="Calibri"/>
              <a:buAutoNum type="alphaLcParenR"/>
            </a:pPr>
            <a:r>
              <a:rPr lang="en-US" sz="2000" dirty="0">
                <a:latin typeface="Calibri" panose="020F0502020204030204" pitchFamily="34" charset="0"/>
                <a:cs typeface="Calibri" panose="020F0502020204030204" pitchFamily="34" charset="0"/>
              </a:rPr>
              <a:t>What kind of knowledge is required of teachers in order to effectively teach students?</a:t>
            </a:r>
            <a:endParaRPr sz="2000" dirty="0">
              <a:latin typeface="Calibri" panose="020F0502020204030204" pitchFamily="34" charset="0"/>
              <a:cs typeface="Calibri" panose="020F0502020204030204" pitchFamily="34" charset="0"/>
            </a:endParaRPr>
          </a:p>
        </p:txBody>
      </p:sp>
      <p:sp>
        <p:nvSpPr>
          <p:cNvPr id="123" name="Google Shape;123;p7"/>
          <p:cNvSpPr txBox="1">
            <a:spLocks noGrp="1"/>
          </p:cNvSpPr>
          <p:nvPr>
            <p:ph type="title"/>
          </p:nvPr>
        </p:nvSpPr>
        <p:spPr>
          <a:xfrm>
            <a:off x="838200" y="365126"/>
            <a:ext cx="9616440" cy="10033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4B5"/>
              </a:buClr>
              <a:buSzPts val="2800"/>
              <a:buFont typeface="Calibri"/>
              <a:buNone/>
            </a:pPr>
            <a:r>
              <a:rPr lang="en-US" sz="3600" b="1" dirty="0">
                <a:solidFill>
                  <a:schemeClr val="bg1"/>
                </a:solidFill>
                <a:sym typeface="Calibri"/>
              </a:rPr>
              <a:t/>
            </a:r>
            <a:br>
              <a:rPr lang="en-US" sz="3600" b="1" dirty="0">
                <a:solidFill>
                  <a:schemeClr val="bg1"/>
                </a:solidFill>
                <a:sym typeface="Calibri"/>
              </a:rPr>
            </a:br>
            <a:r>
              <a:rPr lang="en-US" sz="3600" b="1" dirty="0">
                <a:solidFill>
                  <a:schemeClr val="bg1"/>
                </a:solidFill>
                <a:sym typeface="Calibri"/>
              </a:rPr>
              <a:t>Unit 1: INTRODUCTION TO EDUCATIONAL PSYCHOLOGY</a:t>
            </a:r>
            <a:r>
              <a:rPr lang="en-US" sz="3600" b="1" dirty="0">
                <a:solidFill>
                  <a:srgbClr val="2E74B5"/>
                </a:solidFill>
                <a:sym typeface="Calibri"/>
              </a:rPr>
              <a:t/>
            </a:r>
            <a:br>
              <a:rPr lang="en-US" sz="3600" b="1" dirty="0">
                <a:solidFill>
                  <a:srgbClr val="2E74B5"/>
                </a:solidFill>
                <a:sym typeface="Calibri"/>
              </a:rPr>
            </a:br>
            <a:endParaRPr sz="3600" dirty="0">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462246" cy="1325563"/>
          </a:xfrm>
          <a:solidFill>
            <a:srgbClr val="0070C0"/>
          </a:solidFill>
        </p:spPr>
        <p:txBody>
          <a:bodyPr>
            <a:normAutofit/>
          </a:bodyPr>
          <a:lstStyle/>
          <a:p>
            <a:pPr algn="ctr"/>
            <a:r>
              <a:rPr lang="en-US" sz="3200" b="1" dirty="0">
                <a:solidFill>
                  <a:schemeClr val="lt1"/>
                </a:solidFill>
              </a:rPr>
              <a:t>Section 4.1: Key Concepts Related to Social Psychology</a:t>
            </a:r>
            <a:endParaRPr lang="en-US" sz="3200" b="1" dirty="0"/>
          </a:p>
        </p:txBody>
      </p:sp>
      <p:sp>
        <p:nvSpPr>
          <p:cNvPr id="3" name="Text Placeholder 2"/>
          <p:cNvSpPr>
            <a:spLocks noGrp="1"/>
          </p:cNvSpPr>
          <p:nvPr>
            <p:ph type="body" idx="1"/>
          </p:nvPr>
        </p:nvSpPr>
        <p:spPr>
          <a:xfrm>
            <a:off x="838200" y="1825625"/>
            <a:ext cx="9462247" cy="4351338"/>
          </a:xfrm>
        </p:spPr>
        <p:style>
          <a:lnRef idx="1">
            <a:schemeClr val="accent5"/>
          </a:lnRef>
          <a:fillRef idx="2">
            <a:schemeClr val="accent5"/>
          </a:fillRef>
          <a:effectRef idx="1">
            <a:schemeClr val="accent5"/>
          </a:effectRef>
          <a:fontRef idx="minor">
            <a:schemeClr val="dk1"/>
          </a:fontRef>
        </p:style>
        <p:txBody>
          <a:bodyPr>
            <a:normAutofit lnSpcReduction="10000"/>
          </a:bodyPr>
          <a:lstStyle/>
          <a:p>
            <a:endParaRPr lang="en-US" dirty="0"/>
          </a:p>
          <a:p>
            <a:pPr marL="114300" indent="0">
              <a:buNone/>
            </a:pPr>
            <a:r>
              <a:rPr lang="en-US" dirty="0"/>
              <a:t>         </a:t>
            </a:r>
            <a:r>
              <a:rPr lang="en-US" b="1" dirty="0"/>
              <a:t>Activity 4.1 (Brainstorming)</a:t>
            </a:r>
          </a:p>
          <a:p>
            <a:pPr marL="114300" indent="0">
              <a:buNone/>
            </a:pPr>
            <a:endParaRPr lang="en-US" b="1" dirty="0"/>
          </a:p>
          <a:p>
            <a:pPr marL="114300" indent="0">
              <a:buNone/>
            </a:pPr>
            <a:r>
              <a:rPr lang="en-US" dirty="0"/>
              <a:t>You participated in at least one group while in primary or secondary school. How did each member influence the group? Did you have any members of the group who were influencing more than others? How was that influence? Were you happy with that influence?</a:t>
            </a:r>
          </a:p>
          <a:p>
            <a:pPr marL="114300" indent="0">
              <a:buNone/>
            </a:pPr>
            <a:endParaRPr lang="en-US" dirty="0"/>
          </a:p>
          <a:p>
            <a:pPr marL="114300" indent="0">
              <a:buNone/>
            </a:pPr>
            <a:r>
              <a:rPr lang="en-US" dirty="0"/>
              <a:t> </a:t>
            </a:r>
          </a:p>
          <a:p>
            <a:endParaRPr lang="en-US" dirty="0"/>
          </a:p>
        </p:txBody>
      </p:sp>
    </p:spTree>
    <p:extLst>
      <p:ext uri="{BB962C8B-B14F-4D97-AF65-F5344CB8AC3E}">
        <p14:creationId xmlns:p14="http://schemas.microsoft.com/office/powerpoint/2010/main" val="1022976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a:spLocks noGrp="1"/>
          </p:cNvSpPr>
          <p:nvPr>
            <p:ph type="title"/>
          </p:nvPr>
        </p:nvSpPr>
        <p:spPr>
          <a:xfrm>
            <a:off x="838200" y="365125"/>
            <a:ext cx="9469582"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600" dirty="0">
                <a:solidFill>
                  <a:schemeClr val="lt1"/>
                </a:solidFill>
                <a:sym typeface="Calibri"/>
              </a:rPr>
              <a:t>Key Concepts Related to Social Psychology</a:t>
            </a:r>
            <a:endParaRPr dirty="0"/>
          </a:p>
        </p:txBody>
      </p:sp>
      <p:sp>
        <p:nvSpPr>
          <p:cNvPr id="502" name="Google Shape;502;p56"/>
          <p:cNvSpPr txBox="1">
            <a:spLocks noGrp="1"/>
          </p:cNvSpPr>
          <p:nvPr>
            <p:ph type="body" idx="1"/>
          </p:nvPr>
        </p:nvSpPr>
        <p:spPr>
          <a:xfrm>
            <a:off x="838200" y="1825625"/>
            <a:ext cx="9469582" cy="4351338"/>
          </a:xfrm>
          <a:prstGeom prst="rect">
            <a:avLst/>
          </a:prstGeom>
          <a:noFill/>
          <a:ln>
            <a:noFill/>
          </a:ln>
        </p:spPr>
        <p:txBody>
          <a:bodyPr spcFirstLastPara="1" wrap="square" lIns="91425" tIns="45700" rIns="91425" bIns="45700" anchor="t" anchorCtr="0">
            <a:normAutofit fontScale="85000" lnSpcReduction="10000"/>
          </a:bodyPr>
          <a:lstStyle/>
          <a:p>
            <a:pPr marL="685800" lvl="1" indent="-228600" algn="l" rtl="0">
              <a:lnSpc>
                <a:spcPct val="200000"/>
              </a:lnSpc>
              <a:spcBef>
                <a:spcPts val="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Social psychology: </a:t>
            </a:r>
            <a:r>
              <a:rPr lang="en-US" dirty="0">
                <a:latin typeface="Calibri" panose="020F0502020204030204" pitchFamily="34" charset="0"/>
                <a:cs typeface="Calibri" panose="020F0502020204030204" pitchFamily="34" charset="0"/>
              </a:rPr>
              <a:t>It is a branch of psychology that studies individuals as they interact with others.</a:t>
            </a:r>
            <a:endParaRPr dirty="0">
              <a:latin typeface="Calibri" panose="020F0502020204030204" pitchFamily="34" charset="0"/>
              <a:cs typeface="Calibri" panose="020F0502020204030204" pitchFamily="34" charset="0"/>
            </a:endParaRPr>
          </a:p>
          <a:p>
            <a:pPr marL="685800" lvl="1" indent="-228600" algn="l" rtl="0">
              <a:lnSpc>
                <a:spcPct val="200000"/>
              </a:lnSpc>
              <a:spcBef>
                <a:spcPts val="50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Social behavior: </a:t>
            </a:r>
            <a:r>
              <a:rPr lang="en-US" dirty="0">
                <a:latin typeface="Calibri" panose="020F0502020204030204" pitchFamily="34" charset="0"/>
                <a:cs typeface="Calibri" panose="020F0502020204030204" pitchFamily="34" charset="0"/>
              </a:rPr>
              <a:t>This term refers to the behavior shared by the society’s members because of the interactions within them. E.g., Shaking hands, hugging each other.</a:t>
            </a:r>
            <a:endParaRPr dirty="0">
              <a:latin typeface="Calibri" panose="020F0502020204030204" pitchFamily="34" charset="0"/>
              <a:cs typeface="Calibri" panose="020F0502020204030204" pitchFamily="34" charset="0"/>
            </a:endParaRPr>
          </a:p>
          <a:p>
            <a:pPr marL="685800" lvl="1" indent="-228600" algn="l" rtl="0">
              <a:lnSpc>
                <a:spcPct val="200000"/>
              </a:lnSpc>
              <a:spcBef>
                <a:spcPts val="50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Social influence: </a:t>
            </a:r>
            <a:r>
              <a:rPr lang="en-US" dirty="0">
                <a:latin typeface="Calibri" panose="020F0502020204030204" pitchFamily="34" charset="0"/>
                <a:cs typeface="Calibri" panose="020F0502020204030204" pitchFamily="34" charset="0"/>
              </a:rPr>
              <a:t>is the process by which an individual's attitudes, beliefs or behavior are modified by the presence or action of others.</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dk1"/>
              </a:buClr>
              <a:buSzPct val="100000"/>
              <a:buFont typeface="Noto Sans Symbols"/>
              <a:buNone/>
            </a:pP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7"/>
          <p:cNvSpPr txBox="1">
            <a:spLocks noGrp="1"/>
          </p:cNvSpPr>
          <p:nvPr>
            <p:ph type="title"/>
          </p:nvPr>
        </p:nvSpPr>
        <p:spPr>
          <a:xfrm>
            <a:off x="675640" y="334645"/>
            <a:ext cx="9273988" cy="1325563"/>
          </a:xfrm>
          <a:prstGeom prst="rect">
            <a:avLst/>
          </a:prstGeom>
          <a:solidFill>
            <a:srgbClr val="0070C0"/>
          </a:solidFill>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200" dirty="0">
                <a:solidFill>
                  <a:schemeClr val="bg1"/>
                </a:solidFill>
                <a:sym typeface="Calibri"/>
              </a:rPr>
              <a:t>Key Concepts Related to Social Psychology</a:t>
            </a:r>
            <a:endParaRPr sz="3200" dirty="0">
              <a:solidFill>
                <a:schemeClr val="bg1"/>
              </a:solidFill>
              <a:sym typeface="Calibri"/>
            </a:endParaRPr>
          </a:p>
        </p:txBody>
      </p:sp>
      <p:sp>
        <p:nvSpPr>
          <p:cNvPr id="508" name="Google Shape;508;p57"/>
          <p:cNvSpPr txBox="1">
            <a:spLocks noGrp="1"/>
          </p:cNvSpPr>
          <p:nvPr>
            <p:ph type="body" idx="1"/>
          </p:nvPr>
        </p:nvSpPr>
        <p:spPr>
          <a:xfrm>
            <a:off x="838200" y="1825625"/>
            <a:ext cx="9111428" cy="4351338"/>
          </a:xfrm>
          <a:prstGeom prst="rect">
            <a:avLst/>
          </a:prstGeom>
          <a:noFill/>
          <a:ln>
            <a:noFill/>
          </a:ln>
        </p:spPr>
        <p:txBody>
          <a:bodyPr spcFirstLastPara="1" wrap="square" lIns="91425" tIns="45700" rIns="91425" bIns="45700" anchor="t" anchorCtr="0">
            <a:normAutofit fontScale="92500" lnSpcReduction="20000"/>
          </a:bodyPr>
          <a:lstStyle/>
          <a:p>
            <a:pPr marL="685800" lvl="1" indent="-228600" algn="l" rtl="0">
              <a:lnSpc>
                <a:spcPct val="150000"/>
              </a:lnSpc>
              <a:spcBef>
                <a:spcPts val="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Persuasion: </a:t>
            </a:r>
            <a:r>
              <a:rPr lang="en-US" dirty="0">
                <a:latin typeface="Calibri" panose="020F0502020204030204" pitchFamily="34" charset="0"/>
                <a:cs typeface="Calibri" panose="020F0502020204030204" pitchFamily="34" charset="0"/>
              </a:rPr>
              <a:t>is a process by which a person influences another to change his attitudes by communicating him/her certain message(s). Persuasion depends on three factors: the communicator, the message, and the audience.</a:t>
            </a:r>
            <a:endParaRPr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Peer pressure: </a:t>
            </a:r>
            <a:r>
              <a:rPr lang="en-US" dirty="0">
                <a:latin typeface="Calibri" panose="020F0502020204030204" pitchFamily="34" charset="0"/>
                <a:cs typeface="Calibri" panose="020F0502020204030204" pitchFamily="34" charset="0"/>
              </a:rPr>
              <a:t>is about changing personal attitudes and beliefs due to direct influence of peers. </a:t>
            </a:r>
            <a:endParaRPr dirty="0">
              <a:latin typeface="Calibri" panose="020F0502020204030204" pitchFamily="34" charset="0"/>
              <a:cs typeface="Calibri" panose="020F0502020204030204" pitchFamily="34" charset="0"/>
            </a:endParaRPr>
          </a:p>
          <a:p>
            <a:pPr marL="685800" lvl="1" indent="-228600" algn="l" rtl="0">
              <a:lnSpc>
                <a:spcPct val="170000"/>
              </a:lnSpc>
              <a:spcBef>
                <a:spcPts val="500"/>
              </a:spcBef>
              <a:spcAft>
                <a:spcPts val="0"/>
              </a:spcAft>
              <a:buClr>
                <a:schemeClr val="dk1"/>
              </a:buClr>
              <a:buSzPct val="100000"/>
              <a:buFont typeface="Noto Sans Symbols"/>
              <a:buChar char="⮚"/>
            </a:pPr>
            <a:r>
              <a:rPr lang="en-US" b="1" dirty="0">
                <a:latin typeface="Calibri" panose="020F0502020204030204" pitchFamily="34" charset="0"/>
                <a:cs typeface="Calibri" panose="020F0502020204030204" pitchFamily="34" charset="0"/>
              </a:rPr>
              <a:t>Conformity: </a:t>
            </a:r>
            <a:r>
              <a:rPr lang="en-US" dirty="0">
                <a:latin typeface="Calibri" panose="020F0502020204030204" pitchFamily="34" charset="0"/>
                <a:cs typeface="Calibri" panose="020F0502020204030204" pitchFamily="34" charset="0"/>
              </a:rPr>
              <a:t>refers to the adjustment of one’s behavior to align with the norms of the group. It involves the acceptance of social and cultural goals and means of attaining those goals. </a:t>
            </a:r>
            <a:endParaRPr dirty="0">
              <a:latin typeface="Calibri" panose="020F0502020204030204" pitchFamily="34" charset="0"/>
              <a:cs typeface="Calibri" panose="020F0502020204030204" pitchFamily="34" charset="0"/>
            </a:endParaRPr>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8"/>
          <p:cNvSpPr txBox="1">
            <a:spLocks noGrp="1"/>
          </p:cNvSpPr>
          <p:nvPr>
            <p:ph type="title"/>
          </p:nvPr>
        </p:nvSpPr>
        <p:spPr>
          <a:xfrm>
            <a:off x="838200" y="227965"/>
            <a:ext cx="8905239" cy="1325700"/>
          </a:xfrm>
          <a:prstGeom prst="rect">
            <a:avLst/>
          </a:prstGeom>
          <a:solidFill>
            <a:srgbClr val="0070C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200" dirty="0">
                <a:solidFill>
                  <a:schemeClr val="bg1"/>
                </a:solidFill>
                <a:sym typeface="Calibri"/>
              </a:rPr>
              <a:t>Key Concepts Related to Social Psychology </a:t>
            </a:r>
            <a:endParaRPr sz="3200" dirty="0">
              <a:solidFill>
                <a:schemeClr val="bg1"/>
              </a:solidFill>
            </a:endParaRPr>
          </a:p>
        </p:txBody>
      </p:sp>
      <p:sp>
        <p:nvSpPr>
          <p:cNvPr id="514" name="Google Shape;514;p58"/>
          <p:cNvSpPr txBox="1">
            <a:spLocks noGrp="1"/>
          </p:cNvSpPr>
          <p:nvPr>
            <p:ph type="body" idx="1"/>
          </p:nvPr>
        </p:nvSpPr>
        <p:spPr>
          <a:xfrm>
            <a:off x="838200" y="1849119"/>
            <a:ext cx="8793480" cy="4327843"/>
          </a:xfrm>
          <a:prstGeom prst="rect">
            <a:avLst/>
          </a:prstGeom>
          <a:noFill/>
          <a:ln>
            <a:noFill/>
          </a:ln>
        </p:spPr>
        <p:txBody>
          <a:bodyPr spcFirstLastPara="1" wrap="square" lIns="91425" tIns="45700" rIns="91425" bIns="45700" anchor="t" anchorCtr="0">
            <a:normAutofit fontScale="25000" lnSpcReduction="20000"/>
          </a:bodyPr>
          <a:lstStyle/>
          <a:p>
            <a:pPr marL="685800" lvl="1" indent="-266700" algn="l" rtl="0">
              <a:lnSpc>
                <a:spcPct val="170000"/>
              </a:lnSpc>
              <a:spcBef>
                <a:spcPts val="0"/>
              </a:spcBef>
              <a:spcAft>
                <a:spcPts val="0"/>
              </a:spcAft>
              <a:buClr>
                <a:schemeClr val="dk1"/>
              </a:buClr>
              <a:buSzPct val="100000"/>
              <a:buFont typeface="Noto Sans Symbols"/>
              <a:buChar char="⮚"/>
            </a:pPr>
            <a:r>
              <a:rPr lang="en-US" sz="8000" b="1" dirty="0">
                <a:latin typeface="Calibri" panose="020F0502020204030204" pitchFamily="34" charset="0"/>
                <a:cs typeface="Calibri" panose="020F0502020204030204" pitchFamily="34" charset="0"/>
              </a:rPr>
              <a:t>Social perception: </a:t>
            </a:r>
            <a:r>
              <a:rPr lang="en-US" sz="8000" dirty="0">
                <a:latin typeface="Calibri" panose="020F0502020204030204" pitchFamily="34" charset="0"/>
                <a:cs typeface="Calibri" panose="020F0502020204030204" pitchFamily="34" charset="0"/>
              </a:rPr>
              <a:t>refers to the process through which an individual seeks to know and understand other people.</a:t>
            </a:r>
            <a:endParaRPr sz="8000" dirty="0">
              <a:latin typeface="Calibri" panose="020F0502020204030204" pitchFamily="34" charset="0"/>
              <a:cs typeface="Calibri" panose="020F0502020204030204" pitchFamily="34" charset="0"/>
            </a:endParaRPr>
          </a:p>
          <a:p>
            <a:pPr marL="685800" lvl="1" indent="-266700" algn="l" rtl="0">
              <a:lnSpc>
                <a:spcPct val="170000"/>
              </a:lnSpc>
              <a:spcBef>
                <a:spcPts val="500"/>
              </a:spcBef>
              <a:spcAft>
                <a:spcPts val="0"/>
              </a:spcAft>
              <a:buClr>
                <a:schemeClr val="dk1"/>
              </a:buClr>
              <a:buSzPct val="100000"/>
              <a:buFont typeface="Noto Sans Symbols"/>
              <a:buChar char="⮚"/>
            </a:pPr>
            <a:r>
              <a:rPr lang="en-US" sz="8000" b="1" dirty="0">
                <a:latin typeface="Calibri" panose="020F0502020204030204" pitchFamily="34" charset="0"/>
                <a:cs typeface="Calibri" panose="020F0502020204030204" pitchFamily="34" charset="0"/>
              </a:rPr>
              <a:t>Social loafing: </a:t>
            </a:r>
            <a:r>
              <a:rPr lang="en-US" sz="8000" dirty="0">
                <a:latin typeface="Calibri" panose="020F0502020204030204" pitchFamily="34" charset="0"/>
                <a:cs typeface="Calibri" panose="020F0502020204030204" pitchFamily="34" charset="0"/>
              </a:rPr>
              <a:t>refers to the tendency for people to spend less effort when in a group than alone. </a:t>
            </a:r>
            <a:endParaRPr sz="8000" dirty="0">
              <a:latin typeface="Calibri" panose="020F0502020204030204" pitchFamily="34" charset="0"/>
              <a:cs typeface="Calibri" panose="020F0502020204030204" pitchFamily="34" charset="0"/>
            </a:endParaRPr>
          </a:p>
          <a:p>
            <a:pPr marL="685800" lvl="1" indent="-266700" algn="l" rtl="0">
              <a:lnSpc>
                <a:spcPct val="170000"/>
              </a:lnSpc>
              <a:spcBef>
                <a:spcPts val="500"/>
              </a:spcBef>
              <a:spcAft>
                <a:spcPts val="0"/>
              </a:spcAft>
              <a:buClr>
                <a:schemeClr val="dk1"/>
              </a:buClr>
              <a:buSzPct val="100000"/>
              <a:buFont typeface="Noto Sans Symbols"/>
              <a:buChar char="⮚"/>
            </a:pPr>
            <a:r>
              <a:rPr lang="en-US" sz="8000" b="1" dirty="0">
                <a:latin typeface="Calibri" panose="020F0502020204030204" pitchFamily="34" charset="0"/>
                <a:cs typeface="Calibri" panose="020F0502020204030204" pitchFamily="34" charset="0"/>
              </a:rPr>
              <a:t>Social facilitation: </a:t>
            </a:r>
            <a:r>
              <a:rPr lang="en-US" sz="8000" dirty="0">
                <a:latin typeface="Calibri" panose="020F0502020204030204" pitchFamily="34" charset="0"/>
                <a:cs typeface="Calibri" panose="020F0502020204030204" pitchFamily="34" charset="0"/>
              </a:rPr>
              <a:t>this concept refers to the fact that people tend to improve their performance on a task in the presence of others. For instance, the presence of football fans improves players’ performance. </a:t>
            </a:r>
            <a:endParaRPr sz="8000" dirty="0">
              <a:latin typeface="Calibri" panose="020F0502020204030204" pitchFamily="34" charset="0"/>
              <a:cs typeface="Calibri" panose="020F0502020204030204" pitchFamily="34" charset="0"/>
            </a:endParaRPr>
          </a:p>
          <a:p>
            <a:pPr marL="228600" lvl="0" indent="-18415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7ecea339d5_0_0"/>
          <p:cNvSpPr txBox="1">
            <a:spLocks noGrp="1"/>
          </p:cNvSpPr>
          <p:nvPr>
            <p:ph type="title"/>
          </p:nvPr>
        </p:nvSpPr>
        <p:spPr>
          <a:xfrm>
            <a:off x="838200" y="365125"/>
            <a:ext cx="9426388" cy="1325700"/>
          </a:xfrm>
          <a:prstGeom prst="rect">
            <a:avLst/>
          </a:prstGeom>
          <a:solidFill>
            <a:srgbClr val="0070C0"/>
          </a:solidFill>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200" dirty="0">
                <a:solidFill>
                  <a:schemeClr val="bg1"/>
                </a:solidFill>
              </a:rPr>
              <a:t>Key Concepts Related to Social Psychology (cont’)</a:t>
            </a:r>
            <a:endParaRPr sz="3200" dirty="0">
              <a:solidFill>
                <a:schemeClr val="bg1"/>
              </a:solidFill>
            </a:endParaRPr>
          </a:p>
        </p:txBody>
      </p:sp>
      <p:sp>
        <p:nvSpPr>
          <p:cNvPr id="521" name="Google Shape;521;g27ecea339d5_0_0"/>
          <p:cNvSpPr txBox="1">
            <a:spLocks noGrp="1"/>
          </p:cNvSpPr>
          <p:nvPr>
            <p:ph type="body" idx="1"/>
          </p:nvPr>
        </p:nvSpPr>
        <p:spPr>
          <a:xfrm>
            <a:off x="838200" y="1825625"/>
            <a:ext cx="9426388" cy="4351200"/>
          </a:xfrm>
          <a:prstGeom prst="rect">
            <a:avLst/>
          </a:prstGeom>
        </p:spPr>
        <p:txBody>
          <a:bodyPr spcFirstLastPara="1" wrap="square" lIns="91425" tIns="45700" rIns="91425" bIns="45700" anchor="t" anchorCtr="0">
            <a:normAutofit fontScale="32500" lnSpcReduction="20000"/>
          </a:bodyPr>
          <a:lstStyle/>
          <a:p>
            <a:pPr marL="685800" lvl="1" indent="-266700" algn="l" rtl="0">
              <a:lnSpc>
                <a:spcPct val="170000"/>
              </a:lnSpc>
              <a:spcBef>
                <a:spcPts val="500"/>
              </a:spcBef>
              <a:spcAft>
                <a:spcPts val="0"/>
              </a:spcAft>
              <a:buSzPct val="100000"/>
              <a:buFont typeface="Noto Sans Symbols"/>
              <a:buChar char="⮚"/>
            </a:pPr>
            <a:r>
              <a:rPr lang="en-US" sz="8000" b="1" dirty="0">
                <a:latin typeface="Calibri" panose="020F0502020204030204" pitchFamily="34" charset="0"/>
                <a:cs typeface="Calibri" panose="020F0502020204030204" pitchFamily="34" charset="0"/>
              </a:rPr>
              <a:t>Groupthink:</a:t>
            </a:r>
            <a:r>
              <a:rPr lang="en-US" sz="8000" dirty="0">
                <a:latin typeface="Calibri" panose="020F0502020204030204" pitchFamily="34" charset="0"/>
                <a:cs typeface="Calibri" panose="020F0502020204030204" pitchFamily="34" charset="0"/>
              </a:rPr>
              <a:t>It is a phenomenon that occurs when a group of individuals reaches a consensus without critical reasoning or evaluation of the consequences or alternatives. </a:t>
            </a:r>
            <a:endParaRPr sz="8000" dirty="0">
              <a:latin typeface="Calibri" panose="020F0502020204030204" pitchFamily="34" charset="0"/>
              <a:cs typeface="Calibri" panose="020F0502020204030204" pitchFamily="34" charset="0"/>
            </a:endParaRPr>
          </a:p>
          <a:p>
            <a:pPr marL="685800" lvl="1" indent="-266700" algn="l" rtl="0">
              <a:lnSpc>
                <a:spcPct val="170000"/>
              </a:lnSpc>
              <a:spcBef>
                <a:spcPts val="500"/>
              </a:spcBef>
              <a:spcAft>
                <a:spcPts val="0"/>
              </a:spcAft>
              <a:buSzPct val="100000"/>
              <a:buFont typeface="Noto Sans Symbols"/>
              <a:buChar char="⮚"/>
            </a:pPr>
            <a:r>
              <a:rPr lang="en-US" sz="8000" b="1" dirty="0">
                <a:latin typeface="Calibri" panose="020F0502020204030204" pitchFamily="34" charset="0"/>
                <a:cs typeface="Calibri" panose="020F0502020204030204" pitchFamily="34" charset="0"/>
              </a:rPr>
              <a:t>Superordinate goals</a:t>
            </a:r>
            <a:r>
              <a:rPr lang="en-US" sz="8000" dirty="0">
                <a:latin typeface="Calibri" panose="020F0502020204030204" pitchFamily="34" charset="0"/>
                <a:cs typeface="Calibri" panose="020F0502020204030204" pitchFamily="34" charset="0"/>
              </a:rPr>
              <a:t>: refer to the goals that get people from opposing sides to come together and work toward a common result.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86365" cy="1325563"/>
          </a:xfrm>
          <a:solidFill>
            <a:srgbClr val="0070C0"/>
          </a:solidFill>
        </p:spPr>
        <p:txBody>
          <a:bodyPr>
            <a:normAutofit/>
          </a:bodyPr>
          <a:lstStyle/>
          <a:p>
            <a:pPr algn="ctr"/>
            <a:r>
              <a:rPr lang="en-US" sz="3200" dirty="0">
                <a:solidFill>
                  <a:schemeClr val="bg1"/>
                </a:solidFill>
              </a:rPr>
              <a:t>Key Concepts Related to Social Psychology (cont’d)</a:t>
            </a:r>
            <a:endParaRPr lang="en-US" sz="3200" dirty="0"/>
          </a:p>
        </p:txBody>
      </p:sp>
      <p:sp>
        <p:nvSpPr>
          <p:cNvPr id="3" name="Text Placeholder 2"/>
          <p:cNvSpPr>
            <a:spLocks noGrp="1"/>
          </p:cNvSpPr>
          <p:nvPr>
            <p:ph type="body" idx="1"/>
          </p:nvPr>
        </p:nvSpPr>
        <p:spPr>
          <a:xfrm>
            <a:off x="838200" y="1690688"/>
            <a:ext cx="9686365" cy="4486275"/>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114300" indent="0">
              <a:buNone/>
            </a:pPr>
            <a:r>
              <a:rPr lang="en-US" dirty="0"/>
              <a:t>      </a:t>
            </a:r>
            <a:r>
              <a:rPr lang="en-US" sz="3000" b="1" dirty="0"/>
              <a:t>Application Activity 4.1 (Brainstorming)</a:t>
            </a:r>
          </a:p>
          <a:p>
            <a:pPr marL="114300" indent="0">
              <a:buNone/>
            </a:pPr>
            <a:r>
              <a:rPr lang="en-US" sz="3000" dirty="0"/>
              <a:t>Look at the proposed strategies below. Identify the ones that can be used to mitigate (fighting against) social loafing in your class:</a:t>
            </a:r>
          </a:p>
          <a:p>
            <a:pPr marL="628650" lvl="0" indent="-514350">
              <a:buAutoNum type="alphaLcPeriod"/>
            </a:pPr>
            <a:r>
              <a:rPr lang="en-US" sz="3000" dirty="0"/>
              <a:t>Set group goals, so the group has a common purpose to strive toward.</a:t>
            </a:r>
          </a:p>
          <a:p>
            <a:pPr marL="628650" lvl="0" indent="-514350">
              <a:buAutoNum type="alphaLcPeriod"/>
            </a:pPr>
            <a:r>
              <a:rPr lang="en-US" sz="3000" dirty="0"/>
              <a:t>Increase intergroup competition, which again focuses on the shared outcome.</a:t>
            </a:r>
          </a:p>
          <a:p>
            <a:pPr marL="628650" lvl="0" indent="-514350">
              <a:buAutoNum type="alphaLcPeriod"/>
            </a:pPr>
            <a:r>
              <a:rPr lang="en-US" sz="3000" dirty="0"/>
              <a:t>Engage in peer evaluation so each person evaluates each other person’s contribution.</a:t>
            </a:r>
          </a:p>
          <a:p>
            <a:pPr marL="628650" lvl="0" indent="-514350">
              <a:buAutoNum type="alphaLcPeriod"/>
            </a:pPr>
            <a:r>
              <a:rPr lang="en-US" sz="3000" dirty="0"/>
              <a:t>Select members who have high motivation and prefer to work in groups.</a:t>
            </a:r>
          </a:p>
          <a:p>
            <a:endParaRPr lang="en-US" dirty="0"/>
          </a:p>
        </p:txBody>
      </p:sp>
    </p:spTree>
    <p:extLst>
      <p:ext uri="{BB962C8B-B14F-4D97-AF65-F5344CB8AC3E}">
        <p14:creationId xmlns:p14="http://schemas.microsoft.com/office/powerpoint/2010/main" val="37679236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9"/>
          <p:cNvSpPr txBox="1">
            <a:spLocks noGrp="1"/>
          </p:cNvSpPr>
          <p:nvPr>
            <p:ph type="title"/>
          </p:nvPr>
        </p:nvSpPr>
        <p:spPr>
          <a:xfrm>
            <a:off x="838200" y="365125"/>
            <a:ext cx="95434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sym typeface="Calibri"/>
              </a:rPr>
              <a:t>Section 4.2: Social Influence</a:t>
            </a:r>
            <a:endParaRPr sz="3200" b="1" dirty="0"/>
          </a:p>
        </p:txBody>
      </p:sp>
      <p:sp>
        <p:nvSpPr>
          <p:cNvPr id="3" name="Text Placeholder 2"/>
          <p:cNvSpPr>
            <a:spLocks noGrp="1"/>
          </p:cNvSpPr>
          <p:nvPr>
            <p:ph type="body" idx="1"/>
          </p:nvPr>
        </p:nvSpPr>
        <p:spPr>
          <a:xfrm>
            <a:off x="838200" y="1825625"/>
            <a:ext cx="9543473" cy="4351338"/>
          </a:xfrm>
        </p:spPr>
        <p:style>
          <a:lnRef idx="1">
            <a:schemeClr val="accent5"/>
          </a:lnRef>
          <a:fillRef idx="2">
            <a:schemeClr val="accent5"/>
          </a:fillRef>
          <a:effectRef idx="1">
            <a:schemeClr val="accent5"/>
          </a:effectRef>
          <a:fontRef idx="minor">
            <a:schemeClr val="dk1"/>
          </a:fontRef>
        </p:style>
        <p:txBody>
          <a:bodyPr/>
          <a:lstStyle/>
          <a:p>
            <a:endParaRPr lang="en-US" dirty="0"/>
          </a:p>
          <a:p>
            <a:pPr marL="114300" indent="0">
              <a:buNone/>
            </a:pPr>
            <a:r>
              <a:rPr lang="en-US" dirty="0"/>
              <a:t>          </a:t>
            </a:r>
            <a:r>
              <a:rPr lang="en-US" b="1" dirty="0"/>
              <a:t>Activity 4.2 ( Think-Pair-Share)</a:t>
            </a:r>
          </a:p>
          <a:p>
            <a:endParaRPr lang="en-US" dirty="0"/>
          </a:p>
          <a:p>
            <a:pPr marL="114300" indent="0">
              <a:buNone/>
            </a:pPr>
            <a:r>
              <a:rPr lang="en-US" dirty="0"/>
              <a:t>In your class, explain how you influence learners to execute your decisions and how learners influence each other?  </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0"/>
          <p:cNvSpPr txBox="1">
            <a:spLocks noGrp="1"/>
          </p:cNvSpPr>
          <p:nvPr>
            <p:ph type="title"/>
          </p:nvPr>
        </p:nvSpPr>
        <p:spPr>
          <a:xfrm>
            <a:off x="838200" y="365125"/>
            <a:ext cx="9464040" cy="1325563"/>
          </a:xfrm>
          <a:prstGeom prst="rect">
            <a:avLst/>
          </a:prstGeom>
          <a:solidFill>
            <a:srgbClr val="0070C0"/>
          </a:solidFill>
          <a:ln>
            <a:noFill/>
          </a:ln>
        </p:spPr>
        <p:txBody>
          <a:bodyPr spcFirstLastPara="1" wrap="square" lIns="91425" tIns="45700" rIns="91425" bIns="45700" anchor="ctr" anchorCtr="0">
            <a:normAutofit/>
          </a:bodyPr>
          <a:lstStyle/>
          <a:p>
            <a:pPr lvl="0" algn="ctr">
              <a:buSzPts val="3600"/>
            </a:pPr>
            <a:r>
              <a:rPr lang="en-US" sz="3200" b="1" dirty="0">
                <a:solidFill>
                  <a:schemeClr val="lt1"/>
                </a:solidFill>
              </a:rPr>
              <a:t>Social Influence (Cont’d)</a:t>
            </a:r>
            <a:endParaRPr sz="3200" b="1" dirty="0">
              <a:sym typeface="Calibri"/>
            </a:endParaRPr>
          </a:p>
        </p:txBody>
      </p:sp>
      <p:sp>
        <p:nvSpPr>
          <p:cNvPr id="534" name="Google Shape;534;p60"/>
          <p:cNvSpPr txBox="1">
            <a:spLocks noGrp="1"/>
          </p:cNvSpPr>
          <p:nvPr>
            <p:ph type="body" idx="1"/>
          </p:nvPr>
        </p:nvSpPr>
        <p:spPr>
          <a:xfrm>
            <a:off x="838200" y="1825625"/>
            <a:ext cx="9464040" cy="4351338"/>
          </a:xfrm>
          <a:prstGeom prst="rect">
            <a:avLst/>
          </a:prstGeom>
          <a:noFill/>
          <a:ln>
            <a:noFill/>
          </a:ln>
        </p:spPr>
        <p:txBody>
          <a:bodyPr spcFirstLastPara="1" wrap="square" lIns="91425" tIns="45700" rIns="91425" bIns="45700" anchor="ctr" anchorCtr="0">
            <a:normAutofit/>
          </a:bodyPr>
          <a:lstStyle/>
          <a:p>
            <a:pPr marL="22964" lvl="0" indent="0">
              <a:lnSpc>
                <a:spcPct val="150000"/>
              </a:lnSpc>
              <a:spcBef>
                <a:spcPts val="0"/>
              </a:spcBef>
              <a:buSzPct val="100000"/>
              <a:buNone/>
            </a:pPr>
            <a:r>
              <a:rPr lang="en-US" sz="3000" dirty="0"/>
              <a:t>Social Influence is realized in the following ways: </a:t>
            </a:r>
            <a:r>
              <a:rPr lang="en-US" sz="3000" b="1" dirty="0"/>
              <a:t>Persuation</a:t>
            </a:r>
            <a:r>
              <a:rPr lang="en-US" sz="3000" dirty="0"/>
              <a:t> and </a:t>
            </a:r>
            <a:r>
              <a:rPr lang="en-US" sz="3200" b="1" dirty="0"/>
              <a:t> Conformity:</a:t>
            </a:r>
            <a:endParaRPr lang="en-US" sz="3000" b="1" dirty="0"/>
          </a:p>
          <a:p>
            <a:pPr marL="228600" lvl="0" indent="-205636" algn="l" rtl="0">
              <a:lnSpc>
                <a:spcPct val="150000"/>
              </a:lnSpc>
              <a:spcBef>
                <a:spcPts val="0"/>
              </a:spcBef>
              <a:spcAft>
                <a:spcPts val="0"/>
              </a:spcAft>
              <a:buClr>
                <a:schemeClr val="dk1"/>
              </a:buClr>
              <a:buSzPct val="100000"/>
              <a:buChar char="❖"/>
            </a:pPr>
            <a:r>
              <a:rPr lang="en-US" sz="3000" b="1" dirty="0"/>
              <a:t>Persuasion: </a:t>
            </a:r>
            <a:r>
              <a:rPr lang="en-US" sz="3000" dirty="0"/>
              <a:t>for example</a:t>
            </a:r>
            <a:r>
              <a:rPr lang="en-US" sz="3000" b="1" dirty="0"/>
              <a:t>; </a:t>
            </a:r>
            <a:r>
              <a:rPr lang="en-US" sz="3000" dirty="0"/>
              <a:t>parents may persuade their child to enroll to a certain school different from the child’s choice.</a:t>
            </a:r>
            <a:endParaRPr sz="3000" b="1" dirty="0"/>
          </a:p>
          <a:p>
            <a:pPr marL="228600" lvl="0" indent="-5080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62247" cy="1325563"/>
          </a:xfrm>
          <a:solidFill>
            <a:srgbClr val="0070C0"/>
          </a:solidFill>
        </p:spPr>
        <p:txBody>
          <a:bodyPr>
            <a:normAutofit/>
          </a:bodyPr>
          <a:lstStyle/>
          <a:p>
            <a:pPr algn="ctr"/>
            <a:r>
              <a:rPr lang="en-US" sz="3200" b="1" dirty="0">
                <a:solidFill>
                  <a:schemeClr val="lt1"/>
                </a:solidFill>
              </a:rPr>
              <a:t>Social Influence (Cont’d)</a:t>
            </a:r>
            <a:endParaRPr lang="en-US" sz="3200" b="1" dirty="0"/>
          </a:p>
        </p:txBody>
      </p:sp>
      <p:sp>
        <p:nvSpPr>
          <p:cNvPr id="3" name="Text Placeholder 2"/>
          <p:cNvSpPr>
            <a:spLocks noGrp="1"/>
          </p:cNvSpPr>
          <p:nvPr>
            <p:ph type="body" idx="1"/>
          </p:nvPr>
        </p:nvSpPr>
        <p:spPr>
          <a:xfrm>
            <a:off x="838200" y="1825625"/>
            <a:ext cx="9462247" cy="4351338"/>
          </a:xfrm>
        </p:spPr>
        <p:txBody>
          <a:bodyPr/>
          <a:lstStyle/>
          <a:p>
            <a:r>
              <a:rPr lang="en-US" dirty="0"/>
              <a:t>Social influence is defined as efforts by one or more individuals to change the attitude, beliefs, perceptions, or behaviors of one or more others. </a:t>
            </a:r>
          </a:p>
          <a:p>
            <a:r>
              <a:rPr lang="en-US" dirty="0"/>
              <a:t>Social influence can be manifested through </a:t>
            </a:r>
            <a:r>
              <a:rPr lang="en-US" b="1" dirty="0"/>
              <a:t>majority influence </a:t>
            </a:r>
            <a:r>
              <a:rPr lang="en-US" dirty="0"/>
              <a:t>or </a:t>
            </a:r>
            <a:r>
              <a:rPr lang="en-US" b="1" dirty="0"/>
              <a:t>minority influence</a:t>
            </a:r>
            <a:r>
              <a:rPr lang="en-US" dirty="0"/>
              <a:t>. </a:t>
            </a:r>
          </a:p>
        </p:txBody>
      </p:sp>
    </p:spTree>
    <p:extLst>
      <p:ext uri="{BB962C8B-B14F-4D97-AF65-F5344CB8AC3E}">
        <p14:creationId xmlns:p14="http://schemas.microsoft.com/office/powerpoint/2010/main" val="21665977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28412" cy="1325563"/>
          </a:xfrm>
          <a:solidFill>
            <a:srgbClr val="0070C0"/>
          </a:solidFill>
        </p:spPr>
        <p:txBody>
          <a:bodyPr>
            <a:normAutofit/>
          </a:bodyPr>
          <a:lstStyle/>
          <a:p>
            <a:pPr algn="ctr"/>
            <a:r>
              <a:rPr lang="en-US" sz="3200" b="1" dirty="0">
                <a:solidFill>
                  <a:schemeClr val="lt1"/>
                </a:solidFill>
              </a:rPr>
              <a:t>Social Influence (Cont’d)</a:t>
            </a:r>
            <a:endParaRPr lang="en-US" sz="3200" b="1" dirty="0"/>
          </a:p>
        </p:txBody>
      </p:sp>
      <p:sp>
        <p:nvSpPr>
          <p:cNvPr id="3" name="Text Placeholder 2"/>
          <p:cNvSpPr>
            <a:spLocks noGrp="1"/>
          </p:cNvSpPr>
          <p:nvPr>
            <p:ph type="body" idx="1"/>
          </p:nvPr>
        </p:nvSpPr>
        <p:spPr>
          <a:xfrm>
            <a:off x="838200" y="1825625"/>
            <a:ext cx="9928412" cy="4351338"/>
          </a:xfrm>
        </p:spPr>
        <p:txBody>
          <a:bodyPr>
            <a:normAutofit lnSpcReduction="10000"/>
          </a:bodyPr>
          <a:lstStyle/>
          <a:p>
            <a:pPr marL="114300" indent="0">
              <a:buNone/>
            </a:pPr>
            <a:r>
              <a:rPr lang="en-US" b="1" dirty="0"/>
              <a:t>                 Majority influence </a:t>
            </a:r>
            <a:endParaRPr lang="en-US" dirty="0"/>
          </a:p>
          <a:p>
            <a:r>
              <a:rPr lang="en-US" dirty="0"/>
              <a:t>In majority influence or conformity, the larger group influences the individual or smaller group. </a:t>
            </a:r>
          </a:p>
          <a:p>
            <a:r>
              <a:rPr lang="en-US" dirty="0"/>
              <a:t>There are two explanations of why people conform: either they want to be accepted in a group (</a:t>
            </a:r>
            <a:r>
              <a:rPr lang="en-US" b="1" dirty="0"/>
              <a:t>normative influence</a:t>
            </a:r>
            <a:r>
              <a:rPr lang="en-US" dirty="0"/>
              <a:t>), or they want to do what is correct (</a:t>
            </a:r>
            <a:r>
              <a:rPr lang="en-US" b="1" dirty="0"/>
              <a:t>informational influence)</a:t>
            </a:r>
            <a:r>
              <a:rPr lang="en-US" dirty="0"/>
              <a:t>. </a:t>
            </a:r>
          </a:p>
          <a:p>
            <a:pPr marL="114300" indent="0">
              <a:buNone/>
            </a:pPr>
            <a:r>
              <a:rPr lang="en-US" b="1" dirty="0"/>
              <a:t>               Minority influence</a:t>
            </a:r>
            <a:endParaRPr lang="en-US" dirty="0"/>
          </a:p>
          <a:p>
            <a:r>
              <a:rPr lang="en-US" dirty="0"/>
              <a:t>In minority influence, the individual or smaller group influences the larger group and causes a change in the behaviour or thinking of the larger group</a:t>
            </a:r>
          </a:p>
        </p:txBody>
      </p:sp>
    </p:spTree>
    <p:extLst>
      <p:ext uri="{BB962C8B-B14F-4D97-AF65-F5344CB8AC3E}">
        <p14:creationId xmlns:p14="http://schemas.microsoft.com/office/powerpoint/2010/main" val="265778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344805"/>
            <a:ext cx="92710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Clr>
                <a:srgbClr val="2E74B5"/>
              </a:buClr>
              <a:buSzPct val="100000"/>
              <a:buFont typeface="Calibri"/>
              <a:buNone/>
            </a:pPr>
            <a:endParaRPr sz="2800" b="1" dirty="0">
              <a:solidFill>
                <a:srgbClr val="2E74B5"/>
              </a:solidFill>
            </a:endParaRPr>
          </a:p>
          <a:p>
            <a:pPr marL="0" lvl="0" indent="0" algn="l" rtl="0">
              <a:spcBef>
                <a:spcPts val="0"/>
              </a:spcBef>
              <a:spcAft>
                <a:spcPts val="0"/>
              </a:spcAft>
              <a:buClr>
                <a:srgbClr val="2E74B5"/>
              </a:buClr>
              <a:buSzPct val="100000"/>
              <a:buFont typeface="Calibri"/>
              <a:buNone/>
            </a:pPr>
            <a:endParaRPr sz="2800" b="1" dirty="0">
              <a:solidFill>
                <a:schemeClr val="lt1"/>
              </a:solidFill>
            </a:endParaRPr>
          </a:p>
          <a:p>
            <a:pPr marL="0" lvl="0" indent="0" algn="ctr" rtl="0">
              <a:spcBef>
                <a:spcPts val="0"/>
              </a:spcBef>
              <a:spcAft>
                <a:spcPts val="0"/>
              </a:spcAft>
              <a:buClr>
                <a:srgbClr val="2E74B5"/>
              </a:buClr>
              <a:buSzPct val="100000"/>
              <a:buFont typeface="Calibri"/>
              <a:buNone/>
            </a:pPr>
            <a:r>
              <a:rPr lang="en-US" sz="2800" b="1" dirty="0">
                <a:solidFill>
                  <a:schemeClr val="lt1"/>
                </a:solidFill>
              </a:rPr>
              <a:t>Unit 1 Learning outcomes</a:t>
            </a:r>
            <a:endParaRPr dirty="0"/>
          </a:p>
          <a:p>
            <a:pPr marL="0" lvl="0" indent="0" algn="l" rtl="0">
              <a:lnSpc>
                <a:spcPct val="90000"/>
              </a:lnSpc>
              <a:spcBef>
                <a:spcPts val="0"/>
              </a:spcBef>
              <a:spcAft>
                <a:spcPts val="0"/>
              </a:spcAft>
              <a:buClr>
                <a:schemeClr val="lt1"/>
              </a:buClr>
              <a:buSzPct val="100000"/>
              <a:buFont typeface="Calibri"/>
              <a:buNone/>
            </a:pPr>
            <a:endParaRPr b="1" dirty="0">
              <a:solidFill>
                <a:schemeClr val="lt1"/>
              </a:solidFill>
            </a:endParaRPr>
          </a:p>
        </p:txBody>
      </p:sp>
      <p:sp>
        <p:nvSpPr>
          <p:cNvPr id="130" name="Google Shape;130;p8"/>
          <p:cNvSpPr txBox="1">
            <a:spLocks noGrp="1"/>
          </p:cNvSpPr>
          <p:nvPr>
            <p:ph type="body" idx="1"/>
          </p:nvPr>
        </p:nvSpPr>
        <p:spPr>
          <a:xfrm>
            <a:off x="838200" y="1597025"/>
            <a:ext cx="9271000" cy="4351200"/>
          </a:xfrm>
          <a:prstGeom prst="rect">
            <a:avLst/>
          </a:prstGeom>
          <a:noFill/>
          <a:ln>
            <a:noFill/>
          </a:ln>
        </p:spPr>
        <p:txBody>
          <a:bodyPr spcFirstLastPara="1" wrap="square" lIns="91425" tIns="45700" rIns="91425" bIns="45700" anchor="ctr" anchorCtr="0">
            <a:normAutofit/>
          </a:bodyPr>
          <a:lstStyle/>
          <a:p>
            <a:pPr marL="685800" lvl="1" indent="-228600" algn="l" rtl="0">
              <a:lnSpc>
                <a:spcPct val="15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sym typeface="Calibri"/>
              </a:rPr>
              <a:t>Demonstrate an understanding of the concepts of Psychology, Education and Educational Psychology.</a:t>
            </a:r>
            <a:endParaRPr dirty="0">
              <a:latin typeface="Calibri" panose="020F0502020204030204" pitchFamily="34" charset="0"/>
              <a:cs typeface="Calibri" panose="020F0502020204030204" pitchFamily="34" charset="0"/>
              <a:sym typeface="Calibri"/>
            </a:endParaRPr>
          </a:p>
          <a:p>
            <a:pPr marL="685800" lvl="1" indent="-228600" algn="l" rtl="0">
              <a:lnSpc>
                <a:spcPct val="15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sym typeface="Calibri"/>
              </a:rPr>
              <a:t>Explain the importance of Educational Psychology for a teacher.</a:t>
            </a:r>
            <a:endParaRPr dirty="0">
              <a:latin typeface="Calibri" panose="020F0502020204030204" pitchFamily="34" charset="0"/>
              <a:cs typeface="Calibri" panose="020F0502020204030204"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59471" cy="1325563"/>
          </a:xfrm>
          <a:solidFill>
            <a:srgbClr val="0070C0"/>
          </a:solidFill>
        </p:spPr>
        <p:txBody>
          <a:bodyPr>
            <a:normAutofit/>
          </a:bodyPr>
          <a:lstStyle/>
          <a:p>
            <a:pPr algn="ctr"/>
            <a:r>
              <a:rPr lang="en-US" sz="3200" b="1" dirty="0">
                <a:solidFill>
                  <a:schemeClr val="lt1"/>
                </a:solidFill>
              </a:rPr>
              <a:t>Social Influence (Cont’d)</a:t>
            </a:r>
            <a:endParaRPr lang="en-US" sz="3200" b="1" dirty="0"/>
          </a:p>
        </p:txBody>
      </p:sp>
      <p:sp>
        <p:nvSpPr>
          <p:cNvPr id="3" name="Text Placeholder 2"/>
          <p:cNvSpPr>
            <a:spLocks noGrp="1"/>
          </p:cNvSpPr>
          <p:nvPr>
            <p:ph type="body" idx="1"/>
          </p:nvPr>
        </p:nvSpPr>
        <p:spPr>
          <a:xfrm>
            <a:off x="838200" y="1825625"/>
            <a:ext cx="9659471" cy="4351338"/>
          </a:xfrm>
        </p:spPr>
        <p:txBody>
          <a:bodyPr>
            <a:normAutofit fontScale="70000" lnSpcReduction="20000"/>
          </a:bodyPr>
          <a:lstStyle/>
          <a:p>
            <a:pPr marL="228600" lvl="0" indent="-161925">
              <a:lnSpc>
                <a:spcPct val="115000"/>
              </a:lnSpc>
              <a:buSzPct val="81273"/>
              <a:buChar char="❖"/>
            </a:pPr>
            <a:r>
              <a:rPr lang="en-US" sz="4500" b="1" dirty="0"/>
              <a:t>Conformity: </a:t>
            </a:r>
            <a:r>
              <a:rPr lang="en-US" sz="4500" dirty="0"/>
              <a:t>Many people show strong tendencies toward conformity; they obey social norms most of the time.  Conformity is manifested through: </a:t>
            </a:r>
            <a:endParaRPr lang="en-US" sz="4500" b="1" dirty="0"/>
          </a:p>
          <a:p>
            <a:pPr marL="685800" lvl="1" indent="-252755">
              <a:lnSpc>
                <a:spcPct val="150000"/>
              </a:lnSpc>
              <a:buSzPct val="100000"/>
              <a:buChar char="➢"/>
            </a:pPr>
            <a:r>
              <a:rPr lang="en-US" sz="4500" dirty="0">
                <a:latin typeface="Calibri" panose="020F0502020204030204" pitchFamily="34" charset="0"/>
                <a:cs typeface="Calibri" panose="020F0502020204030204" pitchFamily="34" charset="0"/>
              </a:rPr>
              <a:t>Compliance</a:t>
            </a:r>
          </a:p>
          <a:p>
            <a:pPr marL="685800" lvl="1" indent="-252755">
              <a:lnSpc>
                <a:spcPct val="150000"/>
              </a:lnSpc>
              <a:buSzPct val="100000"/>
              <a:buChar char="➢"/>
            </a:pPr>
            <a:r>
              <a:rPr lang="en-US" sz="4500" dirty="0">
                <a:latin typeface="Calibri" panose="020F0502020204030204" pitchFamily="34" charset="0"/>
                <a:cs typeface="Calibri" panose="020F0502020204030204" pitchFamily="34" charset="0"/>
              </a:rPr>
              <a:t>Identification</a:t>
            </a:r>
          </a:p>
          <a:p>
            <a:pPr marL="685800" lvl="1" indent="-252755">
              <a:lnSpc>
                <a:spcPct val="150000"/>
              </a:lnSpc>
              <a:buSzPct val="100000"/>
              <a:buChar char="➢"/>
            </a:pPr>
            <a:r>
              <a:rPr lang="en-US" sz="4500" dirty="0">
                <a:latin typeface="Calibri" panose="020F0502020204030204" pitchFamily="34" charset="0"/>
                <a:cs typeface="Calibri" panose="020F0502020204030204" pitchFamily="34" charset="0"/>
              </a:rPr>
              <a:t>Internalization</a:t>
            </a:r>
          </a:p>
          <a:p>
            <a:endParaRPr lang="en-US" dirty="0"/>
          </a:p>
        </p:txBody>
      </p:sp>
    </p:spTree>
    <p:extLst>
      <p:ext uri="{BB962C8B-B14F-4D97-AF65-F5344CB8AC3E}">
        <p14:creationId xmlns:p14="http://schemas.microsoft.com/office/powerpoint/2010/main" val="18880479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78788" cy="1325563"/>
          </a:xfrm>
          <a:solidFill>
            <a:srgbClr val="0070C0"/>
          </a:solidFill>
        </p:spPr>
        <p:txBody>
          <a:bodyPr>
            <a:normAutofit/>
          </a:bodyPr>
          <a:lstStyle/>
          <a:p>
            <a:pPr algn="ctr"/>
            <a:r>
              <a:rPr lang="en-US" sz="3200" b="1" dirty="0">
                <a:solidFill>
                  <a:schemeClr val="lt1"/>
                </a:solidFill>
              </a:rPr>
              <a:t>Social Influence (Cont’d)</a:t>
            </a:r>
            <a:endParaRPr lang="en-US" sz="3200" b="1" dirty="0"/>
          </a:p>
        </p:txBody>
      </p:sp>
      <p:sp>
        <p:nvSpPr>
          <p:cNvPr id="3" name="Text Placeholder 2"/>
          <p:cNvSpPr>
            <a:spLocks noGrp="1"/>
          </p:cNvSpPr>
          <p:nvPr>
            <p:ph type="body" idx="1"/>
          </p:nvPr>
        </p:nvSpPr>
        <p:spPr>
          <a:xfrm>
            <a:off x="838200" y="1825625"/>
            <a:ext cx="9578788"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dirty="0"/>
              <a:t>    </a:t>
            </a:r>
            <a:r>
              <a:rPr lang="en-US" b="1" dirty="0"/>
              <a:t>Application activity ( group discussions &amp; Presentations)</a:t>
            </a:r>
          </a:p>
          <a:p>
            <a:pPr marL="114300" indent="0">
              <a:buNone/>
            </a:pPr>
            <a:endParaRPr lang="en-US" dirty="0"/>
          </a:p>
          <a:p>
            <a:pPr marL="114300" indent="0">
              <a:buNone/>
            </a:pPr>
            <a:r>
              <a:rPr lang="en-US" dirty="0"/>
              <a:t> There are different ways social influence can happen. Select two ways that you see happening in your class and explain how they happen.</a:t>
            </a:r>
          </a:p>
          <a:p>
            <a:pPr marL="114300" indent="0">
              <a:buNone/>
            </a:pPr>
            <a:endParaRPr lang="en-US" dirty="0"/>
          </a:p>
        </p:txBody>
      </p:sp>
    </p:spTree>
    <p:extLst>
      <p:ext uri="{BB962C8B-B14F-4D97-AF65-F5344CB8AC3E}">
        <p14:creationId xmlns:p14="http://schemas.microsoft.com/office/powerpoint/2010/main" val="2174771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32576" cy="1325563"/>
          </a:xfrm>
          <a:solidFill>
            <a:srgbClr val="0070C0"/>
          </a:solidFill>
        </p:spPr>
        <p:txBody>
          <a:bodyPr>
            <a:normAutofit/>
          </a:bodyPr>
          <a:lstStyle/>
          <a:p>
            <a:pPr algn="ctr"/>
            <a:r>
              <a:rPr lang="en-US" sz="3200" b="1" dirty="0">
                <a:solidFill>
                  <a:schemeClr val="bg1"/>
                </a:solidFill>
              </a:rPr>
              <a:t>Section 4.3: Social Perception </a:t>
            </a:r>
            <a:br>
              <a:rPr lang="en-US" sz="3200" b="1" dirty="0">
                <a:solidFill>
                  <a:schemeClr val="bg1"/>
                </a:solidFill>
              </a:rPr>
            </a:br>
            <a:endParaRPr lang="en-US" sz="3200" dirty="0">
              <a:solidFill>
                <a:schemeClr val="bg1"/>
              </a:solidFill>
            </a:endParaRPr>
          </a:p>
        </p:txBody>
      </p:sp>
      <p:sp>
        <p:nvSpPr>
          <p:cNvPr id="3" name="Text Placeholder 2"/>
          <p:cNvSpPr>
            <a:spLocks noGrp="1"/>
          </p:cNvSpPr>
          <p:nvPr>
            <p:ph type="body" idx="1"/>
          </p:nvPr>
        </p:nvSpPr>
        <p:spPr>
          <a:xfrm>
            <a:off x="838200" y="1825625"/>
            <a:ext cx="9632576"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dirty="0"/>
              <a:t> </a:t>
            </a:r>
            <a:r>
              <a:rPr lang="en-US" b="1" dirty="0"/>
              <a:t>Activity 4.3 ( Case study)</a:t>
            </a:r>
          </a:p>
          <a:p>
            <a:pPr marL="114300" indent="0">
              <a:buNone/>
            </a:pPr>
            <a:endParaRPr lang="en-US" dirty="0"/>
          </a:p>
          <a:p>
            <a:pPr marL="114300" indent="0">
              <a:buNone/>
            </a:pPr>
            <a:r>
              <a:rPr lang="en-US" dirty="0"/>
              <a:t>A young lady called Nyiramwiza is 20 years old. She is exceptionally very beautiful. She is in a supermarket, and all people turn to watch her. What impression is Nyiramwiza leaving on them?</a:t>
            </a:r>
          </a:p>
          <a:p>
            <a:endParaRPr lang="en-US" dirty="0"/>
          </a:p>
        </p:txBody>
      </p:sp>
    </p:spTree>
    <p:extLst>
      <p:ext uri="{BB962C8B-B14F-4D97-AF65-F5344CB8AC3E}">
        <p14:creationId xmlns:p14="http://schemas.microsoft.com/office/powerpoint/2010/main" val="25590858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1"/>
          <p:cNvSpPr txBox="1">
            <a:spLocks noGrp="1"/>
          </p:cNvSpPr>
          <p:nvPr>
            <p:ph type="title"/>
          </p:nvPr>
        </p:nvSpPr>
        <p:spPr>
          <a:xfrm>
            <a:off x="829236" y="338231"/>
            <a:ext cx="9534236"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sym typeface="Calibri"/>
              </a:rPr>
              <a:t>Social </a:t>
            </a:r>
            <a:r>
              <a:rPr lang="en-US" sz="3200" b="1" dirty="0" smtClean="0">
                <a:solidFill>
                  <a:schemeClr val="lt1"/>
                </a:solidFill>
                <a:sym typeface="Calibri"/>
              </a:rPr>
              <a:t>Perception (Cont’d) </a:t>
            </a:r>
            <a:endParaRPr sz="3200" b="1" dirty="0"/>
          </a:p>
        </p:txBody>
      </p:sp>
      <p:sp>
        <p:nvSpPr>
          <p:cNvPr id="540" name="Google Shape;540;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66700" algn="l" rtl="0">
              <a:lnSpc>
                <a:spcPct val="90000"/>
              </a:lnSpc>
              <a:spcBef>
                <a:spcPts val="0"/>
              </a:spcBef>
              <a:spcAft>
                <a:spcPts val="0"/>
              </a:spcAft>
              <a:buClr>
                <a:schemeClr val="dk1"/>
              </a:buClr>
              <a:buSzPts val="3400"/>
              <a:buChar char="•"/>
            </a:pPr>
            <a:endParaRPr lang="en-US" sz="3400" dirty="0"/>
          </a:p>
          <a:p>
            <a:pPr marL="228600" lvl="0" indent="-266700">
              <a:spcBef>
                <a:spcPts val="0"/>
              </a:spcBef>
              <a:buSzPts val="3400"/>
            </a:pPr>
            <a:r>
              <a:rPr lang="en-US" sz="3000" dirty="0"/>
              <a:t>Social perception is the process through which an individual seeks to know and understand other people.</a:t>
            </a:r>
          </a:p>
          <a:p>
            <a:pPr marL="228600" lvl="0" indent="-266700" algn="l" rtl="0">
              <a:lnSpc>
                <a:spcPct val="90000"/>
              </a:lnSpc>
              <a:spcBef>
                <a:spcPts val="0"/>
              </a:spcBef>
              <a:spcAft>
                <a:spcPts val="0"/>
              </a:spcAft>
              <a:buClr>
                <a:schemeClr val="dk1"/>
              </a:buClr>
              <a:buSzPts val="3400"/>
              <a:buChar char="•"/>
            </a:pPr>
            <a:endParaRPr lang="en-US" sz="3000" dirty="0"/>
          </a:p>
          <a:p>
            <a:pPr marL="228600" lvl="0" indent="-266700" algn="l" rtl="0">
              <a:lnSpc>
                <a:spcPct val="90000"/>
              </a:lnSpc>
              <a:spcBef>
                <a:spcPts val="0"/>
              </a:spcBef>
              <a:spcAft>
                <a:spcPts val="0"/>
              </a:spcAft>
              <a:buClr>
                <a:schemeClr val="dk1"/>
              </a:buClr>
              <a:buSzPts val="3400"/>
              <a:buChar char="•"/>
            </a:pPr>
            <a:r>
              <a:rPr lang="en-US" sz="3000" dirty="0"/>
              <a:t>Social perception is well explained by: </a:t>
            </a:r>
            <a:endParaRPr sz="3000" dirty="0"/>
          </a:p>
          <a:p>
            <a:pPr marL="685800" lvl="1" indent="-304800" algn="l" rtl="0">
              <a:lnSpc>
                <a:spcPct val="150000"/>
              </a:lnSpc>
              <a:spcBef>
                <a:spcPts val="500"/>
              </a:spcBef>
              <a:spcAft>
                <a:spcPts val="0"/>
              </a:spcAft>
              <a:buClr>
                <a:schemeClr val="dk1"/>
              </a:buClr>
              <a:buSzPts val="3000"/>
              <a:buFont typeface="Noto Sans Symbols"/>
              <a:buChar char="⮚"/>
            </a:pPr>
            <a:r>
              <a:rPr lang="en-US" sz="3000" dirty="0">
                <a:latin typeface="Calibri" panose="020F0502020204030204" pitchFamily="34" charset="0"/>
                <a:cs typeface="Calibri" panose="020F0502020204030204" pitchFamily="34" charset="0"/>
              </a:rPr>
              <a:t>Prejudice: Prejudice is an attitude that predisposes a person to think, perceive, feel and act in favorable or unfavorable ways towards a group or its individual members.</a:t>
            </a:r>
            <a:endParaRPr sz="3000" dirty="0">
              <a:latin typeface="Calibri" panose="020F0502020204030204" pitchFamily="34" charset="0"/>
              <a:cs typeface="Calibri" panose="020F0502020204030204" pitchFamily="34" charset="0"/>
            </a:endParaRPr>
          </a:p>
          <a:p>
            <a:pPr marL="381000" lvl="1" indent="0" algn="l" rtl="0">
              <a:lnSpc>
                <a:spcPct val="150000"/>
              </a:lnSpc>
              <a:spcBef>
                <a:spcPts val="500"/>
              </a:spcBef>
              <a:spcAft>
                <a:spcPts val="0"/>
              </a:spcAft>
              <a:buClr>
                <a:schemeClr val="dk1"/>
              </a:buClr>
              <a:buSzPts val="3000"/>
              <a:buNone/>
            </a:pPr>
            <a:endParaRPr sz="3000"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37724256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37666-6295-EB36-45CA-773FC83FAC1A}"/>
              </a:ext>
            </a:extLst>
          </p:cNvPr>
          <p:cNvSpPr>
            <a:spLocks noGrp="1"/>
          </p:cNvSpPr>
          <p:nvPr>
            <p:ph type="title"/>
          </p:nvPr>
        </p:nvSpPr>
        <p:spPr>
          <a:solidFill>
            <a:schemeClr val="accent5"/>
          </a:solidFill>
        </p:spPr>
        <p:txBody>
          <a:bodyPr>
            <a:normAutofit/>
          </a:bodyPr>
          <a:lstStyle/>
          <a:p>
            <a:r>
              <a:rPr lang="en-US" sz="3200" b="1" dirty="0">
                <a:solidFill>
                  <a:schemeClr val="lt1"/>
                </a:solidFill>
              </a:rPr>
              <a:t>Social Perception (Cont’d) </a:t>
            </a:r>
            <a:endParaRPr lang="en-US" sz="3200" dirty="0"/>
          </a:p>
        </p:txBody>
      </p:sp>
      <p:sp>
        <p:nvSpPr>
          <p:cNvPr id="3" name="Text Placeholder 2">
            <a:extLst>
              <a:ext uri="{FF2B5EF4-FFF2-40B4-BE49-F238E27FC236}">
                <a16:creationId xmlns="" xmlns:a16="http://schemas.microsoft.com/office/drawing/2014/main" id="{32A2D42E-F47B-B8EC-1565-FA37E4EC7B3A}"/>
              </a:ext>
            </a:extLst>
          </p:cNvPr>
          <p:cNvSpPr>
            <a:spLocks noGrp="1"/>
          </p:cNvSpPr>
          <p:nvPr>
            <p:ph type="body" idx="1"/>
          </p:nvPr>
        </p:nvSpPr>
        <p:spPr/>
        <p:txBody>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Stereotypes: </a:t>
            </a:r>
            <a:r>
              <a:rPr lang="en-US" dirty="0"/>
              <a:t>widespread generalizations about certain groups of people.</a:t>
            </a:r>
          </a:p>
          <a:p>
            <a:pPr>
              <a:buFont typeface="Wingdings" panose="05000000000000000000" pitchFamily="2" charset="2"/>
              <a:buChar char="Ø"/>
            </a:pPr>
            <a:r>
              <a:rPr lang="en-US" dirty="0"/>
              <a:t>Discrimination: a differential (usually negative) behavior directed toward members of different social groups.</a:t>
            </a:r>
          </a:p>
        </p:txBody>
      </p:sp>
    </p:spTree>
    <p:extLst>
      <p:ext uri="{BB962C8B-B14F-4D97-AF65-F5344CB8AC3E}">
        <p14:creationId xmlns:p14="http://schemas.microsoft.com/office/powerpoint/2010/main" val="3926178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2"/>
          <p:cNvSpPr txBox="1">
            <a:spLocks noGrp="1"/>
          </p:cNvSpPr>
          <p:nvPr>
            <p:ph type="title"/>
          </p:nvPr>
        </p:nvSpPr>
        <p:spPr>
          <a:xfrm>
            <a:off x="838200" y="365125"/>
            <a:ext cx="8673353" cy="1325563"/>
          </a:xfrm>
          <a:prstGeom prst="rect">
            <a:avLst/>
          </a:prstGeom>
          <a:solidFill>
            <a:srgbClr val="0070C0"/>
          </a:solidFill>
          <a:ln>
            <a:noFill/>
          </a:ln>
        </p:spPr>
        <p:txBody>
          <a:bodyPr spcFirstLastPara="1" wrap="square" lIns="91425" tIns="45700" rIns="91425" bIns="45700" anchor="ctr" anchorCtr="0">
            <a:normAutofit/>
          </a:bodyPr>
          <a:lstStyle/>
          <a:p>
            <a:pPr lvl="0" algn="ctr">
              <a:buSzPts val="3200"/>
            </a:pPr>
            <a:r>
              <a:rPr lang="en-US" sz="3200" b="1" dirty="0">
                <a:solidFill>
                  <a:schemeClr val="lt1"/>
                </a:solidFill>
              </a:rPr>
              <a:t>Social Perception (Cont’d) </a:t>
            </a:r>
            <a:r>
              <a:rPr lang="en-US" sz="3200" b="1" dirty="0" smtClean="0">
                <a:solidFill>
                  <a:schemeClr val="lt1"/>
                </a:solidFill>
              </a:rPr>
              <a:t> </a:t>
            </a:r>
            <a:endParaRPr sz="3200" b="1" dirty="0">
              <a:sym typeface="Calibri"/>
            </a:endParaRPr>
          </a:p>
        </p:txBody>
      </p:sp>
      <p:sp>
        <p:nvSpPr>
          <p:cNvPr id="546" name="Google Shape;546;p62"/>
          <p:cNvSpPr txBox="1">
            <a:spLocks noGrp="1"/>
          </p:cNvSpPr>
          <p:nvPr>
            <p:ph type="body" idx="1"/>
          </p:nvPr>
        </p:nvSpPr>
        <p:spPr>
          <a:xfrm>
            <a:off x="838200" y="1825625"/>
            <a:ext cx="8673353"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ct val="100000"/>
              <a:buNone/>
            </a:pPr>
            <a:r>
              <a:rPr lang="en-US" sz="3600" dirty="0"/>
              <a:t>               </a:t>
            </a:r>
            <a:r>
              <a:rPr lang="en-US" sz="3600" b="1" dirty="0"/>
              <a:t>Application Activity 4.2</a:t>
            </a:r>
          </a:p>
          <a:p>
            <a:pPr marL="0" lvl="0" indent="0" algn="l" rtl="0">
              <a:lnSpc>
                <a:spcPct val="150000"/>
              </a:lnSpc>
              <a:spcBef>
                <a:spcPts val="0"/>
              </a:spcBef>
              <a:spcAft>
                <a:spcPts val="0"/>
              </a:spcAft>
              <a:buClr>
                <a:schemeClr val="dk1"/>
              </a:buClr>
              <a:buSzPct val="100000"/>
              <a:buNone/>
            </a:pPr>
            <a:r>
              <a:rPr lang="en-US" dirty="0"/>
              <a:t> Do the activity 4.2. According to the instructions. Page 74.</a:t>
            </a:r>
            <a:endParaRPr lang="en-US" sz="36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57080" cy="1325563"/>
          </a:xfrm>
          <a:solidFill>
            <a:srgbClr val="0070C0"/>
          </a:solidFill>
        </p:spPr>
        <p:txBody>
          <a:bodyPr>
            <a:normAutofit/>
          </a:bodyPr>
          <a:lstStyle/>
          <a:p>
            <a:pPr algn="ctr"/>
            <a:r>
              <a:rPr lang="en-US" sz="3200" b="1" dirty="0">
                <a:solidFill>
                  <a:schemeClr val="lt1"/>
                </a:solidFill>
              </a:rPr>
              <a:t>Section 4.4: Social roles and norms, obedience, and leadership</a:t>
            </a:r>
            <a:endParaRPr lang="en-US" sz="3200" dirty="0"/>
          </a:p>
        </p:txBody>
      </p:sp>
      <p:sp>
        <p:nvSpPr>
          <p:cNvPr id="3" name="Text Placeholder 2"/>
          <p:cNvSpPr>
            <a:spLocks noGrp="1"/>
          </p:cNvSpPr>
          <p:nvPr>
            <p:ph type="body" idx="1"/>
          </p:nvPr>
        </p:nvSpPr>
        <p:spPr>
          <a:xfrm>
            <a:off x="838200" y="1825625"/>
            <a:ext cx="965708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4.4 (Group discussions and presentation)</a:t>
            </a:r>
            <a:endParaRPr lang="en-US" dirty="0"/>
          </a:p>
          <a:p>
            <a:pPr marL="114300" indent="0">
              <a:buNone/>
            </a:pPr>
            <a:r>
              <a:rPr lang="en-US" dirty="0"/>
              <a:t>Kaneza arrives at the road junction. Traffic lights are on. Some vehicles one side have stopped and others on the other side are moving. Pedestrians on one side are standing but on the other side they are moving.  </a:t>
            </a:r>
          </a:p>
          <a:p>
            <a:pPr lvl="0"/>
            <a:r>
              <a:rPr lang="en-US" dirty="0"/>
              <a:t>Suggest the title of the scenario.</a:t>
            </a:r>
          </a:p>
          <a:p>
            <a:pPr lvl="0"/>
            <a:r>
              <a:rPr lang="en-US" dirty="0"/>
              <a:t>Based on the scenario, what can happen if traffic road regulations are not followed?</a:t>
            </a:r>
          </a:p>
          <a:p>
            <a:endParaRPr lang="en-US" dirty="0"/>
          </a:p>
        </p:txBody>
      </p:sp>
    </p:spTree>
    <p:extLst>
      <p:ext uri="{BB962C8B-B14F-4D97-AF65-F5344CB8AC3E}">
        <p14:creationId xmlns:p14="http://schemas.microsoft.com/office/powerpoint/2010/main" val="20695494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3"/>
          <p:cNvSpPr txBox="1">
            <a:spLocks noGrp="1"/>
          </p:cNvSpPr>
          <p:nvPr>
            <p:ph type="title"/>
          </p:nvPr>
        </p:nvSpPr>
        <p:spPr>
          <a:xfrm>
            <a:off x="838200" y="365125"/>
            <a:ext cx="9432636"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sym typeface="Calibri"/>
              </a:rPr>
              <a:t>Social roles and norms, obedience, and leadership (Cont’d)</a:t>
            </a:r>
            <a:endParaRPr sz="3200" dirty="0"/>
          </a:p>
        </p:txBody>
      </p:sp>
      <p:sp>
        <p:nvSpPr>
          <p:cNvPr id="552" name="Google Shape;552;p63"/>
          <p:cNvSpPr txBox="1">
            <a:spLocks noGrp="1"/>
          </p:cNvSpPr>
          <p:nvPr>
            <p:ph type="body" idx="1"/>
          </p:nvPr>
        </p:nvSpPr>
        <p:spPr>
          <a:xfrm>
            <a:off x="838200" y="1825625"/>
            <a:ext cx="9432636" cy="4351338"/>
          </a:xfrm>
          <a:prstGeom prst="rect">
            <a:avLst/>
          </a:prstGeom>
          <a:noFill/>
          <a:ln>
            <a:noFill/>
          </a:ln>
        </p:spPr>
        <p:txBody>
          <a:bodyPr spcFirstLastPara="1" wrap="square" lIns="91425" tIns="45700" rIns="91425" bIns="45700" anchor="t" anchorCtr="0">
            <a:normAutofit fontScale="92500"/>
          </a:bodyPr>
          <a:lstStyle/>
          <a:p>
            <a:pPr marL="685800" lvl="1" indent="-262889" algn="l" rtl="0">
              <a:lnSpc>
                <a:spcPct val="200000"/>
              </a:lnSpc>
              <a:spcBef>
                <a:spcPts val="0"/>
              </a:spcBef>
              <a:spcAft>
                <a:spcPts val="0"/>
              </a:spcAft>
              <a:buClr>
                <a:schemeClr val="dk1"/>
              </a:buClr>
              <a:buSzPct val="100000"/>
              <a:buChar char="•"/>
            </a:pPr>
            <a:r>
              <a:rPr lang="en-US" b="1" dirty="0">
                <a:latin typeface="Calibri" panose="020F0502020204030204" pitchFamily="34" charset="0"/>
                <a:cs typeface="Calibri" panose="020F0502020204030204" pitchFamily="34" charset="0"/>
              </a:rPr>
              <a:t>Social roles: </a:t>
            </a:r>
            <a:r>
              <a:rPr lang="en-US" dirty="0">
                <a:latin typeface="Calibri" panose="020F0502020204030204" pitchFamily="34" charset="0"/>
                <a:cs typeface="Calibri" panose="020F0502020204030204" pitchFamily="34" charset="0"/>
              </a:rPr>
              <a:t>they are defined as a set of behaviors that individuals occupying specific positions within a group are expected to perform.</a:t>
            </a:r>
            <a:endParaRPr dirty="0">
              <a:latin typeface="Calibri" panose="020F0502020204030204" pitchFamily="34" charset="0"/>
              <a:cs typeface="Calibri" panose="020F0502020204030204" pitchFamily="34" charset="0"/>
            </a:endParaRPr>
          </a:p>
          <a:p>
            <a:pPr marL="685800" lvl="1" indent="-262889" algn="l" rtl="0">
              <a:lnSpc>
                <a:spcPct val="200000"/>
              </a:lnSpc>
              <a:spcBef>
                <a:spcPts val="500"/>
              </a:spcBef>
              <a:spcAft>
                <a:spcPts val="0"/>
              </a:spcAft>
              <a:buClr>
                <a:schemeClr val="dk1"/>
              </a:buClr>
              <a:buSzPct val="100000"/>
              <a:buChar char="•"/>
            </a:pPr>
            <a:r>
              <a:rPr lang="en-US" b="1" dirty="0">
                <a:latin typeface="Calibri" panose="020F0502020204030204" pitchFamily="34" charset="0"/>
                <a:cs typeface="Calibri" panose="020F0502020204030204" pitchFamily="34" charset="0"/>
              </a:rPr>
              <a:t>Social norms</a:t>
            </a:r>
            <a:r>
              <a:rPr lang="en-US" dirty="0">
                <a:latin typeface="Calibri" panose="020F0502020204030204" pitchFamily="34" charset="0"/>
                <a:cs typeface="Calibri" panose="020F0502020204030204" pitchFamily="34" charset="0"/>
              </a:rPr>
              <a:t>: Social norms refer to acceptable standards of behavior within a group that are shared by the group’s members. </a:t>
            </a:r>
            <a:endParaRPr dirty="0">
              <a:latin typeface="Calibri" panose="020F0502020204030204" pitchFamily="34" charset="0"/>
              <a:cs typeface="Calibri" panose="020F0502020204030204" pitchFamily="34" charset="0"/>
            </a:endParaRPr>
          </a:p>
          <a:p>
            <a:pPr marL="685800" lvl="1" indent="-262889" algn="l" rtl="0">
              <a:lnSpc>
                <a:spcPct val="200000"/>
              </a:lnSpc>
              <a:spcBef>
                <a:spcPts val="500"/>
              </a:spcBef>
              <a:spcAft>
                <a:spcPts val="0"/>
              </a:spcAft>
              <a:buClr>
                <a:schemeClr val="dk1"/>
              </a:buClr>
              <a:buSzPct val="100000"/>
              <a:buChar char="•"/>
            </a:pPr>
            <a:r>
              <a:rPr lang="en-US" b="1" dirty="0">
                <a:latin typeface="Calibri" panose="020F0502020204030204" pitchFamily="34" charset="0"/>
                <a:cs typeface="Calibri" panose="020F0502020204030204" pitchFamily="34" charset="0"/>
              </a:rPr>
              <a:t>Social obedience: </a:t>
            </a:r>
            <a:r>
              <a:rPr lang="en-US" dirty="0">
                <a:latin typeface="Calibri" panose="020F0502020204030204" pitchFamily="34" charset="0"/>
                <a:cs typeface="Calibri" panose="020F0502020204030204" pitchFamily="34" charset="0"/>
              </a:rPr>
              <a:t>S</a:t>
            </a:r>
            <a:r>
              <a:rPr lang="en-US" b="1" dirty="0">
                <a:latin typeface="Calibri" panose="020F0502020204030204" pitchFamily="34" charset="0"/>
                <a:cs typeface="Calibri" panose="020F0502020204030204" pitchFamily="34" charset="0"/>
              </a:rPr>
              <a:t>ocial obedience</a:t>
            </a:r>
            <a:r>
              <a:rPr lang="en-US" dirty="0">
                <a:latin typeface="Calibri" panose="020F0502020204030204" pitchFamily="34" charset="0"/>
                <a:cs typeface="Calibri" panose="020F0502020204030204" pitchFamily="34" charset="0"/>
              </a:rPr>
              <a:t> is a form of social influence in which one person simply orders one or more others to perform some actions.</a:t>
            </a:r>
            <a:endParaRPr dirty="0">
              <a:latin typeface="Calibri" panose="020F0502020204030204" pitchFamily="34" charset="0"/>
              <a:cs typeface="Calibri" panose="020F0502020204030204" pitchFamily="34" charset="0"/>
            </a:endParaRPr>
          </a:p>
          <a:p>
            <a:pPr marL="228600" lvl="0" indent="-10414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7ecea339d5_0_6"/>
          <p:cNvSpPr txBox="1">
            <a:spLocks noGrp="1"/>
          </p:cNvSpPr>
          <p:nvPr>
            <p:ph type="title"/>
          </p:nvPr>
        </p:nvSpPr>
        <p:spPr>
          <a:xfrm>
            <a:off x="838200" y="365125"/>
            <a:ext cx="9560859" cy="1325700"/>
          </a:xfrm>
          <a:prstGeom prst="rect">
            <a:avLst/>
          </a:prstGeom>
          <a:solidFill>
            <a:schemeClr val="accent1"/>
          </a:solidFill>
        </p:spPr>
        <p:txBody>
          <a:bodyPr spcFirstLastPara="1" wrap="square" lIns="91425" tIns="45700" rIns="91425" bIns="45700" anchor="ctr" anchorCtr="0">
            <a:normAutofit/>
          </a:bodyPr>
          <a:lstStyle/>
          <a:p>
            <a:pPr lvl="0" algn="ctr"/>
            <a:r>
              <a:rPr lang="en-US" sz="3200" b="1" dirty="0">
                <a:solidFill>
                  <a:schemeClr val="lt1"/>
                </a:solidFill>
                <a:sym typeface="Calibri"/>
              </a:rPr>
              <a:t>Social roles and norms, obedience, and leadership (Cont’d)</a:t>
            </a:r>
            <a:endParaRPr sz="3200" dirty="0"/>
          </a:p>
        </p:txBody>
      </p:sp>
      <p:sp>
        <p:nvSpPr>
          <p:cNvPr id="559" name="Google Shape;559;g27ecea339d5_0_6"/>
          <p:cNvSpPr txBox="1">
            <a:spLocks noGrp="1"/>
          </p:cNvSpPr>
          <p:nvPr>
            <p:ph type="body" idx="1"/>
          </p:nvPr>
        </p:nvSpPr>
        <p:spPr>
          <a:xfrm>
            <a:off x="838200" y="1825625"/>
            <a:ext cx="9560859" cy="4351200"/>
          </a:xfrm>
          <a:prstGeom prst="rect">
            <a:avLst/>
          </a:prstGeom>
        </p:spPr>
        <p:txBody>
          <a:bodyPr spcFirstLastPara="1" wrap="square" lIns="91425" tIns="45700" rIns="91425" bIns="45700" anchor="t" anchorCtr="0">
            <a:normAutofit/>
          </a:bodyPr>
          <a:lstStyle/>
          <a:p>
            <a:pPr marL="685800" lvl="1" indent="-274319" algn="l" rtl="0">
              <a:lnSpc>
                <a:spcPct val="200000"/>
              </a:lnSpc>
              <a:spcBef>
                <a:spcPts val="500"/>
              </a:spcBef>
              <a:spcAft>
                <a:spcPts val="0"/>
              </a:spcAft>
              <a:buSzPts val="2400"/>
              <a:buChar char="•"/>
            </a:pPr>
            <a:r>
              <a:rPr lang="en-US" b="1" dirty="0">
                <a:latin typeface="Calibri" panose="020F0502020204030204" pitchFamily="34" charset="0"/>
                <a:cs typeface="Calibri" panose="020F0502020204030204" pitchFamily="34" charset="0"/>
              </a:rPr>
              <a:t>Leadership</a:t>
            </a:r>
            <a:r>
              <a:rPr lang="en-US" dirty="0">
                <a:latin typeface="Calibri" panose="020F0502020204030204" pitchFamily="34" charset="0"/>
                <a:cs typeface="Calibri" panose="020F0502020204030204" pitchFamily="34" charset="0"/>
              </a:rPr>
              <a:t>: is the ability to influence, encourage and help others to work enthusiastically toward defined objectives.</a:t>
            </a:r>
          </a:p>
          <a:p>
            <a:pPr marL="411481" lvl="1" indent="0" algn="l" rtl="0">
              <a:lnSpc>
                <a:spcPct val="200000"/>
              </a:lnSpc>
              <a:spcBef>
                <a:spcPts val="500"/>
              </a:spcBef>
              <a:spcAft>
                <a:spcPts val="0"/>
              </a:spcAft>
              <a:buSzPts val="2400"/>
              <a:buNone/>
            </a:pPr>
            <a:endParaRPr dirty="0">
              <a:latin typeface="Calibri" panose="020F0502020204030204" pitchFamily="34" charset="0"/>
              <a:cs typeface="Calibri" panose="020F0502020204030204" pitchFamily="34" charset="0"/>
            </a:endParaRPr>
          </a:p>
          <a:p>
            <a:pPr marL="228600" lvl="0" indent="0" algn="l" rtl="0">
              <a:spcBef>
                <a:spcPts val="0"/>
              </a:spcBef>
              <a:spcAft>
                <a:spcPts val="0"/>
              </a:spcAft>
              <a:buNone/>
            </a:pPr>
            <a:r>
              <a:rPr lang="en-US" dirty="0"/>
              <a:t>Effective leaders </a:t>
            </a:r>
            <a:r>
              <a:rPr lang="en-US" b="1" dirty="0"/>
              <a:t>do not command obedience</a:t>
            </a:r>
            <a:r>
              <a:rPr lang="en-US" dirty="0"/>
              <a:t>; rather, they empower and energize followers</a:t>
            </a:r>
            <a:endParaRPr dirty="0"/>
          </a:p>
          <a:p>
            <a:pPr marL="228600" lvl="0" indent="0" algn="l" rtl="0">
              <a:spcBef>
                <a:spcPts val="1000"/>
              </a:spcBef>
              <a:spcAft>
                <a:spcPts val="0"/>
              </a:spcAft>
              <a:buNone/>
            </a:pPr>
            <a:endParaRP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4"/>
          <p:cNvSpPr txBox="1">
            <a:spLocks noGrp="1"/>
          </p:cNvSpPr>
          <p:nvPr>
            <p:ph type="title"/>
          </p:nvPr>
        </p:nvSpPr>
        <p:spPr>
          <a:xfrm>
            <a:off x="838200" y="365125"/>
            <a:ext cx="9569824" cy="1325563"/>
          </a:xfrm>
          <a:prstGeom prst="rect">
            <a:avLst/>
          </a:prstGeom>
          <a:solidFill>
            <a:schemeClr val="accent1"/>
          </a:solidFill>
          <a:ln>
            <a:noFill/>
          </a:ln>
        </p:spPr>
        <p:txBody>
          <a:bodyPr spcFirstLastPara="1" wrap="square" lIns="91425" tIns="45700" rIns="91425" bIns="45700" anchor="ctr" anchorCtr="0">
            <a:normAutofit/>
          </a:bodyPr>
          <a:lstStyle/>
          <a:p>
            <a:pPr lvl="0" algn="ctr">
              <a:buSzPts val="3600"/>
            </a:pPr>
            <a:r>
              <a:rPr lang="en-US" sz="3200" b="1" dirty="0">
                <a:solidFill>
                  <a:schemeClr val="lt1"/>
                </a:solidFill>
              </a:rPr>
              <a:t>Social roles and norms, obedience, and leadership (Cont’d)</a:t>
            </a:r>
            <a:r>
              <a:rPr lang="en-US" sz="3200" dirty="0">
                <a:sym typeface="Calibri"/>
              </a:rPr>
              <a:t> </a:t>
            </a:r>
            <a:endParaRPr sz="3200" dirty="0">
              <a:sym typeface="Calibri"/>
            </a:endParaRPr>
          </a:p>
        </p:txBody>
      </p:sp>
      <p:sp>
        <p:nvSpPr>
          <p:cNvPr id="565" name="Google Shape;565;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ct val="100000"/>
              <a:buNone/>
            </a:pPr>
            <a:r>
              <a:rPr lang="en-US" b="1" dirty="0"/>
              <a:t>The  styles of leadership</a:t>
            </a:r>
            <a:r>
              <a:rPr lang="en-US" dirty="0"/>
              <a:t>:</a:t>
            </a:r>
            <a:endParaRPr dirty="0"/>
          </a:p>
          <a:p>
            <a:pPr marL="914400" lvl="0" indent="-535146" algn="l" rtl="0">
              <a:lnSpc>
                <a:spcPct val="200000"/>
              </a:lnSpc>
              <a:spcBef>
                <a:spcPts val="500"/>
              </a:spcBef>
              <a:spcAft>
                <a:spcPts val="0"/>
              </a:spcAft>
              <a:buClr>
                <a:schemeClr val="dk1"/>
              </a:buClr>
              <a:buSzPct val="100000"/>
              <a:buChar char="➢"/>
            </a:pPr>
            <a:r>
              <a:rPr lang="en-US" sz="2300" dirty="0"/>
              <a:t>Autocratic leadership</a:t>
            </a:r>
            <a:endParaRPr sz="3100" dirty="0"/>
          </a:p>
          <a:p>
            <a:pPr marL="914400" lvl="0" indent="-535146" algn="l" rtl="0">
              <a:lnSpc>
                <a:spcPct val="200000"/>
              </a:lnSpc>
              <a:spcBef>
                <a:spcPts val="500"/>
              </a:spcBef>
              <a:spcAft>
                <a:spcPts val="0"/>
              </a:spcAft>
              <a:buClr>
                <a:schemeClr val="dk1"/>
              </a:buClr>
              <a:buSzPct val="100000"/>
              <a:buChar char="➢"/>
            </a:pPr>
            <a:r>
              <a:rPr lang="en-US" sz="2300" dirty="0"/>
              <a:t>Democratic leadership</a:t>
            </a:r>
            <a:endParaRPr sz="3100" dirty="0"/>
          </a:p>
          <a:p>
            <a:pPr marL="914400" lvl="0" indent="-535146" algn="l" rtl="0">
              <a:lnSpc>
                <a:spcPct val="200000"/>
              </a:lnSpc>
              <a:spcBef>
                <a:spcPts val="500"/>
              </a:spcBef>
              <a:spcAft>
                <a:spcPts val="0"/>
              </a:spcAft>
              <a:buClr>
                <a:schemeClr val="dk1"/>
              </a:buClr>
              <a:buSzPct val="100000"/>
              <a:buChar char="➢"/>
            </a:pPr>
            <a:r>
              <a:rPr lang="en-US" sz="2300" dirty="0"/>
              <a:t>Laisser-faire leadership</a:t>
            </a:r>
            <a:endParaRPr sz="3100" dirty="0"/>
          </a:p>
          <a:p>
            <a:pPr marL="914400" lvl="0" indent="-535146" algn="l" rtl="0">
              <a:lnSpc>
                <a:spcPct val="200000"/>
              </a:lnSpc>
              <a:spcBef>
                <a:spcPts val="500"/>
              </a:spcBef>
              <a:spcAft>
                <a:spcPts val="0"/>
              </a:spcAft>
              <a:buClr>
                <a:schemeClr val="dk1"/>
              </a:buClr>
              <a:buSzPct val="100000"/>
              <a:buChar char="➢"/>
            </a:pPr>
            <a:r>
              <a:rPr lang="en-US" sz="2300" dirty="0"/>
              <a:t>Charismatic leadership</a:t>
            </a:r>
            <a:endParaRPr sz="3100" dirty="0"/>
          </a:p>
          <a:p>
            <a:pPr marL="914400" lvl="0" indent="-535146" algn="l" rtl="0">
              <a:lnSpc>
                <a:spcPct val="200000"/>
              </a:lnSpc>
              <a:spcBef>
                <a:spcPts val="500"/>
              </a:spcBef>
              <a:spcAft>
                <a:spcPts val="0"/>
              </a:spcAft>
              <a:buClr>
                <a:schemeClr val="dk1"/>
              </a:buClr>
              <a:buSzPct val="100000"/>
              <a:buChar char="➢"/>
            </a:pPr>
            <a:r>
              <a:rPr lang="en-US" sz="2300" dirty="0"/>
              <a:t>Transactional leadership</a:t>
            </a:r>
            <a:endParaRPr sz="3100" dirty="0"/>
          </a:p>
          <a:p>
            <a:pPr marL="228600" lvl="0" indent="0" algn="l" rtl="0">
              <a:lnSpc>
                <a:spcPct val="200000"/>
              </a:lnSpc>
              <a:spcBef>
                <a:spcPts val="5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365125"/>
            <a:ext cx="81648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spcBef>
                <a:spcPts val="0"/>
              </a:spcBef>
              <a:spcAft>
                <a:spcPts val="0"/>
              </a:spcAft>
              <a:buClr>
                <a:srgbClr val="2E74B5"/>
              </a:buClr>
              <a:buSzPct val="100000"/>
              <a:buFont typeface="Calibri"/>
              <a:buNone/>
            </a:pPr>
            <a:endParaRPr sz="2800" b="1" dirty="0">
              <a:solidFill>
                <a:srgbClr val="2E74B5"/>
              </a:solidFill>
            </a:endParaRPr>
          </a:p>
          <a:p>
            <a:pPr marL="0" lvl="0" indent="0" algn="l" rtl="0">
              <a:spcBef>
                <a:spcPts val="0"/>
              </a:spcBef>
              <a:spcAft>
                <a:spcPts val="0"/>
              </a:spcAft>
              <a:buClr>
                <a:srgbClr val="2E74B5"/>
              </a:buClr>
              <a:buSzPct val="100000"/>
              <a:buFont typeface="Calibri"/>
              <a:buNone/>
            </a:pPr>
            <a:endParaRPr sz="2800" b="1" dirty="0">
              <a:solidFill>
                <a:srgbClr val="2E74B5"/>
              </a:solidFill>
            </a:endParaRPr>
          </a:p>
          <a:p>
            <a:pPr marL="0" lvl="0" indent="0" algn="ctr" rtl="0">
              <a:spcBef>
                <a:spcPts val="0"/>
              </a:spcBef>
              <a:spcAft>
                <a:spcPts val="0"/>
              </a:spcAft>
              <a:buClr>
                <a:srgbClr val="2E74B5"/>
              </a:buClr>
              <a:buSzPct val="100000"/>
              <a:buFont typeface="Calibri"/>
              <a:buNone/>
            </a:pPr>
            <a:r>
              <a:rPr lang="en-US" sz="2800" b="1" dirty="0">
                <a:solidFill>
                  <a:schemeClr val="lt2"/>
                </a:solidFill>
              </a:rPr>
              <a:t>Structure of unit 1 </a:t>
            </a:r>
            <a:endParaRPr b="1" dirty="0">
              <a:solidFill>
                <a:schemeClr val="bg1"/>
              </a:solidFill>
            </a:endParaRPr>
          </a:p>
          <a:p>
            <a:pPr marL="0" lvl="0" indent="0" algn="l" rtl="0">
              <a:lnSpc>
                <a:spcPct val="90000"/>
              </a:lnSpc>
              <a:spcBef>
                <a:spcPts val="0"/>
              </a:spcBef>
              <a:spcAft>
                <a:spcPts val="0"/>
              </a:spcAft>
              <a:buClr>
                <a:schemeClr val="lt1"/>
              </a:buClr>
              <a:buSzPct val="100000"/>
              <a:buFont typeface="Calibri"/>
              <a:buNone/>
            </a:pPr>
            <a:endParaRPr sz="3600" b="1" dirty="0">
              <a:solidFill>
                <a:schemeClr val="lt1"/>
              </a:solidFill>
            </a:endParaRPr>
          </a:p>
        </p:txBody>
      </p:sp>
      <p:sp>
        <p:nvSpPr>
          <p:cNvPr id="136" name="Google Shape;136;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1371600" lvl="0" indent="-342900" algn="l" rtl="0">
              <a:lnSpc>
                <a:spcPct val="200000"/>
              </a:lnSpc>
              <a:spcBef>
                <a:spcPts val="0"/>
              </a:spcBef>
              <a:spcAft>
                <a:spcPts val="0"/>
              </a:spcAft>
              <a:buSzPts val="1800"/>
              <a:buChar char="•"/>
            </a:pPr>
            <a:r>
              <a:rPr lang="en-US" dirty="0"/>
              <a:t>Concept of </a:t>
            </a:r>
            <a:r>
              <a:rPr lang="en-US" dirty="0">
                <a:sym typeface="Calibri"/>
              </a:rPr>
              <a:t>Education </a:t>
            </a:r>
            <a:endParaRPr dirty="0"/>
          </a:p>
          <a:p>
            <a:pPr marL="1371600" lvl="0" indent="-342900" algn="l" rtl="0">
              <a:lnSpc>
                <a:spcPct val="200000"/>
              </a:lnSpc>
              <a:spcBef>
                <a:spcPts val="0"/>
              </a:spcBef>
              <a:spcAft>
                <a:spcPts val="0"/>
              </a:spcAft>
              <a:buSzPts val="1800"/>
              <a:buChar char="•"/>
            </a:pPr>
            <a:r>
              <a:rPr lang="en-US" dirty="0">
                <a:sym typeface="Calibri"/>
              </a:rPr>
              <a:t>Concepts related to psychology</a:t>
            </a:r>
            <a:endParaRPr dirty="0"/>
          </a:p>
          <a:p>
            <a:pPr marL="1371600" lvl="0" indent="-342900" algn="l" rtl="0">
              <a:lnSpc>
                <a:spcPct val="200000"/>
              </a:lnSpc>
              <a:spcBef>
                <a:spcPts val="0"/>
              </a:spcBef>
              <a:spcAft>
                <a:spcPts val="0"/>
              </a:spcAft>
              <a:buSzPts val="1800"/>
              <a:buChar char="•"/>
            </a:pPr>
            <a:r>
              <a:rPr lang="en-US" dirty="0">
                <a:sym typeface="Calibri"/>
              </a:rPr>
              <a:t>Importance of psychology in teaching and learning</a:t>
            </a:r>
            <a:endParaRPr dirty="0"/>
          </a:p>
          <a:p>
            <a:pPr marL="1371600" lvl="0" indent="-342900" algn="l" rtl="0">
              <a:lnSpc>
                <a:spcPct val="200000"/>
              </a:lnSpc>
              <a:spcBef>
                <a:spcPts val="0"/>
              </a:spcBef>
              <a:spcAft>
                <a:spcPts val="0"/>
              </a:spcAft>
              <a:buSzPts val="1800"/>
              <a:buChar char="•"/>
            </a:pPr>
            <a:r>
              <a:rPr lang="en-US" b="1" dirty="0">
                <a:sym typeface="Calibri"/>
              </a:rPr>
              <a:t> </a:t>
            </a:r>
            <a:r>
              <a:rPr lang="en-US" dirty="0">
                <a:sym typeface="Calibri"/>
              </a:rPr>
              <a:t>Concept of Educational Psychology and its importance to a teacher</a:t>
            </a:r>
            <a:endParaRPr dirty="0">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18040" cy="1325563"/>
          </a:xfrm>
          <a:solidFill>
            <a:schemeClr val="accent1"/>
          </a:solidFill>
        </p:spPr>
        <p:txBody>
          <a:bodyPr>
            <a:normAutofit/>
          </a:bodyPr>
          <a:lstStyle/>
          <a:p>
            <a:pPr algn="ctr"/>
            <a:r>
              <a:rPr lang="en-US" sz="3200" b="1" dirty="0">
                <a:solidFill>
                  <a:schemeClr val="lt1"/>
                </a:solidFill>
              </a:rPr>
              <a:t>Social roles and norms, obedience, and leadership (Cont’d)</a:t>
            </a:r>
            <a:endParaRPr lang="en-US" sz="3200" dirty="0"/>
          </a:p>
        </p:txBody>
      </p:sp>
      <p:sp>
        <p:nvSpPr>
          <p:cNvPr id="3" name="Text Placeholder 2"/>
          <p:cNvSpPr>
            <a:spLocks noGrp="1"/>
          </p:cNvSpPr>
          <p:nvPr>
            <p:ph type="body" idx="1"/>
          </p:nvPr>
        </p:nvSpPr>
        <p:spPr>
          <a:xfrm>
            <a:off x="838200" y="1825625"/>
            <a:ext cx="9718040" cy="4351338"/>
          </a:xfrm>
          <a:solidFill>
            <a:schemeClr val="accent5">
              <a:lumMod val="40000"/>
              <a:lumOff val="60000"/>
            </a:schemeClr>
          </a:solidFill>
        </p:spPr>
        <p:txBody>
          <a:bodyPr/>
          <a:lstStyle/>
          <a:p>
            <a:pPr marL="114300" indent="0">
              <a:buNone/>
            </a:pPr>
            <a:r>
              <a:rPr lang="en-US" dirty="0"/>
              <a:t>            </a:t>
            </a:r>
            <a:r>
              <a:rPr lang="en-US" b="1" dirty="0"/>
              <a:t>Application Activity 4.4 ( Individual presentation)</a:t>
            </a:r>
          </a:p>
          <a:p>
            <a:pPr marL="114300" indent="0">
              <a:buNone/>
            </a:pPr>
            <a:endParaRPr lang="en-US" dirty="0"/>
          </a:p>
          <a:p>
            <a:pPr marL="114300" indent="0">
              <a:buNone/>
            </a:pPr>
            <a:r>
              <a:rPr lang="en-US" dirty="0"/>
              <a:t>As a teacher trainee who has studied about social norms. Explain how you will enforce positive social norms in your class. </a:t>
            </a:r>
          </a:p>
        </p:txBody>
      </p:sp>
    </p:spTree>
    <p:extLst>
      <p:ext uri="{BB962C8B-B14F-4D97-AF65-F5344CB8AC3E}">
        <p14:creationId xmlns:p14="http://schemas.microsoft.com/office/powerpoint/2010/main" val="15004781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5"/>
          <p:cNvSpPr txBox="1">
            <a:spLocks noGrp="1"/>
          </p:cNvSpPr>
          <p:nvPr>
            <p:ph type="title"/>
          </p:nvPr>
        </p:nvSpPr>
        <p:spPr>
          <a:xfrm>
            <a:off x="838200" y="365125"/>
            <a:ext cx="9589655"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sym typeface="Calibri"/>
              </a:rPr>
              <a:t>Section 4.5: Group dynamics</a:t>
            </a:r>
            <a:endParaRPr dirty="0"/>
          </a:p>
        </p:txBody>
      </p:sp>
      <p:sp>
        <p:nvSpPr>
          <p:cNvPr id="571" name="Google Shape;571;p65"/>
          <p:cNvSpPr txBox="1">
            <a:spLocks noGrp="1"/>
          </p:cNvSpPr>
          <p:nvPr>
            <p:ph type="body" idx="1"/>
          </p:nvPr>
        </p:nvSpPr>
        <p:spPr>
          <a:xfrm>
            <a:off x="838200" y="1825625"/>
            <a:ext cx="9589655"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685800" lvl="1" indent="-76200">
              <a:lnSpc>
                <a:spcPct val="150000"/>
              </a:lnSpc>
              <a:buSzPts val="2400"/>
              <a:buNone/>
            </a:pPr>
            <a:r>
              <a:rPr lang="en-US" sz="2800" b="1" dirty="0">
                <a:latin typeface="Calibri" panose="020F0502020204030204" pitchFamily="34" charset="0"/>
                <a:ea typeface="Calibri" panose="020F0502020204030204" pitchFamily="34" charset="0"/>
                <a:cs typeface="Calibri" panose="020F0502020204030204" pitchFamily="34" charset="0"/>
              </a:rPr>
              <a:t>Activity 4.5 ( Group discussions and presentations)</a:t>
            </a:r>
          </a:p>
          <a:p>
            <a:pPr marL="685800" lvl="1" indent="-76200">
              <a:lnSpc>
                <a:spcPct val="150000"/>
              </a:lnSpc>
              <a:buSzPts val="2400"/>
              <a:buNone/>
            </a:pPr>
            <a:r>
              <a:rPr lang="en-US" sz="2800" dirty="0">
                <a:latin typeface="Calibri" panose="020F0502020204030204" pitchFamily="34" charset="0"/>
                <a:ea typeface="Calibri" panose="020F0502020204030204" pitchFamily="34" charset="0"/>
                <a:cs typeface="Calibri" panose="020F0502020204030204" pitchFamily="34" charset="0"/>
              </a:rPr>
              <a:t>In your school, learners tend to form different groups. Explain the basis on which those groups are formed.</a:t>
            </a:r>
            <a:endParaRPr sz="2800" dirty="0">
              <a:latin typeface="Calibri" panose="020F0502020204030204" pitchFamily="34" charset="0"/>
              <a:ea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z="3200" b="1" dirty="0">
                <a:solidFill>
                  <a:schemeClr val="lt1"/>
                </a:solidFill>
              </a:rPr>
              <a:t>Group dynamics (cont’d)</a:t>
            </a:r>
            <a:endParaRPr lang="en-US" sz="3200" b="1" dirty="0"/>
          </a:p>
        </p:txBody>
      </p:sp>
      <p:sp>
        <p:nvSpPr>
          <p:cNvPr id="3" name="Text Placeholder 2"/>
          <p:cNvSpPr>
            <a:spLocks noGrp="1"/>
          </p:cNvSpPr>
          <p:nvPr>
            <p:ph type="body" idx="1"/>
          </p:nvPr>
        </p:nvSpPr>
        <p:spPr/>
        <p:txBody>
          <a:bodyPr/>
          <a:lstStyle/>
          <a:p>
            <a:pPr marL="685800" lvl="1" indent="-228600">
              <a:lnSpc>
                <a:spcPct val="150000"/>
              </a:lnSpc>
              <a:spcBef>
                <a:spcPts val="0"/>
              </a:spcBef>
              <a:buSzPts val="2400"/>
            </a:pPr>
            <a:r>
              <a:rPr lang="en-US" dirty="0">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ocial group is defined as two or more persons who meet for the following conditions: </a:t>
            </a:r>
          </a:p>
          <a:p>
            <a:pPr marL="914400" lvl="2" indent="0">
              <a:lnSpc>
                <a:spcPct val="150000"/>
              </a:lnSpc>
              <a:buSzPts val="2000"/>
              <a:buNone/>
            </a:pPr>
            <a:r>
              <a:rPr lang="en-US" sz="2500" dirty="0">
                <a:latin typeface="Calibri" panose="020F0502020204030204" pitchFamily="34" charset="0"/>
                <a:cs typeface="Calibri" panose="020F0502020204030204" pitchFamily="34" charset="0"/>
              </a:rPr>
              <a:t>(i) the relations among the members are independent </a:t>
            </a:r>
          </a:p>
          <a:p>
            <a:pPr marL="914400" lvl="2" indent="0">
              <a:lnSpc>
                <a:spcPct val="150000"/>
              </a:lnSpc>
              <a:buSzPts val="2000"/>
              <a:buNone/>
            </a:pPr>
            <a:r>
              <a:rPr lang="en-US" sz="2500" dirty="0">
                <a:latin typeface="Calibri" panose="020F0502020204030204" pitchFamily="34" charset="0"/>
                <a:cs typeface="Calibri" panose="020F0502020204030204" pitchFamily="34" charset="0"/>
              </a:rPr>
              <a:t>(ii) each member’s behavior influences the behavior of each of the others, </a:t>
            </a:r>
          </a:p>
          <a:p>
            <a:pPr marL="914400" lvl="2" indent="0">
              <a:lnSpc>
                <a:spcPct val="150000"/>
              </a:lnSpc>
              <a:buSzPts val="2000"/>
              <a:buNone/>
            </a:pPr>
            <a:r>
              <a:rPr lang="en-US" sz="2500" dirty="0">
                <a:latin typeface="Calibri" panose="020F0502020204030204" pitchFamily="34" charset="0"/>
                <a:cs typeface="Calibri" panose="020F0502020204030204" pitchFamily="34" charset="0"/>
              </a:rPr>
              <a:t>(iii) the members ‘share an ideology’</a:t>
            </a:r>
          </a:p>
          <a:p>
            <a:endParaRPr lang="en-US" dirty="0"/>
          </a:p>
        </p:txBody>
      </p:sp>
    </p:spTree>
    <p:extLst>
      <p:ext uri="{BB962C8B-B14F-4D97-AF65-F5344CB8AC3E}">
        <p14:creationId xmlns:p14="http://schemas.microsoft.com/office/powerpoint/2010/main" val="466231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6"/>
          <p:cNvSpPr txBox="1">
            <a:spLocks noGrp="1"/>
          </p:cNvSpPr>
          <p:nvPr>
            <p:ph type="title"/>
          </p:nvPr>
        </p:nvSpPr>
        <p:spPr>
          <a:xfrm>
            <a:off x="838200" y="365125"/>
            <a:ext cx="9507071" cy="1325563"/>
          </a:xfrm>
          <a:prstGeom prst="rect">
            <a:avLst/>
          </a:prstGeom>
          <a:solidFill>
            <a:schemeClr val="accent1"/>
          </a:solidFill>
          <a:ln>
            <a:noFill/>
          </a:ln>
        </p:spPr>
        <p:txBody>
          <a:bodyPr spcFirstLastPara="1" wrap="square" lIns="91425" tIns="45700" rIns="91425" bIns="45700" anchor="ctr" anchorCtr="0">
            <a:normAutofit/>
          </a:bodyPr>
          <a:lstStyle/>
          <a:p>
            <a:pPr lvl="1" algn="ctr">
              <a:lnSpc>
                <a:spcPct val="90000"/>
              </a:lnSpc>
            </a:pPr>
            <a:r>
              <a:rPr lang="en-US" sz="3200" b="1" dirty="0">
                <a:solidFill>
                  <a:schemeClr val="lt1"/>
                </a:solidFill>
                <a:latin typeface="Calibri" panose="020F0502020204030204" pitchFamily="34" charset="0"/>
                <a:ea typeface="Calibri" panose="020F0502020204030204" pitchFamily="34" charset="0"/>
                <a:cs typeface="Calibri" panose="020F0502020204030204" pitchFamily="34" charset="0"/>
              </a:rPr>
              <a:t>Group dynamics (cont’d)</a:t>
            </a:r>
            <a:endParaRPr sz="3200" b="1"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77" name="Google Shape;577;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692785" indent="0">
              <a:lnSpc>
                <a:spcPct val="150000"/>
              </a:lnSpc>
              <a:spcBef>
                <a:spcPts val="0"/>
              </a:spcBef>
              <a:buSzPct val="100000"/>
              <a:buNone/>
            </a:pPr>
            <a:r>
              <a:rPr lang="en-US" sz="3600" b="1" dirty="0"/>
              <a:t> Characteristics of a group</a:t>
            </a:r>
            <a:endParaRPr lang="en-US" sz="3600" dirty="0"/>
          </a:p>
          <a:p>
            <a:pPr marL="1264285" indent="-571500">
              <a:lnSpc>
                <a:spcPct val="150000"/>
              </a:lnSpc>
              <a:spcBef>
                <a:spcPts val="0"/>
              </a:spcBef>
              <a:buSzPct val="100000"/>
            </a:pPr>
            <a:r>
              <a:rPr lang="en-US" sz="3600" dirty="0"/>
              <a:t>Relatedness to each other</a:t>
            </a:r>
          </a:p>
          <a:p>
            <a:pPr marL="1143000" indent="-450215">
              <a:lnSpc>
                <a:spcPct val="150000"/>
              </a:lnSpc>
              <a:buSzPct val="100000"/>
            </a:pPr>
            <a:r>
              <a:rPr lang="en-US" sz="3600" dirty="0"/>
              <a:t>Common interest</a:t>
            </a:r>
          </a:p>
          <a:p>
            <a:pPr marL="1143000" indent="-450215">
              <a:lnSpc>
                <a:spcPct val="150000"/>
              </a:lnSpc>
              <a:buSzPct val="100000"/>
            </a:pPr>
            <a:r>
              <a:rPr lang="en-US" sz="3600" dirty="0"/>
              <a:t>Feeling of belonging among the members of the group</a:t>
            </a:r>
            <a:endParaRPr sz="3600" dirty="0"/>
          </a:p>
          <a:p>
            <a:pPr marL="1143000" lvl="0" indent="-450215" algn="l" rtl="0">
              <a:lnSpc>
                <a:spcPct val="150000"/>
              </a:lnSpc>
              <a:spcBef>
                <a:spcPts val="1000"/>
              </a:spcBef>
              <a:spcAft>
                <a:spcPts val="0"/>
              </a:spcAft>
              <a:buClr>
                <a:schemeClr val="dk1"/>
              </a:buClr>
              <a:buSzPct val="100000"/>
              <a:buChar char="•"/>
            </a:pPr>
            <a:r>
              <a:rPr lang="en-US" sz="3600" dirty="0"/>
              <a:t>Common values</a:t>
            </a:r>
            <a:endParaRPr sz="3600" dirty="0"/>
          </a:p>
          <a:p>
            <a:pPr marL="1143000" lvl="0" indent="-450215" algn="l" rtl="0">
              <a:lnSpc>
                <a:spcPct val="150000"/>
              </a:lnSpc>
              <a:spcBef>
                <a:spcPts val="1000"/>
              </a:spcBef>
              <a:spcAft>
                <a:spcPts val="0"/>
              </a:spcAft>
              <a:buClr>
                <a:schemeClr val="dk1"/>
              </a:buClr>
              <a:buSzPct val="100000"/>
              <a:buChar char="•"/>
            </a:pPr>
            <a:r>
              <a:rPr lang="en-US" sz="3600" dirty="0"/>
              <a:t>Obligation</a:t>
            </a:r>
            <a:endParaRPr sz="3600" dirty="0"/>
          </a:p>
          <a:p>
            <a:pPr marL="1143000" lvl="0" indent="-450215" algn="l" rtl="0">
              <a:lnSpc>
                <a:spcPct val="150000"/>
              </a:lnSpc>
              <a:spcBef>
                <a:spcPts val="1000"/>
              </a:spcBef>
              <a:spcAft>
                <a:spcPts val="0"/>
              </a:spcAft>
              <a:buClr>
                <a:schemeClr val="dk1"/>
              </a:buClr>
              <a:buSzPct val="100000"/>
              <a:buChar char="•"/>
            </a:pPr>
            <a:r>
              <a:rPr lang="en-US" sz="3600" dirty="0"/>
              <a:t>Expectations</a:t>
            </a:r>
            <a:endParaRPr sz="3600" dirty="0"/>
          </a:p>
          <a:p>
            <a:pPr marL="228600" lvl="0" indent="-5080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7"/>
          <p:cNvSpPr txBox="1">
            <a:spLocks noGrp="1"/>
          </p:cNvSpPr>
          <p:nvPr>
            <p:ph type="title"/>
          </p:nvPr>
        </p:nvSpPr>
        <p:spPr>
          <a:xfrm>
            <a:off x="838200" y="365125"/>
            <a:ext cx="9569824" cy="1325563"/>
          </a:xfrm>
          <a:prstGeom prst="rect">
            <a:avLst/>
          </a:prstGeom>
          <a:solidFill>
            <a:schemeClr val="accent1"/>
          </a:solidFill>
          <a:ln>
            <a:noFill/>
          </a:ln>
        </p:spPr>
        <p:txBody>
          <a:bodyPr spcFirstLastPara="1" wrap="square" lIns="91425" tIns="45700" rIns="91425" bIns="45700" anchor="ctr" anchorCtr="0">
            <a:normAutofit/>
          </a:bodyPr>
          <a:lstStyle/>
          <a:p>
            <a:pPr lvl="1" algn="ctr">
              <a:lnSpc>
                <a:spcPct val="90000"/>
              </a:lnSpc>
            </a:pPr>
            <a:r>
              <a:rPr lang="en-US" sz="3200" b="1" dirty="0">
                <a:solidFill>
                  <a:schemeClr val="lt1"/>
                </a:solidFill>
                <a:latin typeface="Calibri" panose="020F0502020204030204" pitchFamily="34" charset="0"/>
                <a:ea typeface="Calibri" panose="020F0502020204030204" pitchFamily="34" charset="0"/>
                <a:cs typeface="Calibri" panose="020F0502020204030204" pitchFamily="34" charset="0"/>
              </a:rPr>
              <a:t>Group dynamics (Cont’d)</a:t>
            </a:r>
            <a:r>
              <a:rPr lang="en-US" sz="3200" dirty="0">
                <a:latin typeface="Calibri" panose="020F0502020204030204" pitchFamily="34" charset="0"/>
                <a:ea typeface="Calibri" panose="020F0502020204030204" pitchFamily="34" charset="0"/>
                <a:cs typeface="Calibri" panose="020F0502020204030204" pitchFamily="34" charset="0"/>
                <a:sym typeface="Calibri"/>
              </a:rPr>
              <a:t/>
            </a:r>
            <a:br>
              <a:rPr lang="en-US" sz="3200" dirty="0">
                <a:latin typeface="Calibri" panose="020F0502020204030204" pitchFamily="34" charset="0"/>
                <a:ea typeface="Calibri" panose="020F0502020204030204" pitchFamily="34" charset="0"/>
                <a:cs typeface="Calibri" panose="020F0502020204030204" pitchFamily="34" charset="0"/>
                <a:sym typeface="Calibri"/>
              </a:rPr>
            </a:br>
            <a:endParaRPr sz="32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83" name="Google Shape;583;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lang="en-US" dirty="0">
              <a:sym typeface="Calibri"/>
            </a:endParaRPr>
          </a:p>
          <a:p>
            <a:pPr marL="0" lvl="0" indent="0">
              <a:spcBef>
                <a:spcPts val="0"/>
              </a:spcBef>
              <a:buSzPct val="100000"/>
              <a:buNone/>
            </a:pPr>
            <a:r>
              <a:rPr lang="en-US" dirty="0"/>
              <a:t>Types of group and group boundaries</a:t>
            </a:r>
          </a:p>
          <a:p>
            <a:pPr marL="0" lvl="0" indent="0" algn="l" rtl="0">
              <a:lnSpc>
                <a:spcPct val="90000"/>
              </a:lnSpc>
              <a:spcBef>
                <a:spcPts val="0"/>
              </a:spcBef>
              <a:spcAft>
                <a:spcPts val="0"/>
              </a:spcAft>
              <a:buClr>
                <a:schemeClr val="dk1"/>
              </a:buClr>
              <a:buSzPct val="100000"/>
              <a:buNone/>
            </a:pPr>
            <a:endParaRPr lang="en-US" dirty="0">
              <a:sym typeface="Calibri"/>
            </a:endParaRPr>
          </a:p>
          <a:p>
            <a:pPr marL="0" lvl="0" indent="0" algn="l" rtl="0">
              <a:lnSpc>
                <a:spcPct val="90000"/>
              </a:lnSpc>
              <a:spcBef>
                <a:spcPts val="0"/>
              </a:spcBef>
              <a:spcAft>
                <a:spcPts val="0"/>
              </a:spcAft>
              <a:buClr>
                <a:schemeClr val="dk1"/>
              </a:buClr>
              <a:buSzPct val="100000"/>
              <a:buNone/>
            </a:pPr>
            <a:r>
              <a:rPr lang="en-US" dirty="0">
                <a:sym typeface="Calibri"/>
              </a:rPr>
              <a:t>Groups are classified based on their size, structure, and affiliation.</a:t>
            </a:r>
            <a:endParaRPr dirty="0"/>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Formal group;</a:t>
            </a:r>
            <a:endParaRPr dirty="0">
              <a:latin typeface="Calibri" panose="020F0502020204030204" pitchFamily="34" charset="0"/>
              <a:cs typeface="Calibri" panose="020F0502020204030204" pitchFamily="34" charset="0"/>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Informal group; </a:t>
            </a:r>
            <a:endParaRPr dirty="0">
              <a:latin typeface="Calibri" panose="020F0502020204030204" pitchFamily="34" charset="0"/>
              <a:cs typeface="Calibri" panose="020F0502020204030204" pitchFamily="34" charset="0"/>
              <a:sym typeface="Calibri"/>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Primary group;</a:t>
            </a:r>
            <a:endParaRPr dirty="0">
              <a:latin typeface="Calibri" panose="020F0502020204030204" pitchFamily="34" charset="0"/>
              <a:cs typeface="Calibri" panose="020F0502020204030204" pitchFamily="34" charset="0"/>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Secondary groups; </a:t>
            </a:r>
            <a:endParaRPr dirty="0">
              <a:latin typeface="Calibri" panose="020F0502020204030204" pitchFamily="34" charset="0"/>
              <a:cs typeface="Calibri" panose="020F0502020204030204" pitchFamily="34" charset="0"/>
              <a:sym typeface="Calibri"/>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In-group;</a:t>
            </a:r>
            <a:endParaRPr dirty="0">
              <a:latin typeface="Calibri" panose="020F0502020204030204" pitchFamily="34" charset="0"/>
              <a:cs typeface="Calibri" panose="020F0502020204030204" pitchFamily="34" charset="0"/>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Out-group; </a:t>
            </a:r>
            <a:endParaRPr dirty="0">
              <a:latin typeface="Calibri" panose="020F0502020204030204" pitchFamily="34" charset="0"/>
              <a:cs typeface="Calibri" panose="020F0502020204030204" pitchFamily="34" charset="0"/>
              <a:sym typeface="Calibri"/>
            </a:endParaRPr>
          </a:p>
          <a:p>
            <a:pPr marL="914400" lvl="1" indent="-369569" algn="l" rtl="0">
              <a:lnSpc>
                <a:spcPct val="150000"/>
              </a:lnSpc>
              <a:spcBef>
                <a:spcPts val="500"/>
              </a:spcBef>
              <a:spcAft>
                <a:spcPts val="0"/>
              </a:spcAft>
              <a:buClr>
                <a:schemeClr val="dk1"/>
              </a:buClr>
              <a:buSzPct val="100000"/>
              <a:buChar char="•"/>
            </a:pPr>
            <a:r>
              <a:rPr lang="en-US" dirty="0">
                <a:latin typeface="Calibri" panose="020F0502020204030204" pitchFamily="34" charset="0"/>
                <a:cs typeface="Calibri" panose="020F0502020204030204" pitchFamily="34" charset="0"/>
                <a:sym typeface="Calibri"/>
              </a:rPr>
              <a:t>Reference groups; </a:t>
            </a:r>
            <a:endParaRPr dirty="0">
              <a:latin typeface="Calibri" panose="020F0502020204030204" pitchFamily="34" charset="0"/>
              <a:cs typeface="Calibri" panose="020F0502020204030204" pitchFamily="34" charset="0"/>
              <a:sym typeface="Calibri"/>
            </a:endParaRPr>
          </a:p>
          <a:p>
            <a:pPr marL="228600" lvl="0" indent="-64135" algn="l" rtl="0">
              <a:lnSpc>
                <a:spcPct val="90000"/>
              </a:lnSpc>
              <a:spcBef>
                <a:spcPts val="1000"/>
              </a:spcBef>
              <a:spcAft>
                <a:spcPts val="0"/>
              </a:spcAft>
              <a:buClr>
                <a:schemeClr val="dk1"/>
              </a:buClr>
              <a:buSzPct val="100000"/>
              <a:buNone/>
            </a:pPr>
            <a:endParaRPr dirty="0">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6388" cy="1325563"/>
          </a:xfrm>
          <a:solidFill>
            <a:schemeClr val="accent1"/>
          </a:solidFill>
        </p:spPr>
        <p:txBody>
          <a:bodyPr/>
          <a:lstStyle/>
          <a:p>
            <a:pPr algn="ctr"/>
            <a:r>
              <a:rPr lang="en-US" sz="3200" b="1" dirty="0">
                <a:solidFill>
                  <a:schemeClr val="lt1"/>
                </a:solidFill>
                <a:ea typeface="Calibri" panose="020F0502020204030204" pitchFamily="34" charset="0"/>
              </a:rPr>
              <a:t>Group dynamics (Cont’d)</a:t>
            </a:r>
            <a:r>
              <a:rPr lang="en-US" dirty="0">
                <a:ea typeface="Calibri" panose="020F0502020204030204" pitchFamily="34" charset="0"/>
              </a:rPr>
              <a:t/>
            </a:r>
            <a:br>
              <a:rPr lang="en-US" dirty="0">
                <a:ea typeface="Calibri" panose="020F0502020204030204" pitchFamily="34" charset="0"/>
              </a:rPr>
            </a:br>
            <a:endParaRPr lang="en-US" dirty="0"/>
          </a:p>
        </p:txBody>
      </p:sp>
      <p:sp>
        <p:nvSpPr>
          <p:cNvPr id="3" name="Text Placeholder 2"/>
          <p:cNvSpPr>
            <a:spLocks noGrp="1"/>
          </p:cNvSpPr>
          <p:nvPr>
            <p:ph type="body" idx="1"/>
          </p:nvPr>
        </p:nvSpPr>
        <p:spPr>
          <a:xfrm>
            <a:off x="838200" y="1825625"/>
            <a:ext cx="9426388" cy="4351338"/>
          </a:xfrm>
        </p:spPr>
        <p:txBody>
          <a:bodyPr/>
          <a:lstStyle/>
          <a:p>
            <a:pPr marL="228600" lvl="0" indent="-228600">
              <a:lnSpc>
                <a:spcPct val="115000"/>
              </a:lnSpc>
              <a:spcBef>
                <a:spcPts val="0"/>
              </a:spcBef>
              <a:buSzPts val="2800"/>
            </a:pPr>
            <a:r>
              <a:rPr lang="en-US" b="1" dirty="0"/>
              <a:t>Group Dynamics </a:t>
            </a:r>
            <a:r>
              <a:rPr lang="en-US" dirty="0"/>
              <a:t>is described as positive and negative forces within groups of people</a:t>
            </a:r>
          </a:p>
          <a:p>
            <a:pPr marL="228600" lvl="0" indent="-228600">
              <a:lnSpc>
                <a:spcPct val="115000"/>
              </a:lnSpc>
              <a:buSzPts val="2800"/>
            </a:pPr>
            <a:r>
              <a:rPr lang="en-US" b="1" dirty="0"/>
              <a:t>Group cohesion</a:t>
            </a:r>
            <a:r>
              <a:rPr lang="en-US" dirty="0"/>
              <a:t> is when all members of a group support and validate one another at work</a:t>
            </a:r>
          </a:p>
          <a:p>
            <a:pPr marL="228600" lvl="0" indent="-228600">
              <a:lnSpc>
                <a:spcPct val="115000"/>
              </a:lnSpc>
              <a:buSzPts val="2800"/>
            </a:pPr>
            <a:r>
              <a:rPr lang="en-US" dirty="0"/>
              <a:t>The technique of </a:t>
            </a:r>
            <a:r>
              <a:rPr lang="en-US" b="1" dirty="0"/>
              <a:t>Sociometry</a:t>
            </a:r>
            <a:r>
              <a:rPr lang="en-US" dirty="0"/>
              <a:t> is used to study group dynamics</a:t>
            </a:r>
          </a:p>
          <a:p>
            <a:endParaRPr lang="en-US" dirty="0"/>
          </a:p>
        </p:txBody>
      </p:sp>
    </p:spTree>
    <p:extLst>
      <p:ext uri="{BB962C8B-B14F-4D97-AF65-F5344CB8AC3E}">
        <p14:creationId xmlns:p14="http://schemas.microsoft.com/office/powerpoint/2010/main" val="8303772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6388" cy="1325563"/>
          </a:xfrm>
          <a:solidFill>
            <a:schemeClr val="accent1"/>
          </a:solidFill>
        </p:spPr>
        <p:txBody>
          <a:bodyPr/>
          <a:lstStyle/>
          <a:p>
            <a:pPr algn="ctr"/>
            <a:r>
              <a:rPr lang="en-US" sz="3200" b="1" dirty="0">
                <a:solidFill>
                  <a:schemeClr val="lt1"/>
                </a:solidFill>
                <a:ea typeface="Calibri" panose="020F0502020204030204" pitchFamily="34" charset="0"/>
              </a:rPr>
              <a:t>Group dynamics (Cont’d)</a:t>
            </a:r>
            <a:r>
              <a:rPr lang="en-US" dirty="0">
                <a:ea typeface="Calibri" panose="020F0502020204030204" pitchFamily="34" charset="0"/>
              </a:rPr>
              <a:t/>
            </a:r>
            <a:br>
              <a:rPr lang="en-US" dirty="0">
                <a:ea typeface="Calibri" panose="020F0502020204030204" pitchFamily="34" charset="0"/>
              </a:rPr>
            </a:br>
            <a:endParaRPr lang="en-US" dirty="0"/>
          </a:p>
        </p:txBody>
      </p:sp>
      <p:sp>
        <p:nvSpPr>
          <p:cNvPr id="3" name="Text Placeholder 2"/>
          <p:cNvSpPr>
            <a:spLocks noGrp="1"/>
          </p:cNvSpPr>
          <p:nvPr>
            <p:ph type="body" idx="1"/>
          </p:nvPr>
        </p:nvSpPr>
        <p:spPr>
          <a:xfrm>
            <a:off x="838200" y="1825625"/>
            <a:ext cx="9426388" cy="4351338"/>
          </a:xfrm>
        </p:spPr>
        <p:txBody>
          <a:bodyPr/>
          <a:lstStyle/>
          <a:p>
            <a:pPr marL="114300" indent="0">
              <a:buNone/>
            </a:pPr>
            <a:r>
              <a:rPr lang="en-US" b="1" dirty="0"/>
              <a:t>Two types of the technique of sociometry: </a:t>
            </a:r>
            <a:r>
              <a:rPr lang="en-US" dirty="0"/>
              <a:t>(Guess who technique&amp; Nominating technique)</a:t>
            </a:r>
          </a:p>
          <a:p>
            <a:pPr lvl="0"/>
            <a:r>
              <a:rPr lang="en-US" b="1" dirty="0"/>
              <a:t>Guess who technique: </a:t>
            </a:r>
            <a:r>
              <a:rPr lang="en-US" dirty="0"/>
              <a:t>The questions are asked to each pupil in the group. For example: </a:t>
            </a:r>
          </a:p>
          <a:p>
            <a:pPr lvl="0">
              <a:buFont typeface="Wingdings" panose="05000000000000000000" pitchFamily="2" charset="2"/>
              <a:buChar char="Ø"/>
            </a:pPr>
            <a:r>
              <a:rPr lang="en-US" dirty="0"/>
              <a:t>(a) With whom do you enjoy most in gathering?</a:t>
            </a:r>
          </a:p>
          <a:p>
            <a:pPr lvl="0">
              <a:buFont typeface="Wingdings" panose="05000000000000000000" pitchFamily="2" charset="2"/>
              <a:buChar char="Ø"/>
            </a:pPr>
            <a:r>
              <a:rPr lang="en-US" dirty="0"/>
              <a:t> (b) Who would you like to sit next to, in the class?</a:t>
            </a:r>
          </a:p>
          <a:p>
            <a:pPr marL="114300" indent="0">
              <a:buNone/>
            </a:pPr>
            <a:endParaRPr lang="en-US" dirty="0"/>
          </a:p>
        </p:txBody>
      </p:sp>
    </p:spTree>
    <p:extLst>
      <p:ext uri="{BB962C8B-B14F-4D97-AF65-F5344CB8AC3E}">
        <p14:creationId xmlns:p14="http://schemas.microsoft.com/office/powerpoint/2010/main" val="33734429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54671" cy="1325563"/>
          </a:xfrm>
          <a:solidFill>
            <a:schemeClr val="accent1"/>
          </a:solidFill>
        </p:spPr>
        <p:txBody>
          <a:bodyPr>
            <a:normAutofit/>
          </a:bodyPr>
          <a:lstStyle/>
          <a:p>
            <a:pPr algn="ctr"/>
            <a:r>
              <a:rPr lang="en-US" sz="3200" b="1" dirty="0">
                <a:solidFill>
                  <a:schemeClr val="lt1"/>
                </a:solidFill>
                <a:ea typeface="Calibri" panose="020F0502020204030204" pitchFamily="34" charset="0"/>
              </a:rPr>
              <a:t>Group dynamics (Cont’d)</a:t>
            </a:r>
            <a:r>
              <a:rPr lang="en-US" sz="3200" dirty="0">
                <a:ea typeface="Calibri" panose="020F0502020204030204" pitchFamily="34" charset="0"/>
              </a:rPr>
              <a:t/>
            </a:r>
            <a:br>
              <a:rPr lang="en-US" sz="3200" dirty="0">
                <a:ea typeface="Calibri" panose="020F0502020204030204" pitchFamily="34" charset="0"/>
              </a:rPr>
            </a:br>
            <a:endParaRPr lang="en-US" sz="3200" dirty="0"/>
          </a:p>
        </p:txBody>
      </p:sp>
      <p:sp>
        <p:nvSpPr>
          <p:cNvPr id="3" name="Text Placeholder 2"/>
          <p:cNvSpPr>
            <a:spLocks noGrp="1"/>
          </p:cNvSpPr>
          <p:nvPr>
            <p:ph type="body" idx="1"/>
          </p:nvPr>
        </p:nvSpPr>
        <p:spPr/>
        <p:txBody>
          <a:bodyPr/>
          <a:lstStyle/>
          <a:p>
            <a:pPr lvl="0"/>
            <a:r>
              <a:rPr lang="en-US" b="1" dirty="0"/>
              <a:t>Nominating technique</a:t>
            </a:r>
            <a:r>
              <a:rPr lang="en-US" dirty="0"/>
              <a:t>: The questions are asked to the pupils in the group. For example: </a:t>
            </a:r>
          </a:p>
          <a:p>
            <a:pPr lvl="0">
              <a:buFont typeface="Wingdings" panose="05000000000000000000" pitchFamily="2" charset="2"/>
              <a:buChar char="Ø"/>
            </a:pPr>
            <a:r>
              <a:rPr lang="en-US" dirty="0"/>
              <a:t>(a) Name the star of the Class. </a:t>
            </a:r>
          </a:p>
          <a:p>
            <a:pPr lvl="0">
              <a:buFont typeface="Wingdings" panose="05000000000000000000" pitchFamily="2" charset="2"/>
              <a:buChar char="Ø"/>
            </a:pPr>
            <a:r>
              <a:rPr lang="en-US" dirty="0"/>
              <a:t>(b) Name the group leader of your group.</a:t>
            </a:r>
          </a:p>
          <a:p>
            <a:endParaRPr lang="en-US" dirty="0"/>
          </a:p>
        </p:txBody>
      </p:sp>
    </p:spTree>
    <p:extLst>
      <p:ext uri="{BB962C8B-B14F-4D97-AF65-F5344CB8AC3E}">
        <p14:creationId xmlns:p14="http://schemas.microsoft.com/office/powerpoint/2010/main" val="14064740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9"/>
          <p:cNvSpPr txBox="1">
            <a:spLocks noGrp="1"/>
          </p:cNvSpPr>
          <p:nvPr>
            <p:ph type="title"/>
          </p:nvPr>
        </p:nvSpPr>
        <p:spPr>
          <a:xfrm>
            <a:off x="838200" y="365125"/>
            <a:ext cx="9345706" cy="1325563"/>
          </a:xfrm>
          <a:prstGeom prst="rect">
            <a:avLst/>
          </a:prstGeom>
          <a:solidFill>
            <a:schemeClr val="accent1"/>
          </a:solidFill>
          <a:ln>
            <a:noFill/>
          </a:ln>
        </p:spPr>
        <p:txBody>
          <a:bodyPr spcFirstLastPara="1" wrap="square" lIns="91425" tIns="45700" rIns="91425" bIns="45700" anchor="ctr" anchorCtr="0">
            <a:normAutofit/>
          </a:bodyPr>
          <a:lstStyle/>
          <a:p>
            <a:pPr lvl="0" algn="ctr">
              <a:buSzPts val="4400"/>
            </a:pPr>
            <a:r>
              <a:rPr lang="en-US" sz="3200" b="1" dirty="0">
                <a:solidFill>
                  <a:schemeClr val="lt1"/>
                </a:solidFill>
                <a:ea typeface="Calibri" panose="020F0502020204030204" pitchFamily="34" charset="0"/>
              </a:rPr>
              <a:t>Group dynamics (Cont’d)</a:t>
            </a:r>
            <a:r>
              <a:rPr lang="en-US" dirty="0">
                <a:ea typeface="Calibri" panose="020F0502020204030204" pitchFamily="34" charset="0"/>
              </a:rPr>
              <a:t/>
            </a:r>
            <a:br>
              <a:rPr lang="en-US" dirty="0">
                <a:ea typeface="Calibri" panose="020F0502020204030204" pitchFamily="34" charset="0"/>
              </a:rPr>
            </a:br>
            <a:endParaRPr dirty="0">
              <a:sym typeface="Calibri"/>
            </a:endParaRPr>
          </a:p>
        </p:txBody>
      </p:sp>
      <p:sp>
        <p:nvSpPr>
          <p:cNvPr id="595" name="Google Shape;595;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2250" lvl="0" indent="0">
              <a:lnSpc>
                <a:spcPct val="150000"/>
              </a:lnSpc>
              <a:spcBef>
                <a:spcPts val="0"/>
              </a:spcBef>
              <a:buSzPts val="2800"/>
              <a:buNone/>
            </a:pPr>
            <a:r>
              <a:rPr lang="en-US" b="1" dirty="0"/>
              <a:t>        Group work formation</a:t>
            </a:r>
            <a:endParaRPr lang="en-US" dirty="0"/>
          </a:p>
          <a:p>
            <a:pPr marL="685800" lvl="0" indent="-463550" algn="l" rtl="0">
              <a:lnSpc>
                <a:spcPct val="150000"/>
              </a:lnSpc>
              <a:spcBef>
                <a:spcPts val="0"/>
              </a:spcBef>
              <a:spcAft>
                <a:spcPts val="0"/>
              </a:spcAft>
              <a:buClr>
                <a:schemeClr val="dk1"/>
              </a:buClr>
              <a:buSzPts val="2800"/>
              <a:buChar char="•"/>
            </a:pPr>
            <a:r>
              <a:rPr lang="en-US" dirty="0"/>
              <a:t>Effective ways of forming group work</a:t>
            </a:r>
            <a:endParaRPr dirty="0"/>
          </a:p>
          <a:p>
            <a:pPr marL="685800" lvl="0" indent="-463550" algn="l" rtl="0">
              <a:lnSpc>
                <a:spcPct val="150000"/>
              </a:lnSpc>
              <a:spcBef>
                <a:spcPts val="1000"/>
              </a:spcBef>
              <a:spcAft>
                <a:spcPts val="0"/>
              </a:spcAft>
              <a:buClr>
                <a:schemeClr val="dk1"/>
              </a:buClr>
              <a:buSzPts val="2800"/>
              <a:buChar char="•"/>
            </a:pPr>
            <a:r>
              <a:rPr lang="en-US" dirty="0"/>
              <a:t>The role of the teacher in group work  </a:t>
            </a:r>
            <a:endParaRPr dirty="0"/>
          </a:p>
          <a:p>
            <a:pPr marL="685800" lvl="0" indent="-463550" algn="l" rtl="0">
              <a:lnSpc>
                <a:spcPct val="150000"/>
              </a:lnSpc>
              <a:spcBef>
                <a:spcPts val="1000"/>
              </a:spcBef>
              <a:spcAft>
                <a:spcPts val="0"/>
              </a:spcAft>
              <a:buClr>
                <a:schemeClr val="dk1"/>
              </a:buClr>
              <a:buSzPts val="2800"/>
              <a:buChar char="•"/>
            </a:pPr>
            <a:r>
              <a:rPr lang="en-US" dirty="0"/>
              <a:t>Benefits of group work </a:t>
            </a:r>
            <a:endParaRPr dirty="0"/>
          </a:p>
          <a:p>
            <a:pPr marL="685800" lvl="0" indent="-463550" algn="l" rtl="0">
              <a:lnSpc>
                <a:spcPct val="150000"/>
              </a:lnSpc>
              <a:spcBef>
                <a:spcPts val="1000"/>
              </a:spcBef>
              <a:spcAft>
                <a:spcPts val="0"/>
              </a:spcAft>
              <a:buClr>
                <a:schemeClr val="dk1"/>
              </a:buClr>
              <a:buSzPts val="2800"/>
              <a:buChar char="•"/>
            </a:pPr>
            <a:r>
              <a:rPr lang="en-US" dirty="0"/>
              <a:t>Problems arising from group work</a:t>
            </a:r>
            <a:endParaRPr dirty="0"/>
          </a:p>
          <a:p>
            <a:pPr marL="685800" lvl="0" indent="-463550" algn="l" rtl="0">
              <a:lnSpc>
                <a:spcPct val="150000"/>
              </a:lnSpc>
              <a:spcBef>
                <a:spcPts val="1000"/>
              </a:spcBef>
              <a:spcAft>
                <a:spcPts val="0"/>
              </a:spcAft>
              <a:buClr>
                <a:schemeClr val="dk1"/>
              </a:buClr>
              <a:buSzPts val="2800"/>
              <a:buChar char="•"/>
            </a:pPr>
            <a:r>
              <a:rPr lang="en-US" dirty="0"/>
              <a:t>Group problem solving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33965" cy="1325563"/>
          </a:xfrm>
          <a:solidFill>
            <a:schemeClr val="accent1"/>
          </a:solidFill>
        </p:spPr>
        <p:txBody>
          <a:bodyPr/>
          <a:lstStyle/>
          <a:p>
            <a:pPr algn="ctr"/>
            <a:r>
              <a:rPr lang="en-US" sz="3200" b="1" dirty="0">
                <a:solidFill>
                  <a:schemeClr val="lt1"/>
                </a:solidFill>
                <a:ea typeface="Calibri" panose="020F0502020204030204" pitchFamily="34" charset="0"/>
              </a:rPr>
              <a:t>Group dynamics (Cont’d)</a:t>
            </a:r>
            <a:r>
              <a:rPr lang="en-US" dirty="0">
                <a:ea typeface="Calibri" panose="020F0502020204030204" pitchFamily="34" charset="0"/>
              </a:rPr>
              <a:t/>
            </a:r>
            <a:br>
              <a:rPr lang="en-US" dirty="0">
                <a:ea typeface="Calibri" panose="020F0502020204030204" pitchFamily="34" charset="0"/>
              </a:rPr>
            </a:br>
            <a:endParaRPr lang="en-US" dirty="0"/>
          </a:p>
        </p:txBody>
      </p:sp>
      <p:sp>
        <p:nvSpPr>
          <p:cNvPr id="3" name="Text Placeholder 2"/>
          <p:cNvSpPr>
            <a:spLocks noGrp="1"/>
          </p:cNvSpPr>
          <p:nvPr>
            <p:ph type="body" idx="1"/>
          </p:nvPr>
        </p:nvSpPr>
        <p:spPr>
          <a:xfrm>
            <a:off x="838200" y="1825625"/>
            <a:ext cx="9533965"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4.5 ( Individual presentation)</a:t>
            </a:r>
          </a:p>
          <a:p>
            <a:endParaRPr lang="en-US" dirty="0"/>
          </a:p>
          <a:p>
            <a:pPr marL="114300" indent="0">
              <a:buNone/>
            </a:pPr>
            <a:r>
              <a:rPr lang="en-US" dirty="0"/>
              <a:t>Referring to different types of groups and their characteristics, briefly explain how you can create effective groups in your class to improve pupils’ learning.</a:t>
            </a:r>
          </a:p>
          <a:p>
            <a:endParaRPr lang="en-US" dirty="0"/>
          </a:p>
        </p:txBody>
      </p:sp>
    </p:spTree>
    <p:extLst>
      <p:ext uri="{BB962C8B-B14F-4D97-AF65-F5344CB8AC3E}">
        <p14:creationId xmlns:p14="http://schemas.microsoft.com/office/powerpoint/2010/main" val="230846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153"/>
            <a:ext cx="9677400" cy="1197087"/>
          </a:xfrm>
          <a:solidFill>
            <a:schemeClr val="accent5"/>
          </a:solidFill>
        </p:spPr>
        <p:txBody>
          <a:bodyPr>
            <a:normAutofit fontScale="90000"/>
          </a:bodyPr>
          <a:lstStyle/>
          <a:p>
            <a:pPr algn="ctr"/>
            <a:r>
              <a:rPr lang="en-US" b="1" dirty="0">
                <a:solidFill>
                  <a:schemeClr val="lt1"/>
                </a:solidFill>
              </a:rPr>
              <a:t/>
            </a:r>
            <a:br>
              <a:rPr lang="en-US" b="1" dirty="0">
                <a:solidFill>
                  <a:schemeClr val="lt1"/>
                </a:solidFill>
              </a:rPr>
            </a:br>
            <a:r>
              <a:rPr lang="en-US" sz="4000" b="1" dirty="0">
                <a:solidFill>
                  <a:schemeClr val="lt2"/>
                </a:solidFill>
              </a:rPr>
              <a:t>Section 1.1: Education</a:t>
            </a:r>
            <a:r>
              <a:rPr lang="en-US" sz="3200" b="1" dirty="0">
                <a:solidFill>
                  <a:srgbClr val="2E74B5"/>
                </a:solidFill>
              </a:rPr>
              <a:t/>
            </a:r>
            <a:br>
              <a:rPr lang="en-US" sz="3200" b="1" dirty="0">
                <a:solidFill>
                  <a:srgbClr val="2E74B5"/>
                </a:solidFill>
              </a:rPr>
            </a:br>
            <a:endParaRPr lang="en-US" dirty="0"/>
          </a:p>
        </p:txBody>
      </p:sp>
      <p:sp>
        <p:nvSpPr>
          <p:cNvPr id="3" name="Text Placeholder 2"/>
          <p:cNvSpPr>
            <a:spLocks noGrp="1"/>
          </p:cNvSpPr>
          <p:nvPr>
            <p:ph type="body" idx="1"/>
          </p:nvPr>
        </p:nvSpPr>
        <p:spPr>
          <a:xfrm>
            <a:off x="838200" y="1825625"/>
            <a:ext cx="9677400" cy="4351338"/>
          </a:xfrm>
          <a:solidFill>
            <a:schemeClr val="accent5">
              <a:lumMod val="20000"/>
              <a:lumOff val="80000"/>
            </a:schemeClr>
          </a:solidFill>
        </p:spPr>
        <p:txBody>
          <a:bodyPr/>
          <a:lstStyle/>
          <a:p>
            <a:pPr marL="114300" indent="0">
              <a:buNone/>
            </a:pPr>
            <a:r>
              <a:rPr lang="en-US" b="1" dirty="0"/>
              <a:t>    Activity 1.1 (Brainstorming and Discussion)</a:t>
            </a:r>
          </a:p>
          <a:p>
            <a:pPr marL="114300" indent="0">
              <a:buNone/>
            </a:pPr>
            <a:endParaRPr lang="en-US" b="1" dirty="0"/>
          </a:p>
          <a:p>
            <a:pPr marL="114300" indent="0">
              <a:buNone/>
            </a:pPr>
            <a:endParaRPr lang="en-US" dirty="0"/>
          </a:p>
          <a:p>
            <a:pPr marL="114300" indent="0">
              <a:buNone/>
            </a:pPr>
            <a:r>
              <a:rPr lang="en-US" dirty="0" smtClean="0"/>
              <a:t> From </a:t>
            </a:r>
            <a:r>
              <a:rPr lang="en-US" dirty="0"/>
              <a:t>your own experience, explain how children are educated in our society.</a:t>
            </a:r>
          </a:p>
        </p:txBody>
      </p:sp>
    </p:spTree>
    <p:extLst>
      <p:ext uri="{BB962C8B-B14F-4D97-AF65-F5344CB8AC3E}">
        <p14:creationId xmlns:p14="http://schemas.microsoft.com/office/powerpoint/2010/main" val="22310800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1"/>
          <p:cNvSpPr txBox="1">
            <a:spLocks noGrp="1"/>
          </p:cNvSpPr>
          <p:nvPr>
            <p:ph type="title"/>
          </p:nvPr>
        </p:nvSpPr>
        <p:spPr>
          <a:xfrm>
            <a:off x="838200" y="365125"/>
            <a:ext cx="9617364"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sym typeface="Calibri"/>
              </a:rPr>
              <a:t>Section</a:t>
            </a:r>
            <a:r>
              <a:rPr lang="en-US" b="1" dirty="0">
                <a:solidFill>
                  <a:schemeClr val="lt1"/>
                </a:solidFill>
                <a:sym typeface="Calibri"/>
              </a:rPr>
              <a:t> </a:t>
            </a:r>
            <a:r>
              <a:rPr lang="en-US" sz="3200" b="1" dirty="0">
                <a:solidFill>
                  <a:schemeClr val="lt1"/>
                </a:solidFill>
                <a:sym typeface="Calibri"/>
              </a:rPr>
              <a:t>4.6: Inter-group conflicts and inter-group conflict resolution</a:t>
            </a:r>
            <a:endParaRPr sz="3200" dirty="0"/>
          </a:p>
        </p:txBody>
      </p:sp>
      <p:sp>
        <p:nvSpPr>
          <p:cNvPr id="607" name="Google Shape;607;p71"/>
          <p:cNvSpPr txBox="1">
            <a:spLocks noGrp="1"/>
          </p:cNvSpPr>
          <p:nvPr>
            <p:ph type="body" idx="1"/>
          </p:nvPr>
        </p:nvSpPr>
        <p:spPr>
          <a:xfrm>
            <a:off x="838200" y="1825625"/>
            <a:ext cx="9617364" cy="4351338"/>
          </a:xfrm>
          <a:prstGeom prst="rect">
            <a:avLst/>
          </a:prstGeom>
          <a:solidFill>
            <a:schemeClr val="bg2">
              <a:lumMod val="20000"/>
              <a:lumOff val="8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b="1" dirty="0"/>
              <a:t>Activity 4.6 (Think –Pair-Share)</a:t>
            </a:r>
          </a:p>
          <a:p>
            <a:pPr marL="0" lvl="0" indent="0" algn="l" rtl="0">
              <a:lnSpc>
                <a:spcPct val="90000"/>
              </a:lnSpc>
              <a:spcBef>
                <a:spcPts val="0"/>
              </a:spcBef>
              <a:spcAft>
                <a:spcPts val="0"/>
              </a:spcAft>
              <a:buClr>
                <a:schemeClr val="dk1"/>
              </a:buClr>
              <a:buSzPts val="2800"/>
              <a:buNone/>
            </a:pPr>
            <a:endParaRPr lang="en-US" dirty="0"/>
          </a:p>
          <a:p>
            <a:pPr marL="0" lvl="0" indent="0">
              <a:spcBef>
                <a:spcPts val="0"/>
              </a:spcBef>
              <a:buSzPts val="2800"/>
              <a:buNone/>
            </a:pPr>
            <a:r>
              <a:rPr lang="en-US" dirty="0"/>
              <a:t>In your school, learners tend to form different groups. Explain the basis on which those groups are formed.</a:t>
            </a:r>
            <a:endParaRPr dirty="0"/>
          </a:p>
        </p:txBody>
      </p:sp>
    </p:spTree>
    <p:extLst>
      <p:ext uri="{BB962C8B-B14F-4D97-AF65-F5344CB8AC3E}">
        <p14:creationId xmlns:p14="http://schemas.microsoft.com/office/powerpoint/2010/main" val="4614766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01518" cy="1325563"/>
          </a:xfrm>
          <a:solidFill>
            <a:schemeClr val="accent1"/>
          </a:solidFill>
        </p:spPr>
        <p:txBody>
          <a:bodyPr>
            <a:normAutofit/>
          </a:bodyPr>
          <a:lstStyle/>
          <a:p>
            <a:r>
              <a:rPr lang="en-US" sz="3200" b="1" dirty="0">
                <a:solidFill>
                  <a:schemeClr val="lt1"/>
                </a:solidFill>
              </a:rPr>
              <a:t>Inter-group conflicts and inter-group conflict resolution ( Con’t)</a:t>
            </a:r>
            <a:endParaRPr lang="en-US" sz="3200" dirty="0"/>
          </a:p>
        </p:txBody>
      </p:sp>
      <p:sp>
        <p:nvSpPr>
          <p:cNvPr id="3" name="Text Placeholder 2"/>
          <p:cNvSpPr>
            <a:spLocks noGrp="1"/>
          </p:cNvSpPr>
          <p:nvPr>
            <p:ph type="body" idx="1"/>
          </p:nvPr>
        </p:nvSpPr>
        <p:spPr/>
        <p:txBody>
          <a:bodyPr/>
          <a:lstStyle/>
          <a:p>
            <a:pPr marL="114300" indent="0">
              <a:buNone/>
            </a:pPr>
            <a:r>
              <a:rPr lang="en-US" b="1" dirty="0"/>
              <a:t>What is conflict?</a:t>
            </a:r>
          </a:p>
          <a:p>
            <a:pPr marL="114300" indent="0">
              <a:buNone/>
            </a:pPr>
            <a:r>
              <a:rPr lang="en-US" b="1" dirty="0"/>
              <a:t> </a:t>
            </a:r>
            <a:endParaRPr lang="en-US" dirty="0"/>
          </a:p>
          <a:p>
            <a:r>
              <a:rPr lang="en-US" dirty="0"/>
              <a:t>Conflict is defined as a process in which individuals or groups perceive that others have taken or will soon take actions incompatible with their own interests. </a:t>
            </a:r>
          </a:p>
          <a:p>
            <a:r>
              <a:rPr lang="en-US" dirty="0"/>
              <a:t>Conflict can range from a simple disagreement to a war. </a:t>
            </a:r>
          </a:p>
        </p:txBody>
      </p:sp>
    </p:spTree>
    <p:extLst>
      <p:ext uri="{BB962C8B-B14F-4D97-AF65-F5344CB8AC3E}">
        <p14:creationId xmlns:p14="http://schemas.microsoft.com/office/powerpoint/2010/main" val="3194487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471212" cy="1325563"/>
          </a:xfrm>
          <a:solidFill>
            <a:schemeClr val="accent1"/>
          </a:solidFill>
        </p:spPr>
        <p:txBody>
          <a:bodyPr>
            <a:normAutofit/>
          </a:bodyPr>
          <a:lstStyle/>
          <a:p>
            <a:pPr algn="ctr"/>
            <a:r>
              <a:rPr lang="en-US" sz="3200" b="1" dirty="0">
                <a:solidFill>
                  <a:schemeClr val="lt1"/>
                </a:solidFill>
              </a:rPr>
              <a:t>Inter-group conflicts and inter-group conflict resolution ( Con’t)</a:t>
            </a:r>
            <a:endParaRPr lang="en-US" sz="3200" b="1" dirty="0"/>
          </a:p>
        </p:txBody>
      </p:sp>
      <p:sp>
        <p:nvSpPr>
          <p:cNvPr id="3" name="Text Placeholder 2"/>
          <p:cNvSpPr>
            <a:spLocks noGrp="1"/>
          </p:cNvSpPr>
          <p:nvPr>
            <p:ph type="body" idx="1"/>
          </p:nvPr>
        </p:nvSpPr>
        <p:spPr/>
        <p:txBody>
          <a:bodyPr>
            <a:normAutofit/>
          </a:bodyPr>
          <a:lstStyle/>
          <a:p>
            <a:pPr marL="114300" indent="0">
              <a:buNone/>
            </a:pPr>
            <a:r>
              <a:rPr lang="en-US" dirty="0"/>
              <a:t>Social factors which playing a big role in initiating conflict:</a:t>
            </a:r>
          </a:p>
          <a:p>
            <a:pPr lvl="0"/>
            <a:r>
              <a:rPr lang="en-US" b="1" dirty="0"/>
              <a:t>Faulty communication</a:t>
            </a:r>
            <a:r>
              <a:rPr lang="en-US" dirty="0"/>
              <a:t> </a:t>
            </a:r>
          </a:p>
          <a:p>
            <a:pPr lvl="0"/>
            <a:r>
              <a:rPr lang="en-US" b="1" dirty="0"/>
              <a:t>Faulty attribution</a:t>
            </a:r>
            <a:endParaRPr lang="en-US" dirty="0"/>
          </a:p>
          <a:p>
            <a:pPr lvl="0"/>
            <a:r>
              <a:rPr lang="en-US" b="1" dirty="0"/>
              <a:t>Tendency to perceive our own views as objective and as reflecting reality more than others</a:t>
            </a:r>
            <a:endParaRPr lang="en-US" dirty="0"/>
          </a:p>
          <a:p>
            <a:pPr marL="114300" indent="0">
              <a:buNone/>
            </a:pPr>
            <a:endParaRPr lang="en-US" dirty="0"/>
          </a:p>
        </p:txBody>
      </p:sp>
    </p:spTree>
    <p:extLst>
      <p:ext uri="{BB962C8B-B14F-4D97-AF65-F5344CB8AC3E}">
        <p14:creationId xmlns:p14="http://schemas.microsoft.com/office/powerpoint/2010/main" val="16845054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3"/>
          <p:cNvSpPr txBox="1">
            <a:spLocks noGrp="1"/>
          </p:cNvSpPr>
          <p:nvPr>
            <p:ph type="title"/>
          </p:nvPr>
        </p:nvSpPr>
        <p:spPr>
          <a:xfrm>
            <a:off x="838200" y="365125"/>
            <a:ext cx="9471212" cy="1325563"/>
          </a:xfrm>
          <a:prstGeom prst="rect">
            <a:avLst/>
          </a:prstGeom>
          <a:solidFill>
            <a:schemeClr val="accent1"/>
          </a:solidFill>
          <a:ln>
            <a:noFill/>
          </a:ln>
        </p:spPr>
        <p:txBody>
          <a:bodyPr spcFirstLastPara="1" wrap="square" lIns="91425" tIns="45700" rIns="91425" bIns="45700" anchor="ctr" anchorCtr="0">
            <a:normAutofit/>
          </a:bodyPr>
          <a:lstStyle/>
          <a:p>
            <a:pPr lvl="0" algn="ctr">
              <a:buSzPts val="3600"/>
            </a:pPr>
            <a:r>
              <a:rPr lang="en-US" sz="3200" b="1" dirty="0">
                <a:solidFill>
                  <a:schemeClr val="lt1"/>
                </a:solidFill>
              </a:rPr>
              <a:t>Inter-group conflicts and inter-group conflict resolution ( Cont’d)</a:t>
            </a:r>
            <a:endParaRPr sz="3200" dirty="0">
              <a:sym typeface="Calibri"/>
            </a:endParaRPr>
          </a:p>
        </p:txBody>
      </p:sp>
      <p:sp>
        <p:nvSpPr>
          <p:cNvPr id="619" name="Google Shape;619;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dirty="0"/>
          </a:p>
          <a:p>
            <a:pPr marL="0" lvl="0" indent="0">
              <a:spcBef>
                <a:spcPts val="0"/>
              </a:spcBef>
              <a:buSzPts val="2800"/>
              <a:buNone/>
            </a:pPr>
            <a:r>
              <a:rPr lang="en-US" b="1" dirty="0"/>
              <a:t>Conflict management styles</a:t>
            </a:r>
            <a:endParaRPr lang="en-US" dirty="0"/>
          </a:p>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0"/>
              </a:spcAft>
              <a:buClr>
                <a:schemeClr val="dk1"/>
              </a:buClr>
              <a:buSzPts val="2800"/>
              <a:buNone/>
            </a:pPr>
            <a:r>
              <a:rPr lang="en-US" dirty="0"/>
              <a:t>The following are suggested useful ways in solving conflicts:</a:t>
            </a:r>
            <a:endParaRPr dirty="0"/>
          </a:p>
          <a:p>
            <a:pPr marL="685800" lvl="1" indent="-228600" algn="l" rtl="0">
              <a:lnSpc>
                <a:spcPct val="150000"/>
              </a:lnSpc>
              <a:spcBef>
                <a:spcPts val="500"/>
              </a:spcBef>
              <a:spcAft>
                <a:spcPts val="0"/>
              </a:spcAft>
              <a:buClr>
                <a:schemeClr val="dk1"/>
              </a:buClr>
              <a:buSzPts val="2400"/>
              <a:buFont typeface="Noto Sans Symbols"/>
              <a:buChar char="⮚"/>
            </a:pPr>
            <a:r>
              <a:rPr lang="en-US" dirty="0">
                <a:latin typeface="Calibri" panose="020F0502020204030204" pitchFamily="34" charset="0"/>
                <a:cs typeface="Calibri" panose="020F0502020204030204" pitchFamily="34" charset="0"/>
              </a:rPr>
              <a:t>Avoidance</a:t>
            </a:r>
            <a:endParaRPr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Font typeface="Noto Sans Symbols"/>
              <a:buChar char="⮚"/>
            </a:pPr>
            <a:r>
              <a:rPr lang="en-US" dirty="0">
                <a:latin typeface="Calibri" panose="020F0502020204030204" pitchFamily="34" charset="0"/>
                <a:cs typeface="Calibri" panose="020F0502020204030204" pitchFamily="34" charset="0"/>
              </a:rPr>
              <a:t>Accommodation </a:t>
            </a:r>
            <a:endParaRPr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Font typeface="Noto Sans Symbols"/>
              <a:buChar char="⮚"/>
            </a:pPr>
            <a:r>
              <a:rPr lang="en-US" dirty="0">
                <a:latin typeface="Calibri" panose="020F0502020204030204" pitchFamily="34" charset="0"/>
                <a:cs typeface="Calibri" panose="020F0502020204030204" pitchFamily="34" charset="0"/>
              </a:rPr>
              <a:t>Collaboration</a:t>
            </a:r>
            <a:endParaRPr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Font typeface="Noto Sans Symbols"/>
              <a:buChar char="⮚"/>
            </a:pPr>
            <a:r>
              <a:rPr lang="en-US" dirty="0">
                <a:latin typeface="Calibri" panose="020F0502020204030204" pitchFamily="34" charset="0"/>
                <a:cs typeface="Calibri" panose="020F0502020204030204" pitchFamily="34" charset="0"/>
              </a:rPr>
              <a:t>Compromise</a:t>
            </a:r>
            <a:endParaRPr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44318" cy="1325563"/>
          </a:xfrm>
          <a:solidFill>
            <a:schemeClr val="accent1"/>
          </a:solidFill>
        </p:spPr>
        <p:txBody>
          <a:bodyPr>
            <a:normAutofit/>
          </a:bodyPr>
          <a:lstStyle/>
          <a:p>
            <a:pPr algn="ctr"/>
            <a:r>
              <a:rPr lang="en-US" sz="3200" b="1" dirty="0">
                <a:solidFill>
                  <a:schemeClr val="lt1"/>
                </a:solidFill>
              </a:rPr>
              <a:t>Inter-group conflicts and inter-group conflict resolution (Cont’d)</a:t>
            </a:r>
            <a:endParaRPr lang="en-US" sz="3200" dirty="0"/>
          </a:p>
        </p:txBody>
      </p:sp>
      <p:sp>
        <p:nvSpPr>
          <p:cNvPr id="3" name="Text Placeholder 2"/>
          <p:cNvSpPr>
            <a:spLocks noGrp="1"/>
          </p:cNvSpPr>
          <p:nvPr>
            <p:ph type="body" idx="1"/>
          </p:nvPr>
        </p:nvSpPr>
        <p:spPr>
          <a:xfrm>
            <a:off x="838200" y="1825625"/>
            <a:ext cx="9444318"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4.6 ( Think-Pair-Share)</a:t>
            </a:r>
            <a:endParaRPr lang="en-US" dirty="0"/>
          </a:p>
          <a:p>
            <a:pPr marL="114300" indent="0">
              <a:buNone/>
            </a:pPr>
            <a:r>
              <a:rPr lang="en-US" dirty="0"/>
              <a:t>Assuming that you are a teacher of sport, and you have two strong teams which are fighting for one playground. The conflict has escalated to the extent that team members of one group do not want to greet team members of the other group. What best method can you apply to solve this situation? </a:t>
            </a:r>
          </a:p>
          <a:p>
            <a:pPr marL="114300" indent="0">
              <a:buNone/>
            </a:pPr>
            <a:endParaRPr lang="en-US" dirty="0"/>
          </a:p>
        </p:txBody>
      </p:sp>
    </p:spTree>
    <p:extLst>
      <p:ext uri="{BB962C8B-B14F-4D97-AF65-F5344CB8AC3E}">
        <p14:creationId xmlns:p14="http://schemas.microsoft.com/office/powerpoint/2010/main" val="42738117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4"/>
          <p:cNvSpPr txBox="1">
            <a:spLocks noGrp="1"/>
          </p:cNvSpPr>
          <p:nvPr>
            <p:ph type="title"/>
          </p:nvPr>
        </p:nvSpPr>
        <p:spPr>
          <a:xfrm>
            <a:off x="838200" y="365125"/>
            <a:ext cx="96774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US" sz="3200" b="1" dirty="0">
                <a:solidFill>
                  <a:schemeClr val="lt1"/>
                </a:solidFill>
                <a:sym typeface="Calibri"/>
              </a:rPr>
              <a:t>Section 4.7: Importance of Social Psychology in Teaching and Learning</a:t>
            </a:r>
            <a:endParaRPr sz="3200" dirty="0"/>
          </a:p>
        </p:txBody>
      </p:sp>
      <p:sp>
        <p:nvSpPr>
          <p:cNvPr id="625" name="Google Shape;625;p74"/>
          <p:cNvSpPr txBox="1">
            <a:spLocks noGrp="1"/>
          </p:cNvSpPr>
          <p:nvPr>
            <p:ph type="body" idx="1"/>
          </p:nvPr>
        </p:nvSpPr>
        <p:spPr>
          <a:xfrm>
            <a:off x="838200" y="1825625"/>
            <a:ext cx="96774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457200" lvl="1" indent="0" algn="l" rtl="0">
              <a:lnSpc>
                <a:spcPct val="150000"/>
              </a:lnSpc>
              <a:spcBef>
                <a:spcPts val="0"/>
              </a:spcBef>
              <a:spcAft>
                <a:spcPts val="0"/>
              </a:spcAft>
              <a:buClr>
                <a:schemeClr val="dk1"/>
              </a:buClr>
              <a:buSzPts val="2800"/>
              <a:buNone/>
            </a:pP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Activity 4.7 (Think-Pair-Share)          </a:t>
            </a:r>
          </a:p>
          <a:p>
            <a:pPr marL="457200" lvl="1" indent="0" algn="l" rtl="0">
              <a:lnSpc>
                <a:spcPct val="150000"/>
              </a:lnSpc>
              <a:spcBef>
                <a:spcPts val="0"/>
              </a:spcBef>
              <a:spcAft>
                <a:spcPts val="0"/>
              </a:spcAft>
              <a:buClr>
                <a:schemeClr val="dk1"/>
              </a:buClr>
              <a:buSzPts val="2800"/>
              <a:buNone/>
            </a:pPr>
            <a:r>
              <a:rPr lang="en-US" sz="2800" dirty="0">
                <a:latin typeface="Calibri" panose="020F0502020204030204" pitchFamily="34" charset="0"/>
                <a:cs typeface="Calibri" panose="020F0502020204030204" pitchFamily="34" charset="0"/>
              </a:rPr>
              <a:t>As a teacher, what do you see as the importance of Social Psychology in your teaching/learning?</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85960" cy="1325563"/>
          </a:xfrm>
          <a:solidFill>
            <a:schemeClr val="accent1"/>
          </a:solidFill>
        </p:spPr>
        <p:txBody>
          <a:bodyPr>
            <a:normAutofit/>
          </a:bodyPr>
          <a:lstStyle/>
          <a:p>
            <a:pPr algn="ctr"/>
            <a:r>
              <a:rPr lang="en-US" sz="3200" b="1" dirty="0">
                <a:solidFill>
                  <a:schemeClr val="lt1"/>
                </a:solidFill>
              </a:rPr>
              <a:t>Importance of Social Psychology in Teaching and Learning (Cont’d)</a:t>
            </a:r>
            <a:endParaRPr lang="en-US" sz="3200" dirty="0"/>
          </a:p>
        </p:txBody>
      </p:sp>
      <p:sp>
        <p:nvSpPr>
          <p:cNvPr id="3" name="Text Placeholder 2"/>
          <p:cNvSpPr>
            <a:spLocks noGrp="1"/>
          </p:cNvSpPr>
          <p:nvPr>
            <p:ph type="body" idx="1"/>
          </p:nvPr>
        </p:nvSpPr>
        <p:spPr>
          <a:xfrm>
            <a:off x="838200" y="1825625"/>
            <a:ext cx="9585960" cy="4351338"/>
          </a:xfrm>
        </p:spPr>
        <p:txBody>
          <a:bodyPr>
            <a:normAutofit fontScale="62500" lnSpcReduction="20000"/>
          </a:bodyPr>
          <a:lstStyle/>
          <a:p>
            <a:pPr marL="114300" indent="0">
              <a:buNone/>
            </a:pPr>
            <a:r>
              <a:rPr lang="en-US" sz="4500" dirty="0"/>
              <a:t>The following are some of the importance of Social Psychology :</a:t>
            </a:r>
          </a:p>
          <a:p>
            <a:pPr marL="114300" indent="0">
              <a:buNone/>
            </a:pPr>
            <a:endParaRPr lang="en-US" sz="4500" dirty="0"/>
          </a:p>
          <a:p>
            <a:pPr lvl="0"/>
            <a:r>
              <a:rPr lang="en-US" sz="4500" dirty="0"/>
              <a:t>It helps teachers and students to develop the ability to accurately read others’ thoughts, feelings, and motivation.</a:t>
            </a:r>
          </a:p>
          <a:p>
            <a:pPr lvl="0"/>
            <a:endParaRPr lang="en-US" sz="4500" dirty="0"/>
          </a:p>
          <a:p>
            <a:pPr lvl="0"/>
            <a:r>
              <a:rPr lang="en-US" sz="4500" dirty="0"/>
              <a:t>These principles do provide powerful tools to improve teachers’ pedagogy, bolster student motivation, and enrich students’ understanding of multiple content areas.</a:t>
            </a:r>
          </a:p>
          <a:p>
            <a:pPr marL="114300" lvl="0" indent="0">
              <a:buNone/>
            </a:pPr>
            <a:endParaRPr lang="en-US" sz="4500" dirty="0"/>
          </a:p>
          <a:p>
            <a:pPr lvl="0"/>
            <a:r>
              <a:rPr lang="en-US" sz="4500" dirty="0"/>
              <a:t>Social Psychology helps teachers to have the tools to understand the social dynamics of their classrooms.</a:t>
            </a:r>
          </a:p>
          <a:p>
            <a:pPr lvl="0"/>
            <a:endParaRPr lang="en-US" sz="4500" dirty="0"/>
          </a:p>
        </p:txBody>
      </p:sp>
    </p:spTree>
    <p:extLst>
      <p:ext uri="{BB962C8B-B14F-4D97-AF65-F5344CB8AC3E}">
        <p14:creationId xmlns:p14="http://schemas.microsoft.com/office/powerpoint/2010/main" val="77959329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6"/>
          <p:cNvSpPr txBox="1">
            <a:spLocks noGrp="1"/>
          </p:cNvSpPr>
          <p:nvPr>
            <p:ph type="title"/>
          </p:nvPr>
        </p:nvSpPr>
        <p:spPr>
          <a:xfrm>
            <a:off x="838200" y="365125"/>
            <a:ext cx="955548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rPr>
              <a:t>Importance of Social Psychology in Teaching and Learning (Cont’d)</a:t>
            </a:r>
            <a:r>
              <a:rPr lang="en-US" sz="3200" dirty="0">
                <a:solidFill>
                  <a:schemeClr val="lt1"/>
                </a:solidFill>
                <a:sym typeface="Calibri"/>
              </a:rPr>
              <a:t> </a:t>
            </a:r>
            <a:endParaRPr sz="3200" dirty="0">
              <a:sym typeface="Calibri"/>
            </a:endParaRPr>
          </a:p>
        </p:txBody>
      </p:sp>
      <p:sp>
        <p:nvSpPr>
          <p:cNvPr id="644" name="Google Shape;644;p76"/>
          <p:cNvSpPr txBox="1">
            <a:spLocks noGrp="1"/>
          </p:cNvSpPr>
          <p:nvPr>
            <p:ph type="body" idx="1"/>
          </p:nvPr>
        </p:nvSpPr>
        <p:spPr>
          <a:xfrm>
            <a:off x="838200" y="1825625"/>
            <a:ext cx="955548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b="1" dirty="0"/>
              <a:t>       Application activity 4.7 (Brainstorming)</a:t>
            </a:r>
          </a:p>
          <a:p>
            <a:pPr marL="0" lvl="0" indent="0">
              <a:spcBef>
                <a:spcPts val="0"/>
              </a:spcBef>
              <a:buSzPts val="2800"/>
              <a:buNone/>
            </a:pPr>
            <a:endParaRPr lang="en-US" dirty="0">
              <a:solidFill>
                <a:schemeClr val="tx1"/>
              </a:solidFill>
            </a:endParaRPr>
          </a:p>
          <a:p>
            <a:pPr marL="0" lvl="0" indent="0">
              <a:spcBef>
                <a:spcPts val="0"/>
              </a:spcBef>
              <a:buSzPts val="2800"/>
              <a:buNone/>
            </a:pPr>
            <a:r>
              <a:rPr lang="en-US" dirty="0"/>
              <a:t>How can you apply the knowledge acquired in Social Psychology to improve your teaching career?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7"/>
          <p:cNvSpPr txBox="1">
            <a:spLocks noGrp="1"/>
          </p:cNvSpPr>
          <p:nvPr>
            <p:ph type="body" idx="1"/>
          </p:nvPr>
        </p:nvSpPr>
        <p:spPr>
          <a:xfrm>
            <a:off x="838200" y="1825625"/>
            <a:ext cx="9561945" cy="4351338"/>
          </a:xfrm>
          <a:prstGeom prst="rect">
            <a:avLst/>
          </a:prstGeom>
          <a:noFill/>
          <a:ln>
            <a:noFill/>
          </a:ln>
        </p:spPr>
        <p:txBody>
          <a:bodyPr spcFirstLastPara="1" wrap="square" lIns="91425" tIns="45700" rIns="91425" bIns="45700" anchor="t" anchorCtr="0">
            <a:normAutofit/>
          </a:bodyPr>
          <a:lstStyle/>
          <a:p>
            <a:pPr lvl="0"/>
            <a:r>
              <a:rPr lang="en-US" dirty="0"/>
              <a:t>The key concepts related to Social Psychology.</a:t>
            </a:r>
          </a:p>
          <a:p>
            <a:r>
              <a:rPr lang="en-US" dirty="0"/>
              <a:t> How social influence is done.</a:t>
            </a:r>
          </a:p>
          <a:p>
            <a:pPr lvl="0"/>
            <a:r>
              <a:rPr lang="en-US" dirty="0"/>
              <a:t>The social perception and its effect on the group members or the society in general.</a:t>
            </a:r>
          </a:p>
          <a:p>
            <a:pPr lvl="0"/>
            <a:r>
              <a:rPr lang="en-US" dirty="0"/>
              <a:t>Group dynamic.</a:t>
            </a:r>
          </a:p>
          <a:p>
            <a:pPr lvl="0"/>
            <a:r>
              <a:rPr lang="en-US" dirty="0"/>
              <a:t>Inter-group conflicts and how the conflict resolution is done.</a:t>
            </a:r>
          </a:p>
          <a:p>
            <a:pPr lvl="0"/>
            <a:r>
              <a:rPr lang="en-US" dirty="0"/>
              <a:t>The importance of Social Psychology in teaching and learning.</a:t>
            </a:r>
          </a:p>
          <a:p>
            <a:pPr marL="228600" lvl="0" indent="-50800" algn="l" rtl="0">
              <a:lnSpc>
                <a:spcPct val="90000"/>
              </a:lnSpc>
              <a:spcBef>
                <a:spcPts val="0"/>
              </a:spcBef>
              <a:spcAft>
                <a:spcPts val="0"/>
              </a:spcAft>
              <a:buClr>
                <a:schemeClr val="dk1"/>
              </a:buClr>
              <a:buSzPts val="2800"/>
              <a:buNone/>
            </a:pPr>
            <a:endParaRPr dirty="0"/>
          </a:p>
        </p:txBody>
      </p:sp>
      <p:sp>
        <p:nvSpPr>
          <p:cNvPr id="650" name="Google Shape;650;p77"/>
          <p:cNvSpPr txBox="1">
            <a:spLocks noGrp="1"/>
          </p:cNvSpPr>
          <p:nvPr>
            <p:ph type="title"/>
          </p:nvPr>
        </p:nvSpPr>
        <p:spPr>
          <a:xfrm>
            <a:off x="838200" y="365125"/>
            <a:ext cx="9561945"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sym typeface="Calibri"/>
              </a:rPr>
              <a:t>Unit Summary</a:t>
            </a:r>
            <a:endParaRPr sz="3200" b="1" dirty="0">
              <a:sym typeface="Calibri"/>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961708" y="1498600"/>
            <a:ext cx="9482772" cy="3811588"/>
          </a:xfrm>
          <a:solidFill>
            <a:schemeClr val="accent5">
              <a:lumMod val="20000"/>
              <a:lumOff val="80000"/>
            </a:schemeClr>
          </a:solidFill>
        </p:spPr>
        <p:txBody>
          <a:bodyPr>
            <a:normAutofit/>
          </a:bodyPr>
          <a:lstStyle/>
          <a:p>
            <a:pPr algn="ctr"/>
            <a:endParaRPr lang="en-US" sz="6000" dirty="0"/>
          </a:p>
          <a:p>
            <a:pPr algn="ctr"/>
            <a:r>
              <a:rPr lang="en-US" sz="6000" dirty="0"/>
              <a:t>DAY 5</a:t>
            </a:r>
          </a:p>
        </p:txBody>
      </p:sp>
    </p:spTree>
    <p:extLst>
      <p:ext uri="{BB962C8B-B14F-4D97-AF65-F5344CB8AC3E}">
        <p14:creationId xmlns:p14="http://schemas.microsoft.com/office/powerpoint/2010/main" val="2047782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365125"/>
            <a:ext cx="82317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spcBef>
                <a:spcPts val="0"/>
              </a:spcBef>
              <a:spcAft>
                <a:spcPts val="0"/>
              </a:spcAft>
              <a:buClr>
                <a:srgbClr val="2E74B5"/>
              </a:buClr>
              <a:buSzPct val="100000"/>
              <a:buFont typeface="Calibri"/>
              <a:buNone/>
            </a:pPr>
            <a:endParaRPr sz="2800" b="1" dirty="0">
              <a:solidFill>
                <a:srgbClr val="2E74B5"/>
              </a:solidFill>
            </a:endParaRPr>
          </a:p>
          <a:p>
            <a:pPr marL="0" lvl="0" indent="0" algn="l" rtl="0">
              <a:spcBef>
                <a:spcPts val="0"/>
              </a:spcBef>
              <a:spcAft>
                <a:spcPts val="0"/>
              </a:spcAft>
              <a:buClr>
                <a:srgbClr val="2E74B5"/>
              </a:buClr>
              <a:buSzPct val="100000"/>
              <a:buFont typeface="Calibri"/>
              <a:buNone/>
            </a:pPr>
            <a:endParaRPr sz="2800" b="1" dirty="0">
              <a:solidFill>
                <a:srgbClr val="2E74B5"/>
              </a:solidFill>
            </a:endParaRPr>
          </a:p>
          <a:p>
            <a:pPr marL="0" lvl="0" indent="0" algn="l" rtl="0">
              <a:spcBef>
                <a:spcPts val="0"/>
              </a:spcBef>
              <a:spcAft>
                <a:spcPts val="0"/>
              </a:spcAft>
              <a:buClr>
                <a:srgbClr val="2E74B5"/>
              </a:buClr>
              <a:buSzPct val="100000"/>
              <a:buFont typeface="Calibri"/>
              <a:buNone/>
            </a:pPr>
            <a:endParaRPr sz="2800" b="1" dirty="0">
              <a:solidFill>
                <a:srgbClr val="2E74B5"/>
              </a:solidFill>
            </a:endParaRPr>
          </a:p>
          <a:p>
            <a:pPr algn="ctr">
              <a:buClr>
                <a:srgbClr val="2E74B5"/>
              </a:buClr>
              <a:buSzPct val="100000"/>
            </a:pPr>
            <a:r>
              <a:rPr lang="en-US" sz="3600" b="1" dirty="0">
                <a:solidFill>
                  <a:schemeClr val="bg1"/>
                </a:solidFill>
              </a:rPr>
              <a:t>Education (Cont’d)</a:t>
            </a:r>
            <a:r>
              <a:rPr lang="en-US" sz="3600" dirty="0">
                <a:solidFill>
                  <a:schemeClr val="bg1"/>
                </a:solidFill>
              </a:rPr>
              <a:t/>
            </a:r>
            <a:br>
              <a:rPr lang="en-US" sz="3600" dirty="0">
                <a:solidFill>
                  <a:schemeClr val="bg1"/>
                </a:solidFill>
              </a:rPr>
            </a:br>
            <a:r>
              <a:rPr lang="en-US" sz="3600" b="1" dirty="0">
                <a:solidFill>
                  <a:schemeClr val="bg1"/>
                </a:solidFill>
              </a:rPr>
              <a:t/>
            </a:r>
            <a:br>
              <a:rPr lang="en-US" sz="3600" b="1" dirty="0">
                <a:solidFill>
                  <a:schemeClr val="bg1"/>
                </a:solidFill>
              </a:rPr>
            </a:br>
            <a:endParaRPr sz="3600" dirty="0">
              <a:solidFill>
                <a:schemeClr val="bg1"/>
              </a:solidFill>
            </a:endParaRPr>
          </a:p>
          <a:p>
            <a:pPr marL="0" lvl="0" indent="0" algn="l" rtl="0">
              <a:lnSpc>
                <a:spcPct val="90000"/>
              </a:lnSpc>
              <a:spcBef>
                <a:spcPts val="0"/>
              </a:spcBef>
              <a:spcAft>
                <a:spcPts val="0"/>
              </a:spcAft>
              <a:buClr>
                <a:schemeClr val="lt1"/>
              </a:buClr>
              <a:buSzPct val="100000"/>
              <a:buFont typeface="Calibri"/>
              <a:buNone/>
            </a:pPr>
            <a:endParaRPr dirty="0">
              <a:solidFill>
                <a:schemeClr val="lt1"/>
              </a:solidFill>
            </a:endParaRPr>
          </a:p>
        </p:txBody>
      </p:sp>
      <p:sp>
        <p:nvSpPr>
          <p:cNvPr id="142" name="Google Shape;1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90000"/>
              </a:lnSpc>
              <a:spcBef>
                <a:spcPts val="0"/>
              </a:spcBef>
              <a:spcAft>
                <a:spcPts val="0"/>
              </a:spcAft>
              <a:buNone/>
            </a:pPr>
            <a:endParaRPr dirty="0"/>
          </a:p>
          <a:p>
            <a:pPr marL="0" lvl="0" indent="0" algn="l" rtl="0">
              <a:lnSpc>
                <a:spcPct val="150000"/>
              </a:lnSpc>
              <a:spcBef>
                <a:spcPts val="1000"/>
              </a:spcBef>
              <a:spcAft>
                <a:spcPts val="0"/>
              </a:spcAft>
              <a:buNone/>
            </a:pPr>
            <a:r>
              <a:rPr lang="en-US" b="1" dirty="0"/>
              <a:t> Education </a:t>
            </a:r>
            <a:r>
              <a:rPr lang="en-US" dirty="0"/>
              <a:t>is</a:t>
            </a:r>
            <a:r>
              <a:rPr lang="en-US" dirty="0">
                <a:sym typeface="Calibri"/>
              </a:rPr>
              <a:t> the process of</a:t>
            </a:r>
            <a:r>
              <a:rPr lang="en-US" dirty="0"/>
              <a:t>:</a:t>
            </a:r>
            <a:endParaRPr dirty="0"/>
          </a:p>
          <a:p>
            <a:pPr marL="457200" lvl="0" indent="-325755" algn="l" rtl="0">
              <a:lnSpc>
                <a:spcPct val="150000"/>
              </a:lnSpc>
              <a:spcBef>
                <a:spcPts val="1000"/>
              </a:spcBef>
              <a:spcAft>
                <a:spcPts val="0"/>
              </a:spcAft>
              <a:buSzPct val="64285"/>
              <a:buChar char="●"/>
            </a:pPr>
            <a:r>
              <a:rPr lang="en-US" dirty="0"/>
              <a:t>I</a:t>
            </a:r>
            <a:r>
              <a:rPr lang="en-US" dirty="0">
                <a:sym typeface="Calibri"/>
              </a:rPr>
              <a:t>mparting or acquiring general knowledge, </a:t>
            </a:r>
            <a:endParaRPr dirty="0">
              <a:sym typeface="Calibri"/>
            </a:endParaRPr>
          </a:p>
          <a:p>
            <a:pPr marL="457200" lvl="0" indent="-325755" algn="l" rtl="0">
              <a:lnSpc>
                <a:spcPct val="150000"/>
              </a:lnSpc>
              <a:spcBef>
                <a:spcPts val="0"/>
              </a:spcBef>
              <a:spcAft>
                <a:spcPts val="0"/>
              </a:spcAft>
              <a:buSzPct val="64285"/>
              <a:buChar char="●"/>
            </a:pPr>
            <a:r>
              <a:rPr lang="en-US" dirty="0"/>
              <a:t>D</a:t>
            </a:r>
            <a:r>
              <a:rPr lang="en-US" dirty="0">
                <a:sym typeface="Calibri"/>
              </a:rPr>
              <a:t>eveloping the power of mental processes (reasoning, judging, imagination, creativity</a:t>
            </a:r>
            <a:r>
              <a:rPr lang="en-US" dirty="0"/>
              <a:t>)</a:t>
            </a:r>
            <a:endParaRPr dirty="0">
              <a:sym typeface="Calibri"/>
            </a:endParaRPr>
          </a:p>
          <a:p>
            <a:pPr marL="457200" lvl="0" indent="-325755" algn="l" rtl="0">
              <a:lnSpc>
                <a:spcPct val="150000"/>
              </a:lnSpc>
              <a:spcBef>
                <a:spcPts val="0"/>
              </a:spcBef>
              <a:spcAft>
                <a:spcPts val="0"/>
              </a:spcAft>
              <a:buSzPct val="64285"/>
              <a:buChar char="➔"/>
            </a:pPr>
            <a:r>
              <a:rPr lang="en-US" dirty="0"/>
              <a:t>With the aim of</a:t>
            </a:r>
            <a:r>
              <a:rPr lang="en-US" dirty="0">
                <a:sym typeface="Calibri"/>
              </a:rPr>
              <a:t> preparing oneself or others intellectually for mature life.</a:t>
            </a:r>
            <a:endParaRPr dirty="0"/>
          </a:p>
          <a:p>
            <a:pPr marL="228600" lvl="0" indent="-50800" algn="l" rtl="0">
              <a:lnSpc>
                <a:spcPct val="90000"/>
              </a:lnSpc>
              <a:spcBef>
                <a:spcPts val="1000"/>
              </a:spcBef>
              <a:spcAft>
                <a:spcPts val="0"/>
              </a:spcAft>
              <a:buClr>
                <a:schemeClr val="dk1"/>
              </a:buClr>
              <a:buSzPct val="100000"/>
              <a:buNone/>
            </a:pPr>
            <a:endParaRPr dirty="0">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452292" cy="1239520"/>
          </a:xfrm>
          <a:solidFill>
            <a:schemeClr val="accent1"/>
          </a:solidFill>
        </p:spPr>
        <p:txBody>
          <a:bodyPr>
            <a:normAutofit/>
          </a:bodyPr>
          <a:lstStyle/>
          <a:p>
            <a:pPr algn="ctr"/>
            <a:r>
              <a:rPr lang="en-US" b="1" dirty="0">
                <a:solidFill>
                  <a:schemeClr val="bg1"/>
                </a:solidFill>
              </a:rPr>
              <a:t>Welcoming teacher trainees and Recap of day 4</a:t>
            </a:r>
          </a:p>
        </p:txBody>
      </p:sp>
      <p:sp>
        <p:nvSpPr>
          <p:cNvPr id="4" name="Text Placeholder 3"/>
          <p:cNvSpPr>
            <a:spLocks noGrp="1"/>
          </p:cNvSpPr>
          <p:nvPr>
            <p:ph type="body" idx="2"/>
          </p:nvPr>
        </p:nvSpPr>
        <p:spPr>
          <a:xfrm>
            <a:off x="839788" y="2057400"/>
            <a:ext cx="9452292" cy="3811588"/>
          </a:xfrm>
        </p:spPr>
        <p:txBody>
          <a:bodyPr/>
          <a:lstStyle/>
          <a:p>
            <a:pPr marL="114300" indent="0"/>
            <a:r>
              <a:rPr lang="en-US" sz="3200" b="1" dirty="0"/>
              <a:t>Social psychology:</a:t>
            </a:r>
          </a:p>
          <a:p>
            <a:pPr marL="514350" indent="-285750">
              <a:buFont typeface="Arial" panose="020B0604020202020204" pitchFamily="34" charset="0"/>
              <a:buChar char="•"/>
            </a:pPr>
            <a:r>
              <a:rPr lang="en-US" sz="3200" dirty="0"/>
              <a:t>Concepts related to social psychology</a:t>
            </a:r>
          </a:p>
          <a:p>
            <a:pPr marL="514350" indent="-285750">
              <a:buFont typeface="Arial" panose="020B0604020202020204" pitchFamily="34" charset="0"/>
              <a:buChar char="•"/>
            </a:pPr>
            <a:r>
              <a:rPr lang="en-US" sz="3200" dirty="0"/>
              <a:t>Social influence</a:t>
            </a:r>
          </a:p>
          <a:p>
            <a:pPr marL="514350" indent="-285750">
              <a:buFont typeface="Arial" panose="020B0604020202020204" pitchFamily="34" charset="0"/>
              <a:buChar char="•"/>
            </a:pPr>
            <a:r>
              <a:rPr lang="en-US" sz="3200" dirty="0"/>
              <a:t>Social perception</a:t>
            </a:r>
          </a:p>
          <a:p>
            <a:pPr marL="514350" indent="-285750">
              <a:buFont typeface="Arial" panose="020B0604020202020204" pitchFamily="34" charset="0"/>
              <a:buChar char="•"/>
            </a:pPr>
            <a:r>
              <a:rPr lang="en-US" sz="3200" dirty="0"/>
              <a:t>Social roles and norms, obedience, and leadership</a:t>
            </a:r>
          </a:p>
          <a:p>
            <a:pPr marL="514350" indent="-285750">
              <a:buFont typeface="Arial" panose="020B0604020202020204" pitchFamily="34" charset="0"/>
              <a:buChar char="•"/>
            </a:pPr>
            <a:r>
              <a:rPr lang="en-US" sz="3200" dirty="0"/>
              <a:t>Group dynamics</a:t>
            </a:r>
          </a:p>
          <a:p>
            <a:endParaRPr lang="en-US" dirty="0"/>
          </a:p>
        </p:txBody>
      </p:sp>
    </p:spTree>
    <p:extLst>
      <p:ext uri="{BB962C8B-B14F-4D97-AF65-F5344CB8AC3E}">
        <p14:creationId xmlns:p14="http://schemas.microsoft.com/office/powerpoint/2010/main" val="123119245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83920"/>
            <a:ext cx="9482772" cy="1173480"/>
          </a:xfrm>
        </p:spPr>
        <p:txBody>
          <a:bodyPr/>
          <a:lstStyle/>
          <a:p>
            <a:endParaRPr lang="en-US"/>
          </a:p>
        </p:txBody>
      </p:sp>
      <p:sp>
        <p:nvSpPr>
          <p:cNvPr id="4" name="Text Placeholder 3"/>
          <p:cNvSpPr>
            <a:spLocks noGrp="1"/>
          </p:cNvSpPr>
          <p:nvPr>
            <p:ph type="body" idx="2"/>
          </p:nvPr>
        </p:nvSpPr>
        <p:spPr>
          <a:xfrm>
            <a:off x="839788" y="1183640"/>
            <a:ext cx="9482772" cy="3811588"/>
          </a:xfrm>
          <a:solidFill>
            <a:schemeClr val="accent1"/>
          </a:solidFill>
        </p:spPr>
        <p:txBody>
          <a:bodyPr>
            <a:normAutofit/>
          </a:bodyPr>
          <a:lstStyle/>
          <a:p>
            <a:pPr algn="ctr"/>
            <a:endParaRPr lang="en-US" sz="4400" b="1" dirty="0">
              <a:solidFill>
                <a:schemeClr val="bg1"/>
              </a:solidFill>
            </a:endParaRPr>
          </a:p>
          <a:p>
            <a:pPr algn="ctr"/>
            <a:r>
              <a:rPr lang="en-US" sz="3600" b="1" dirty="0">
                <a:solidFill>
                  <a:schemeClr val="bg1"/>
                </a:solidFill>
              </a:rPr>
              <a:t>UNIT 5: LEARNING THEORIES AND THEIR APPLICATIONS TO THE TEACHING AND LEARNING PROCESS</a:t>
            </a:r>
            <a:endParaRPr lang="en-US" sz="3600" dirty="0">
              <a:solidFill>
                <a:schemeClr val="bg1"/>
              </a:solidFill>
            </a:endParaRPr>
          </a:p>
        </p:txBody>
      </p:sp>
    </p:spTree>
    <p:extLst>
      <p:ext uri="{BB962C8B-B14F-4D97-AF65-F5344CB8AC3E}">
        <p14:creationId xmlns:p14="http://schemas.microsoft.com/office/powerpoint/2010/main" val="1941738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8"/>
          <p:cNvSpPr txBox="1">
            <a:spLocks noGrp="1"/>
          </p:cNvSpPr>
          <p:nvPr>
            <p:ph type="title"/>
          </p:nvPr>
        </p:nvSpPr>
        <p:spPr>
          <a:xfrm>
            <a:off x="838201" y="240145"/>
            <a:ext cx="9177866" cy="1901922"/>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ct val="100000"/>
              <a:buFont typeface="Calibri"/>
              <a:buNone/>
            </a:pPr>
            <a:r>
              <a:rPr lang="en-US" sz="3600" b="1" dirty="0">
                <a:solidFill>
                  <a:srgbClr val="F2F2F2"/>
                </a:solidFill>
                <a:sym typeface="Calibri"/>
              </a:rPr>
              <a:t>LEARNING THEORIES AND THEIR APPLICATIONS TO THE TEACHING AND LEARNING PROCESS</a:t>
            </a:r>
            <a:endParaRPr sz="3600" b="1" dirty="0">
              <a:solidFill>
                <a:srgbClr val="F2F2F2"/>
              </a:solidFill>
              <a:sym typeface="Calibri"/>
            </a:endParaRPr>
          </a:p>
        </p:txBody>
      </p:sp>
      <p:sp>
        <p:nvSpPr>
          <p:cNvPr id="656" name="Google Shape;656;p78"/>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4000"/>
              <a:buFont typeface="Noto Sans Symbols"/>
              <a:buNone/>
            </a:pPr>
            <a:endParaRPr sz="4000" b="1" dirty="0">
              <a:latin typeface="Oi"/>
              <a:ea typeface="Oi"/>
              <a:cs typeface="Oi"/>
              <a:sym typeface="Oi"/>
            </a:endParaRPr>
          </a:p>
          <a:p>
            <a:pPr marL="0" lvl="0" indent="0" algn="l" rtl="0">
              <a:lnSpc>
                <a:spcPct val="90000"/>
              </a:lnSpc>
              <a:spcBef>
                <a:spcPts val="1000"/>
              </a:spcBef>
              <a:spcAft>
                <a:spcPts val="0"/>
              </a:spcAft>
              <a:buClr>
                <a:schemeClr val="dk1"/>
              </a:buClr>
              <a:buSzPts val="2800"/>
              <a:buNone/>
            </a:pPr>
            <a:r>
              <a:rPr lang="en-US" b="1" dirty="0" smtClean="0"/>
              <a:t>Introductory </a:t>
            </a:r>
            <a:r>
              <a:rPr lang="en-US" b="1" dirty="0"/>
              <a:t>a</a:t>
            </a:r>
            <a:r>
              <a:rPr lang="en-US" b="1" dirty="0" smtClean="0"/>
              <a:t>ctivity, page 90. (Voting technique)</a:t>
            </a:r>
          </a:p>
          <a:p>
            <a:pPr marL="0" lvl="0" indent="0" algn="l" rtl="0">
              <a:lnSpc>
                <a:spcPct val="90000"/>
              </a:lnSpc>
              <a:spcBef>
                <a:spcPts val="1000"/>
              </a:spcBef>
              <a:spcAft>
                <a:spcPts val="0"/>
              </a:spcAft>
              <a:buClr>
                <a:schemeClr val="dk1"/>
              </a:buClr>
              <a:buSzPts val="2800"/>
              <a:buNone/>
            </a:pPr>
            <a:endParaRPr b="1" dirty="0"/>
          </a:p>
          <a:p>
            <a:pPr marL="228600" lvl="0" indent="-228600" algn="l" rtl="0">
              <a:lnSpc>
                <a:spcPct val="90000"/>
              </a:lnSpc>
              <a:spcBef>
                <a:spcPts val="1000"/>
              </a:spcBef>
              <a:spcAft>
                <a:spcPts val="0"/>
              </a:spcAft>
              <a:buClr>
                <a:schemeClr val="dk1"/>
              </a:buClr>
              <a:buSzPts val="2800"/>
              <a:buChar char="•"/>
            </a:pPr>
            <a:r>
              <a:rPr lang="en-US" dirty="0">
                <a:sym typeface="Calibri"/>
              </a:rPr>
              <a:t>Do the following activity following the instructions. Refer to the module </a:t>
            </a:r>
            <a:r>
              <a:rPr lang="en-US" b="1" dirty="0">
                <a:sym typeface="Calibri"/>
              </a:rPr>
              <a:t>page</a:t>
            </a:r>
            <a:r>
              <a:rPr lang="en-US" b="1" dirty="0"/>
              <a:t> 90</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9"/>
          <p:cNvSpPr txBox="1">
            <a:spLocks noGrp="1"/>
          </p:cNvSpPr>
          <p:nvPr>
            <p:ph type="title"/>
          </p:nvPr>
        </p:nvSpPr>
        <p:spPr>
          <a:xfrm>
            <a:off x="728133" y="264775"/>
            <a:ext cx="9533709" cy="1818061"/>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dirty="0">
                <a:solidFill>
                  <a:schemeClr val="lt1"/>
                </a:solidFill>
                <a:sym typeface="Calibri"/>
              </a:rPr>
              <a:t/>
            </a:r>
            <a:br>
              <a:rPr lang="en-US" b="1" dirty="0">
                <a:solidFill>
                  <a:schemeClr val="lt1"/>
                </a:solidFill>
                <a:sym typeface="Calibri"/>
              </a:rPr>
            </a:br>
            <a:r>
              <a:rPr lang="en-US" b="1" dirty="0" smtClean="0">
                <a:solidFill>
                  <a:srgbClr val="F2F2F2"/>
                </a:solidFill>
                <a:sym typeface="Calibri"/>
              </a:rPr>
              <a:t>Unit 5: Learning outcomes</a:t>
            </a:r>
            <a:r>
              <a:rPr lang="en-US" b="1" dirty="0">
                <a:solidFill>
                  <a:srgbClr val="F2F2F2"/>
                </a:solidFill>
                <a:sym typeface="Calibri"/>
              </a:rPr>
              <a:t/>
            </a:r>
            <a:br>
              <a:rPr lang="en-US" b="1" dirty="0">
                <a:solidFill>
                  <a:srgbClr val="F2F2F2"/>
                </a:solidFill>
                <a:sym typeface="Calibri"/>
              </a:rPr>
            </a:br>
            <a:endParaRPr dirty="0">
              <a:solidFill>
                <a:srgbClr val="F2F2F2"/>
              </a:solidFill>
              <a:sym typeface="Calibri"/>
            </a:endParaRPr>
          </a:p>
        </p:txBody>
      </p:sp>
      <p:sp>
        <p:nvSpPr>
          <p:cNvPr id="662" name="Google Shape;662;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64135" algn="l" rtl="0">
              <a:lnSpc>
                <a:spcPct val="90000"/>
              </a:lnSpc>
              <a:spcBef>
                <a:spcPts val="0"/>
              </a:spcBef>
              <a:spcAft>
                <a:spcPts val="0"/>
              </a:spcAft>
              <a:buClr>
                <a:schemeClr val="dk1"/>
              </a:buClr>
              <a:buSzPct val="100000"/>
              <a:buNone/>
            </a:pPr>
            <a:endParaRPr dirty="0">
              <a:latin typeface="Oi"/>
              <a:ea typeface="Oi"/>
              <a:cs typeface="Oi"/>
              <a:sym typeface="Oi"/>
            </a:endParaRPr>
          </a:p>
          <a:p>
            <a:pPr marL="0" lvl="0" indent="0" algn="l" rtl="0">
              <a:lnSpc>
                <a:spcPct val="90000"/>
              </a:lnSpc>
              <a:spcBef>
                <a:spcPts val="1000"/>
              </a:spcBef>
              <a:spcAft>
                <a:spcPts val="0"/>
              </a:spcAft>
              <a:buClr>
                <a:schemeClr val="dk1"/>
              </a:buClr>
              <a:buSzPct val="93333"/>
              <a:buNone/>
            </a:pPr>
            <a:r>
              <a:rPr lang="en-US" dirty="0">
                <a:latin typeface="Oi"/>
                <a:ea typeface="Oi"/>
                <a:cs typeface="Oi"/>
                <a:sym typeface="Oi"/>
              </a:rPr>
              <a:t>   </a:t>
            </a:r>
            <a:r>
              <a:rPr lang="en-US" sz="3000" b="1" dirty="0">
                <a:sym typeface="Calibri"/>
              </a:rPr>
              <a:t>Unit learning outcomes:</a:t>
            </a:r>
            <a:endParaRPr sz="3000" b="1" dirty="0">
              <a:sym typeface="Calibri"/>
            </a:endParaRPr>
          </a:p>
          <a:p>
            <a:pPr marL="685800" lvl="0" indent="-228600" algn="l" rtl="0">
              <a:lnSpc>
                <a:spcPct val="90000"/>
              </a:lnSpc>
              <a:spcBef>
                <a:spcPts val="1000"/>
              </a:spcBef>
              <a:spcAft>
                <a:spcPts val="0"/>
              </a:spcAft>
              <a:buClr>
                <a:schemeClr val="dk1"/>
              </a:buClr>
              <a:buSzPct val="100000"/>
              <a:buChar char="•"/>
            </a:pPr>
            <a:r>
              <a:rPr lang="en-US" sz="3000" dirty="0">
                <a:sym typeface="Calibri"/>
              </a:rPr>
              <a:t>Demonstrate an understanding of the fundamental theories of teaching and learning.</a:t>
            </a:r>
            <a:endParaRPr dirty="0"/>
          </a:p>
          <a:p>
            <a:pPr marL="685800" lvl="0" indent="-228600" algn="l" rtl="0">
              <a:lnSpc>
                <a:spcPct val="90000"/>
              </a:lnSpc>
              <a:spcBef>
                <a:spcPts val="1000"/>
              </a:spcBef>
              <a:spcAft>
                <a:spcPts val="0"/>
              </a:spcAft>
              <a:buClr>
                <a:schemeClr val="dk1"/>
              </a:buClr>
              <a:buSzPct val="100000"/>
              <a:buChar char="•"/>
            </a:pPr>
            <a:r>
              <a:rPr lang="en-US" sz="3000" dirty="0">
                <a:sym typeface="Calibri"/>
              </a:rPr>
              <a:t>Explain the relationship between theories of learning and teaching.</a:t>
            </a:r>
            <a:endParaRPr dirty="0"/>
          </a:p>
          <a:p>
            <a:pPr marL="685800" lvl="0" indent="-228600" algn="l" rtl="0">
              <a:lnSpc>
                <a:spcPct val="90000"/>
              </a:lnSpc>
              <a:spcBef>
                <a:spcPts val="1000"/>
              </a:spcBef>
              <a:spcAft>
                <a:spcPts val="0"/>
              </a:spcAft>
              <a:buClr>
                <a:schemeClr val="dk1"/>
              </a:buClr>
              <a:buSzPct val="100000"/>
              <a:buChar char="•"/>
            </a:pPr>
            <a:r>
              <a:rPr lang="en-US" sz="3000" dirty="0">
                <a:sym typeface="Calibri"/>
              </a:rPr>
              <a:t>Apply key learning and teaching theories in the classroom setting.</a:t>
            </a:r>
            <a:endParaRPr dirty="0"/>
          </a:p>
          <a:p>
            <a:pPr marL="685800" lvl="0" indent="-228600" algn="l" rtl="0">
              <a:lnSpc>
                <a:spcPct val="90000"/>
              </a:lnSpc>
              <a:spcBef>
                <a:spcPts val="1000"/>
              </a:spcBef>
              <a:spcAft>
                <a:spcPts val="0"/>
              </a:spcAft>
              <a:buClr>
                <a:schemeClr val="dk1"/>
              </a:buClr>
              <a:buSzPct val="100000"/>
              <a:buChar char="•"/>
            </a:pPr>
            <a:r>
              <a:rPr lang="en-US" sz="3000" dirty="0">
                <a:sym typeface="Calibri"/>
              </a:rPr>
              <a:t>Explain and analyse factors that influence learning</a:t>
            </a:r>
            <a:endParaRPr dirty="0"/>
          </a:p>
          <a:p>
            <a:pPr marL="0" lvl="0" indent="0" algn="l" rtl="0">
              <a:lnSpc>
                <a:spcPct val="90000"/>
              </a:lnSpc>
              <a:spcBef>
                <a:spcPts val="1000"/>
              </a:spcBef>
              <a:spcAft>
                <a:spcPts val="0"/>
              </a:spcAft>
              <a:buClr>
                <a:schemeClr val="dk1"/>
              </a:buClr>
              <a:buSzPct val="100000"/>
              <a:buNone/>
            </a:pPr>
            <a:r>
              <a:rPr lang="en-US" dirty="0">
                <a:latin typeface="Oi"/>
                <a:ea typeface="Oi"/>
                <a:cs typeface="Oi"/>
                <a:sym typeface="Oi"/>
              </a:rPr>
              <a:t> </a:t>
            </a:r>
            <a:endParaRPr dirty="0">
              <a:latin typeface="Oi"/>
              <a:ea typeface="Oi"/>
              <a:cs typeface="Oi"/>
              <a:sym typeface="Oi"/>
            </a:endParaRPr>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80"/>
          <p:cNvSpPr txBox="1">
            <a:spLocks noGrp="1"/>
          </p:cNvSpPr>
          <p:nvPr>
            <p:ph type="title"/>
          </p:nvPr>
        </p:nvSpPr>
        <p:spPr>
          <a:xfrm>
            <a:off x="838200" y="491278"/>
            <a:ext cx="9077960" cy="1334347"/>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a:buClr>
                <a:schemeClr val="lt1"/>
              </a:buClr>
              <a:buSzPct val="100000"/>
            </a:pPr>
            <a:r>
              <a:rPr lang="en-US" b="1" dirty="0">
                <a:solidFill>
                  <a:schemeClr val="lt1"/>
                </a:solidFill>
                <a:sym typeface="Calibri"/>
              </a:rPr>
              <a:t/>
            </a:r>
            <a:br>
              <a:rPr lang="en-US" b="1" dirty="0">
                <a:solidFill>
                  <a:schemeClr val="lt1"/>
                </a:solidFill>
                <a:sym typeface="Calibri"/>
              </a:rPr>
            </a:br>
            <a:r>
              <a:rPr lang="en-US" b="1" dirty="0">
                <a:solidFill>
                  <a:schemeClr val="bg1"/>
                </a:solidFill>
              </a:rPr>
              <a:t>Unit structure</a:t>
            </a:r>
            <a:r>
              <a:rPr lang="en-US" dirty="0"/>
              <a:t/>
            </a:r>
            <a:br>
              <a:rPr lang="en-US" dirty="0"/>
            </a:br>
            <a:r>
              <a:rPr lang="en-US" b="1" dirty="0">
                <a:solidFill>
                  <a:srgbClr val="F2F2F2"/>
                </a:solidFill>
                <a:sym typeface="Calibri"/>
              </a:rPr>
              <a:t/>
            </a:r>
            <a:br>
              <a:rPr lang="en-US" b="1" dirty="0">
                <a:solidFill>
                  <a:srgbClr val="F2F2F2"/>
                </a:solidFill>
                <a:sym typeface="Calibri"/>
              </a:rPr>
            </a:br>
            <a:endParaRPr dirty="0">
              <a:solidFill>
                <a:srgbClr val="F2F2F2"/>
              </a:solidFill>
              <a:sym typeface="Calibri"/>
            </a:endParaRPr>
          </a:p>
        </p:txBody>
      </p:sp>
      <p:sp>
        <p:nvSpPr>
          <p:cNvPr id="668" name="Google Shape;668;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079500" indent="-457200">
              <a:buSzPts val="2800"/>
              <a:buFont typeface="Wingdings" panose="05000000000000000000" pitchFamily="2" charset="2"/>
              <a:buChar char="v"/>
            </a:pPr>
            <a:r>
              <a:rPr lang="en-US" dirty="0" smtClean="0"/>
              <a:t>These theories are:</a:t>
            </a:r>
          </a:p>
          <a:p>
            <a:pPr marL="1428750" lvl="1" indent="-349250">
              <a:spcBef>
                <a:spcPts val="1000"/>
              </a:spcBef>
              <a:buSzPts val="2800"/>
            </a:pPr>
            <a:r>
              <a:rPr lang="en-US" sz="2800" dirty="0" smtClean="0"/>
              <a:t>Behaviorism</a:t>
            </a:r>
            <a:endParaRPr sz="2800" dirty="0"/>
          </a:p>
          <a:p>
            <a:pPr marL="1428750" lvl="1" indent="-349250">
              <a:spcBef>
                <a:spcPts val="1000"/>
              </a:spcBef>
              <a:buSzPts val="2800"/>
            </a:pPr>
            <a:r>
              <a:rPr lang="en-US" sz="2800" dirty="0"/>
              <a:t>Cognitivism </a:t>
            </a:r>
            <a:endParaRPr sz="2800" dirty="0"/>
          </a:p>
          <a:p>
            <a:pPr marL="1428750" lvl="1" indent="-349250">
              <a:spcBef>
                <a:spcPts val="1000"/>
              </a:spcBef>
              <a:buSzPts val="2800"/>
            </a:pPr>
            <a:r>
              <a:rPr lang="en-US" sz="2800" dirty="0"/>
              <a:t>Constructivism </a:t>
            </a:r>
            <a:endParaRPr sz="2800" dirty="0"/>
          </a:p>
          <a:p>
            <a:pPr marL="1428750" lvl="1" indent="-349250">
              <a:spcBef>
                <a:spcPts val="1000"/>
              </a:spcBef>
              <a:buSzPts val="2800"/>
            </a:pPr>
            <a:r>
              <a:rPr lang="en-US" sz="2800" dirty="0"/>
              <a:t>Social Learning</a:t>
            </a:r>
            <a:endParaRPr sz="2800" dirty="0"/>
          </a:p>
          <a:p>
            <a:pPr marL="1428750" lvl="1" indent="-349250">
              <a:spcBef>
                <a:spcPts val="1000"/>
              </a:spcBef>
              <a:buSzPts val="2800"/>
            </a:pPr>
            <a:r>
              <a:rPr lang="en-US" sz="2800" dirty="0"/>
              <a:t>Social Cultural </a:t>
            </a:r>
            <a:endParaRPr sz="2800" dirty="0"/>
          </a:p>
          <a:p>
            <a:pPr marL="1428750" lvl="1" indent="-349250">
              <a:spcBef>
                <a:spcPts val="1000"/>
              </a:spcBef>
              <a:buSzPts val="2800"/>
            </a:pPr>
            <a:r>
              <a:rPr lang="en-US" sz="2800" dirty="0"/>
              <a:t>Socio-emotional </a:t>
            </a:r>
            <a:endParaRPr sz="2800" dirty="0" smtClean="0"/>
          </a:p>
          <a:p>
            <a:pPr marL="1079500" lvl="0" indent="-457200" algn="l" rtl="0">
              <a:lnSpc>
                <a:spcPct val="90000"/>
              </a:lnSpc>
              <a:spcBef>
                <a:spcPts val="1000"/>
              </a:spcBef>
              <a:spcAft>
                <a:spcPts val="0"/>
              </a:spcAft>
              <a:buClr>
                <a:schemeClr val="dk1"/>
              </a:buClr>
              <a:buSzPts val="2800"/>
              <a:buFont typeface="Wingdings" panose="05000000000000000000" pitchFamily="2" charset="2"/>
              <a:buChar char="v"/>
            </a:pPr>
            <a:r>
              <a:rPr lang="en-US" dirty="0" smtClean="0"/>
              <a:t>Factors that Influence Learning</a:t>
            </a:r>
            <a:endParaRP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1"/>
          <p:cNvSpPr txBox="1">
            <a:spLocks noGrp="1"/>
          </p:cNvSpPr>
          <p:nvPr>
            <p:ph type="title"/>
          </p:nvPr>
        </p:nvSpPr>
        <p:spPr>
          <a:xfrm>
            <a:off x="838200" y="365125"/>
            <a:ext cx="926084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5.1: </a:t>
            </a:r>
            <a:r>
              <a:rPr lang="en-US" sz="3200" dirty="0">
                <a:solidFill>
                  <a:srgbClr val="F2F2F2"/>
                </a:solidFill>
                <a:sym typeface="Calibri"/>
              </a:rPr>
              <a:t>Behaviorism Theory of Learning</a:t>
            </a:r>
            <a:endParaRPr sz="3200" dirty="0"/>
          </a:p>
        </p:txBody>
      </p:sp>
      <p:sp>
        <p:nvSpPr>
          <p:cNvPr id="674" name="Google Shape;674;p81"/>
          <p:cNvSpPr txBox="1">
            <a:spLocks noGrp="1"/>
          </p:cNvSpPr>
          <p:nvPr>
            <p:ph type="body" idx="1"/>
          </p:nvPr>
        </p:nvSpPr>
        <p:spPr>
          <a:xfrm>
            <a:off x="838200" y="1825625"/>
            <a:ext cx="926084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lang="en-US" dirty="0"/>
          </a:p>
          <a:p>
            <a:pPr marL="228600" lvl="0" indent="-50800" algn="l" rtl="0">
              <a:lnSpc>
                <a:spcPct val="90000"/>
              </a:lnSpc>
              <a:spcBef>
                <a:spcPts val="0"/>
              </a:spcBef>
              <a:spcAft>
                <a:spcPts val="0"/>
              </a:spcAft>
              <a:buClr>
                <a:schemeClr val="dk1"/>
              </a:buClr>
              <a:buSzPts val="2800"/>
              <a:buNone/>
            </a:pPr>
            <a:endParaRPr lang="en-US" dirty="0"/>
          </a:p>
          <a:p>
            <a:pPr marL="228600" lvl="0" indent="-50800" algn="l" rtl="0">
              <a:lnSpc>
                <a:spcPct val="90000"/>
              </a:lnSpc>
              <a:spcBef>
                <a:spcPts val="0"/>
              </a:spcBef>
              <a:spcAft>
                <a:spcPts val="0"/>
              </a:spcAft>
              <a:buClr>
                <a:schemeClr val="dk1"/>
              </a:buClr>
              <a:buSzPts val="2800"/>
              <a:buNone/>
            </a:pPr>
            <a:r>
              <a:rPr lang="en-US" dirty="0"/>
              <a:t>      Activity </a:t>
            </a:r>
            <a:r>
              <a:rPr lang="en-US" dirty="0" smtClean="0"/>
              <a:t>5.1 </a:t>
            </a:r>
            <a:r>
              <a:rPr lang="en-US" b="1" dirty="0" smtClean="0"/>
              <a:t>(Voting technique)</a:t>
            </a:r>
            <a:endParaRPr b="1" dirty="0"/>
          </a:p>
          <a:p>
            <a:pPr marL="228600" lvl="0" indent="-228600" algn="l" rtl="0">
              <a:lnSpc>
                <a:spcPct val="90000"/>
              </a:lnSpc>
              <a:spcBef>
                <a:spcPts val="1000"/>
              </a:spcBef>
              <a:spcAft>
                <a:spcPts val="0"/>
              </a:spcAft>
              <a:buClr>
                <a:schemeClr val="dk1"/>
              </a:buClr>
              <a:buSzPts val="2800"/>
              <a:buChar char="•"/>
            </a:pPr>
            <a:r>
              <a:rPr lang="en-US" dirty="0"/>
              <a:t>Work on the activity 5.1. It is on </a:t>
            </a:r>
            <a:r>
              <a:rPr lang="en-US" b="1" dirty="0"/>
              <a:t>page 92</a:t>
            </a:r>
            <a:endParaRPr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2"/>
          <p:cNvSpPr txBox="1">
            <a:spLocks noGrp="1"/>
          </p:cNvSpPr>
          <p:nvPr>
            <p:ph type="title"/>
          </p:nvPr>
        </p:nvSpPr>
        <p:spPr>
          <a:xfrm>
            <a:off x="838200" y="365125"/>
            <a:ext cx="93302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Behaviorism Theory of Learning ( Con’t)</a:t>
            </a:r>
            <a:endParaRPr dirty="0"/>
          </a:p>
        </p:txBody>
      </p:sp>
      <p:sp>
        <p:nvSpPr>
          <p:cNvPr id="680" name="Google Shape;680;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r>
              <a:rPr lang="en-US" b="1" dirty="0"/>
              <a:t>To be covered:</a:t>
            </a:r>
            <a:endParaRPr b="1" dirty="0"/>
          </a:p>
          <a:p>
            <a:pPr marL="228600" lvl="0" indent="-228600" algn="l" rtl="0">
              <a:lnSpc>
                <a:spcPct val="90000"/>
              </a:lnSpc>
              <a:spcBef>
                <a:spcPts val="1000"/>
              </a:spcBef>
              <a:spcAft>
                <a:spcPts val="0"/>
              </a:spcAft>
              <a:buClr>
                <a:schemeClr val="dk1"/>
              </a:buClr>
              <a:buSzPts val="2800"/>
              <a:buChar char="•"/>
            </a:pPr>
            <a:r>
              <a:rPr lang="en-US" dirty="0"/>
              <a:t>What is behaviorism?</a:t>
            </a:r>
            <a:endParaRPr dirty="0"/>
          </a:p>
          <a:p>
            <a:pPr marL="228600" lvl="0" indent="-228600" algn="l" rtl="0">
              <a:lnSpc>
                <a:spcPct val="90000"/>
              </a:lnSpc>
              <a:spcBef>
                <a:spcPts val="1000"/>
              </a:spcBef>
              <a:spcAft>
                <a:spcPts val="0"/>
              </a:spcAft>
              <a:buClr>
                <a:schemeClr val="dk1"/>
              </a:buClr>
              <a:buSzPts val="2800"/>
              <a:buChar char="•"/>
            </a:pPr>
            <a:r>
              <a:rPr lang="en-US" dirty="0"/>
              <a:t>Types of behaviorism theories: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         Classical conditioning</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         </a:t>
            </a:r>
            <a:r>
              <a:rPr lang="en-US" dirty="0" smtClean="0"/>
              <a:t>Operant </a:t>
            </a:r>
            <a:r>
              <a:rPr lang="en-US" dirty="0"/>
              <a:t>conditioning</a:t>
            </a:r>
            <a:endParaRPr dirty="0"/>
          </a:p>
          <a:p>
            <a:pPr marL="228600" lvl="0" indent="-228600" algn="l" rtl="0">
              <a:lnSpc>
                <a:spcPct val="90000"/>
              </a:lnSpc>
              <a:spcBef>
                <a:spcPts val="1000"/>
              </a:spcBef>
              <a:spcAft>
                <a:spcPts val="0"/>
              </a:spcAft>
              <a:buClr>
                <a:schemeClr val="dk1"/>
              </a:buClr>
              <a:buSzPts val="2800"/>
              <a:buChar char="•"/>
            </a:pPr>
            <a:r>
              <a:rPr lang="en-US" dirty="0"/>
              <a:t>Tips for applying behaviorism in the classroom</a:t>
            </a:r>
            <a:endParaRP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3"/>
          <p:cNvSpPr txBox="1">
            <a:spLocks noGrp="1"/>
          </p:cNvSpPr>
          <p:nvPr>
            <p:ph type="title"/>
          </p:nvPr>
        </p:nvSpPr>
        <p:spPr>
          <a:xfrm>
            <a:off x="838200" y="365125"/>
            <a:ext cx="90000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buClr>
                <a:srgbClr val="F2F2F2"/>
              </a:buClr>
              <a:buSzPts val="3200"/>
            </a:pPr>
            <a:r>
              <a:rPr lang="en-US" sz="3200" dirty="0">
                <a:solidFill>
                  <a:srgbClr val="F2F2F2"/>
                </a:solidFill>
              </a:rPr>
              <a:t>Behaviorism Theory of Learning ( Con’t)</a:t>
            </a:r>
            <a:endParaRPr sz="3200" dirty="0">
              <a:solidFill>
                <a:srgbClr val="F2F2F2"/>
              </a:solidFill>
              <a:sym typeface="Calibri"/>
            </a:endParaRPr>
          </a:p>
        </p:txBody>
      </p:sp>
      <p:sp>
        <p:nvSpPr>
          <p:cNvPr id="686" name="Google Shape;686;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dirty="0"/>
          </a:p>
          <a:p>
            <a:pPr marL="0" lvl="0" indent="0">
              <a:spcBef>
                <a:spcPts val="0"/>
              </a:spcBef>
              <a:buSzPts val="2800"/>
              <a:buNone/>
            </a:pPr>
            <a:r>
              <a:rPr lang="en-US" b="1" dirty="0">
                <a:solidFill>
                  <a:schemeClr val="tx1"/>
                </a:solidFill>
              </a:rPr>
              <a:t>What is behaviorism?</a:t>
            </a:r>
            <a:br>
              <a:rPr lang="en-US" b="1" dirty="0">
                <a:solidFill>
                  <a:schemeClr val="tx1"/>
                </a:solidFill>
              </a:rPr>
            </a:br>
            <a:endParaRPr lang="en-US" b="1" dirty="0">
              <a:solidFill>
                <a:schemeClr val="tx1"/>
              </a:solidFill>
            </a:endParaRP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Stimuli</a:t>
            </a:r>
            <a:endParaRPr dirty="0"/>
          </a:p>
          <a:p>
            <a:pPr marL="228600" lvl="0" indent="-228600" algn="l" rtl="0">
              <a:lnSpc>
                <a:spcPct val="90000"/>
              </a:lnSpc>
              <a:spcBef>
                <a:spcPts val="1000"/>
              </a:spcBef>
              <a:spcAft>
                <a:spcPts val="0"/>
              </a:spcAft>
              <a:buClr>
                <a:schemeClr val="dk1"/>
              </a:buClr>
              <a:buSzPts val="2800"/>
              <a:buChar char="•"/>
            </a:pPr>
            <a:r>
              <a:rPr lang="en-US" dirty="0"/>
              <a:t>Response</a:t>
            </a:r>
            <a:endParaRPr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4"/>
          <p:cNvSpPr txBox="1">
            <a:spLocks noGrp="1"/>
          </p:cNvSpPr>
          <p:nvPr>
            <p:ph type="title"/>
          </p:nvPr>
        </p:nvSpPr>
        <p:spPr>
          <a:xfrm>
            <a:off x="838200" y="365125"/>
            <a:ext cx="93810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lvl="0">
              <a:buClr>
                <a:srgbClr val="F2F2F2"/>
              </a:buClr>
              <a:buSzPts val="3200"/>
            </a:pPr>
            <a:r>
              <a:rPr lang="en-US" sz="3200" b="1" dirty="0">
                <a:solidFill>
                  <a:srgbClr val="F2F2F2"/>
                </a:solidFill>
              </a:rPr>
              <a:t>Behaviorism Theory of Learning </a:t>
            </a:r>
            <a:r>
              <a:rPr lang="en-US" sz="3200" dirty="0">
                <a:solidFill>
                  <a:srgbClr val="F2F2F2"/>
                </a:solidFill>
              </a:rPr>
              <a:t>( Con’t):</a:t>
            </a:r>
            <a:br>
              <a:rPr lang="en-US" sz="3200" dirty="0">
                <a:solidFill>
                  <a:srgbClr val="F2F2F2"/>
                </a:solidFill>
              </a:rPr>
            </a:br>
            <a:r>
              <a:rPr lang="en-US" sz="3200" b="1" dirty="0">
                <a:solidFill>
                  <a:srgbClr val="F2F2F2"/>
                </a:solidFill>
                <a:sym typeface="Calibri"/>
              </a:rPr>
              <a:t>Classical conditioning</a:t>
            </a:r>
            <a:r>
              <a:rPr lang="en-US" sz="3200" b="1" dirty="0">
                <a:solidFill>
                  <a:schemeClr val="lt1"/>
                </a:solidFill>
                <a:sym typeface="Calibri"/>
              </a:rPr>
              <a:t/>
            </a:r>
            <a:br>
              <a:rPr lang="en-US" sz="3200" b="1" dirty="0">
                <a:solidFill>
                  <a:schemeClr val="lt1"/>
                </a:solidFill>
                <a:sym typeface="Calibri"/>
              </a:rPr>
            </a:br>
            <a:endParaRPr sz="3200" dirty="0">
              <a:sym typeface="Calibri"/>
            </a:endParaRPr>
          </a:p>
        </p:txBody>
      </p:sp>
      <p:pic>
        <p:nvPicPr>
          <p:cNvPr id="692" name="Google Shape;692;p84"/>
          <p:cNvPicPr preferRelativeResize="0">
            <a:picLocks noGrp="1"/>
          </p:cNvPicPr>
          <p:nvPr>
            <p:ph type="body" idx="1"/>
          </p:nvPr>
        </p:nvPicPr>
        <p:blipFill rotWithShape="1">
          <a:blip r:embed="rId3">
            <a:alphaModFix/>
          </a:blip>
          <a:srcRect/>
          <a:stretch/>
        </p:blipFill>
        <p:spPr>
          <a:xfrm>
            <a:off x="1498600" y="1913467"/>
            <a:ext cx="8068733" cy="4165600"/>
          </a:xfrm>
          <a:prstGeom prst="rect">
            <a:avLst/>
          </a:prstGeom>
          <a:noFill/>
          <a:ln>
            <a:noFill/>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5"/>
          <p:cNvSpPr txBox="1">
            <a:spLocks noGrp="1"/>
          </p:cNvSpPr>
          <p:nvPr>
            <p:ph type="title"/>
          </p:nvPr>
        </p:nvSpPr>
        <p:spPr>
          <a:xfrm>
            <a:off x="838200" y="365125"/>
            <a:ext cx="90339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buClr>
                <a:srgbClr val="F2F2F2"/>
              </a:buClr>
              <a:buSzPts val="3200"/>
            </a:pPr>
            <a:r>
              <a:rPr lang="en-US" sz="3200" dirty="0">
                <a:solidFill>
                  <a:srgbClr val="F2F2F2"/>
                </a:solidFill>
              </a:rPr>
              <a:t>Behaviorism Theory of Learning  </a:t>
            </a:r>
            <a:endParaRPr sz="3200" dirty="0">
              <a:sym typeface="Calibri"/>
            </a:endParaRPr>
          </a:p>
        </p:txBody>
      </p:sp>
      <p:sp>
        <p:nvSpPr>
          <p:cNvPr id="698" name="Google Shape;698;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800"/>
              <a:buNone/>
            </a:pPr>
            <a:r>
              <a:rPr lang="en-US" b="1" dirty="0"/>
              <a:t>         </a:t>
            </a:r>
            <a:r>
              <a:rPr lang="en-US" b="1" dirty="0">
                <a:sym typeface="Calibri"/>
              </a:rPr>
              <a:t>Terms used in classical conditioning</a:t>
            </a:r>
            <a:endParaRPr dirty="0">
              <a:sym typeface="Calibri"/>
            </a:endParaRPr>
          </a:p>
          <a:p>
            <a:pPr marL="228600" lvl="0" indent="-242887" algn="l" rtl="0">
              <a:lnSpc>
                <a:spcPct val="90000"/>
              </a:lnSpc>
              <a:spcBef>
                <a:spcPts val="1000"/>
              </a:spcBef>
              <a:spcAft>
                <a:spcPts val="0"/>
              </a:spcAft>
              <a:buClr>
                <a:schemeClr val="dk1"/>
              </a:buClr>
              <a:buSzPts val="3000"/>
              <a:buChar char="•"/>
            </a:pPr>
            <a:r>
              <a:rPr lang="en-US" sz="3000" dirty="0">
                <a:sym typeface="Calibri"/>
              </a:rPr>
              <a:t>Unconditioned stimulus (US) </a:t>
            </a:r>
            <a:endParaRPr sz="3000" dirty="0">
              <a:sym typeface="Calibri"/>
            </a:endParaRPr>
          </a:p>
          <a:p>
            <a:pPr marL="228600" lvl="0" indent="-242887" algn="l" rtl="0">
              <a:lnSpc>
                <a:spcPct val="90000"/>
              </a:lnSpc>
              <a:spcBef>
                <a:spcPts val="1000"/>
              </a:spcBef>
              <a:spcAft>
                <a:spcPts val="0"/>
              </a:spcAft>
              <a:buClr>
                <a:schemeClr val="dk1"/>
              </a:buClr>
              <a:buSzPts val="3000"/>
              <a:buChar char="•"/>
            </a:pPr>
            <a:r>
              <a:rPr lang="en-US" sz="3000" dirty="0">
                <a:sym typeface="Calibri"/>
              </a:rPr>
              <a:t>Unconditioned response (UR) : Some examples of the US-UR pairs include: </a:t>
            </a:r>
            <a:endParaRPr sz="3000" dirty="0">
              <a:sym typeface="Calibri"/>
            </a:endParaRPr>
          </a:p>
          <a:p>
            <a:pPr marL="914400" lvl="0" indent="-238125" algn="l" rtl="0">
              <a:lnSpc>
                <a:spcPct val="90000"/>
              </a:lnSpc>
              <a:spcBef>
                <a:spcPts val="1000"/>
              </a:spcBef>
              <a:spcAft>
                <a:spcPts val="0"/>
              </a:spcAft>
              <a:buClr>
                <a:schemeClr val="dk1"/>
              </a:buClr>
              <a:buSzPts val="3000"/>
              <a:buFont typeface="Noto Sans Symbols"/>
              <a:buChar char="⮚"/>
            </a:pPr>
            <a:r>
              <a:rPr lang="en-US" sz="3000" dirty="0">
                <a:sym typeface="Calibri"/>
              </a:rPr>
              <a:t>Sneezing (UR) to pepper (US) </a:t>
            </a:r>
            <a:endParaRPr sz="3000" dirty="0">
              <a:sym typeface="Calibri"/>
            </a:endParaRPr>
          </a:p>
          <a:p>
            <a:pPr marL="914400" lvl="0" indent="-238125" algn="l" rtl="0">
              <a:lnSpc>
                <a:spcPct val="90000"/>
              </a:lnSpc>
              <a:spcBef>
                <a:spcPts val="1000"/>
              </a:spcBef>
              <a:spcAft>
                <a:spcPts val="0"/>
              </a:spcAft>
              <a:buClr>
                <a:schemeClr val="dk1"/>
              </a:buClr>
              <a:buSzPts val="3000"/>
              <a:buFont typeface="Noto Sans Symbols"/>
              <a:buChar char="⮚"/>
            </a:pPr>
            <a:r>
              <a:rPr lang="en-US" sz="3000" dirty="0">
                <a:sym typeface="Calibri"/>
              </a:rPr>
              <a:t>Shivering (UR) to cold (US) </a:t>
            </a:r>
            <a:endParaRPr sz="3000" dirty="0">
              <a:sym typeface="Calibri"/>
            </a:endParaRPr>
          </a:p>
          <a:p>
            <a:pPr marL="914400" lvl="0" indent="-238125" algn="l" rtl="0">
              <a:lnSpc>
                <a:spcPct val="90000"/>
              </a:lnSpc>
              <a:spcBef>
                <a:spcPts val="1000"/>
              </a:spcBef>
              <a:spcAft>
                <a:spcPts val="0"/>
              </a:spcAft>
              <a:buClr>
                <a:schemeClr val="dk1"/>
              </a:buClr>
              <a:buSzPts val="3000"/>
              <a:buFont typeface="Noto Sans Symbols"/>
              <a:buChar char="⮚"/>
            </a:pPr>
            <a:r>
              <a:rPr lang="en-US" sz="3000" dirty="0">
                <a:sym typeface="Calibri"/>
              </a:rPr>
              <a:t>Blinking (UR) to a bright light (US) </a:t>
            </a:r>
            <a:endParaRPr dirty="0"/>
          </a:p>
          <a:p>
            <a:pPr marL="228600" lvl="0" indent="-242887" algn="l" rtl="0">
              <a:lnSpc>
                <a:spcPct val="90000"/>
              </a:lnSpc>
              <a:spcBef>
                <a:spcPts val="1000"/>
              </a:spcBef>
              <a:spcAft>
                <a:spcPts val="0"/>
              </a:spcAft>
              <a:buClr>
                <a:schemeClr val="dk1"/>
              </a:buClr>
              <a:buSzPts val="3000"/>
              <a:buChar char="•"/>
            </a:pPr>
            <a:r>
              <a:rPr lang="en-US" sz="3000" dirty="0">
                <a:sym typeface="Calibri"/>
              </a:rPr>
              <a:t>Neutral stimulus (NS)</a:t>
            </a:r>
            <a:endParaRPr dirty="0"/>
          </a:p>
          <a:p>
            <a:pPr marL="228600" lvl="0" indent="-242887" algn="l" rtl="0">
              <a:lnSpc>
                <a:spcPct val="90000"/>
              </a:lnSpc>
              <a:spcBef>
                <a:spcPts val="1000"/>
              </a:spcBef>
              <a:spcAft>
                <a:spcPts val="0"/>
              </a:spcAft>
              <a:buClr>
                <a:schemeClr val="dk1"/>
              </a:buClr>
              <a:buSzPts val="3000"/>
              <a:buChar char="•"/>
            </a:pPr>
            <a:r>
              <a:rPr lang="en-US" sz="3000" dirty="0">
                <a:sym typeface="Calibri"/>
              </a:rPr>
              <a:t>Conditioned stimulus (CS)</a:t>
            </a:r>
            <a:endParaRPr dirty="0"/>
          </a:p>
          <a:p>
            <a:pPr marL="228600" lvl="0" indent="-242887" algn="l" rtl="0">
              <a:lnSpc>
                <a:spcPct val="90000"/>
              </a:lnSpc>
              <a:spcBef>
                <a:spcPts val="1000"/>
              </a:spcBef>
              <a:spcAft>
                <a:spcPts val="0"/>
              </a:spcAft>
              <a:buClr>
                <a:schemeClr val="dk1"/>
              </a:buClr>
              <a:buSzPts val="3000"/>
              <a:buChar char="•"/>
            </a:pPr>
            <a:r>
              <a:rPr lang="en-US" sz="3000" dirty="0">
                <a:sym typeface="Calibri"/>
              </a:rPr>
              <a:t>Conditioned Response (CR)</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838200" y="109347"/>
            <a:ext cx="9166750" cy="1325700"/>
          </a:xfrm>
          <a:prstGeom prst="rect">
            <a:avLst/>
          </a:prstGeom>
          <a:solidFill>
            <a:schemeClr val="accent5">
              <a:lumMod val="75000"/>
            </a:scheme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lvl="0" algn="ctr">
              <a:buSzPts val="3200"/>
            </a:pPr>
            <a:r>
              <a:rPr lang="en-US" sz="3200" b="1" dirty="0">
                <a:solidFill>
                  <a:schemeClr val="bg1"/>
                </a:solidFill>
              </a:rPr>
              <a:t> Education (Cont’d):</a:t>
            </a:r>
            <a:br>
              <a:rPr lang="en-US" sz="3200" b="1" dirty="0">
                <a:solidFill>
                  <a:schemeClr val="bg1"/>
                </a:solidFill>
              </a:rPr>
            </a:br>
            <a:r>
              <a:rPr lang="en-US" sz="3200" b="1" dirty="0">
                <a:solidFill>
                  <a:schemeClr val="bg1"/>
                </a:solidFill>
              </a:rPr>
              <a:t>Forms of Education </a:t>
            </a:r>
            <a:endParaRPr sz="3200" b="1" dirty="0">
              <a:solidFill>
                <a:schemeClr val="bg1"/>
              </a:solidFill>
              <a:highlight>
                <a:schemeClr val="lt1"/>
              </a:highlight>
            </a:endParaRPr>
          </a:p>
        </p:txBody>
      </p:sp>
      <p:sp>
        <p:nvSpPr>
          <p:cNvPr id="148" name="Google Shape;148;p11"/>
          <p:cNvSpPr txBox="1">
            <a:spLocks noGrp="1"/>
          </p:cNvSpPr>
          <p:nvPr>
            <p:ph type="body" idx="1"/>
          </p:nvPr>
        </p:nvSpPr>
        <p:spPr>
          <a:xfrm>
            <a:off x="838200" y="1462151"/>
            <a:ext cx="10515600" cy="4714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Font typeface="Calibri"/>
              <a:buNone/>
            </a:pPr>
            <a:r>
              <a:rPr lang="en-US" sz="2800" b="1" dirty="0" err="1">
                <a:solidFill>
                  <a:schemeClr val="bg1"/>
                </a:solidFill>
              </a:rPr>
              <a:t>FormFs</a:t>
            </a:r>
            <a:r>
              <a:rPr lang="en-US" sz="2800" b="1" dirty="0">
                <a:solidFill>
                  <a:schemeClr val="bg1"/>
                </a:solidFill>
              </a:rPr>
              <a:t> of Education Forms of Education</a:t>
            </a:r>
            <a:endParaRPr dirty="0"/>
          </a:p>
        </p:txBody>
      </p:sp>
      <p:pic>
        <p:nvPicPr>
          <p:cNvPr id="149" name="Google Shape;149;p11"/>
          <p:cNvPicPr preferRelativeResize="0"/>
          <p:nvPr/>
        </p:nvPicPr>
        <p:blipFill rotWithShape="1">
          <a:blip r:embed="rId3">
            <a:alphaModFix/>
          </a:blip>
          <a:srcRect/>
          <a:stretch/>
        </p:blipFill>
        <p:spPr>
          <a:xfrm>
            <a:off x="838200" y="2265406"/>
            <a:ext cx="2911475" cy="2788285"/>
          </a:xfrm>
          <a:prstGeom prst="rect">
            <a:avLst/>
          </a:prstGeom>
          <a:noFill/>
          <a:ln>
            <a:noFill/>
          </a:ln>
        </p:spPr>
      </p:pic>
      <p:pic>
        <p:nvPicPr>
          <p:cNvPr id="150" name="Google Shape;150;p11" descr="A person standing in front of a whiteboard&#10;&#10;Description automatically generated"/>
          <p:cNvPicPr preferRelativeResize="0"/>
          <p:nvPr/>
        </p:nvPicPr>
        <p:blipFill rotWithShape="1">
          <a:blip r:embed="rId4">
            <a:alphaModFix/>
          </a:blip>
          <a:srcRect/>
          <a:stretch/>
        </p:blipFill>
        <p:spPr>
          <a:xfrm>
            <a:off x="3866190" y="2258731"/>
            <a:ext cx="2735581" cy="2801620"/>
          </a:xfrm>
          <a:prstGeom prst="rect">
            <a:avLst/>
          </a:prstGeom>
          <a:noFill/>
          <a:ln>
            <a:noFill/>
          </a:ln>
        </p:spPr>
      </p:pic>
      <p:pic>
        <p:nvPicPr>
          <p:cNvPr id="151" name="Google Shape;151;p11" descr="A person sitting in a chair watching a person on a television&#10;&#10;Description automatically generated"/>
          <p:cNvPicPr preferRelativeResize="0"/>
          <p:nvPr/>
        </p:nvPicPr>
        <p:blipFill rotWithShape="1">
          <a:blip r:embed="rId5">
            <a:alphaModFix/>
          </a:blip>
          <a:srcRect/>
          <a:stretch/>
        </p:blipFill>
        <p:spPr>
          <a:xfrm>
            <a:off x="6718300" y="2662281"/>
            <a:ext cx="2255520" cy="2404745"/>
          </a:xfrm>
          <a:prstGeom prst="rect">
            <a:avLst/>
          </a:prstGeom>
          <a:noFill/>
          <a:ln>
            <a:noFill/>
          </a:ln>
        </p:spPr>
      </p:pic>
      <p:pic>
        <p:nvPicPr>
          <p:cNvPr id="152" name="Google Shape;152;p11" descr="A person sitting on a couch holding a radio&#10;&#10;Description automatically generated"/>
          <p:cNvPicPr preferRelativeResize="0"/>
          <p:nvPr/>
        </p:nvPicPr>
        <p:blipFill rotWithShape="1">
          <a:blip r:embed="rId6">
            <a:alphaModFix/>
          </a:blip>
          <a:srcRect/>
          <a:stretch/>
        </p:blipFill>
        <p:spPr>
          <a:xfrm>
            <a:off x="8973820" y="2718161"/>
            <a:ext cx="2521585" cy="2335530"/>
          </a:xfrm>
          <a:prstGeom prst="rect">
            <a:avLst/>
          </a:prstGeom>
          <a:noFill/>
          <a:ln>
            <a:noFill/>
          </a:ln>
        </p:spPr>
      </p:pic>
      <p:sp>
        <p:nvSpPr>
          <p:cNvPr id="153" name="Google Shape;153;p11"/>
          <p:cNvSpPr/>
          <p:nvPr/>
        </p:nvSpPr>
        <p:spPr>
          <a:xfrm>
            <a:off x="1066488" y="5067026"/>
            <a:ext cx="19864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Times New Roman"/>
                <a:ea typeface="Times New Roman"/>
                <a:cs typeface="Times New Roman"/>
                <a:sym typeface="Times New Roman"/>
              </a:rPr>
              <a:t>Formal Education</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4" name="Google Shape;154;p11"/>
          <p:cNvSpPr/>
          <p:nvPr/>
        </p:nvSpPr>
        <p:spPr>
          <a:xfrm>
            <a:off x="4029194" y="4955692"/>
            <a:ext cx="240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Times New Roman"/>
                <a:ea typeface="Times New Roman"/>
                <a:cs typeface="Times New Roman"/>
                <a:sym typeface="Times New Roman"/>
              </a:rPr>
              <a:t>Non-formal Education</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5" name="Google Shape;155;p11"/>
          <p:cNvSpPr/>
          <p:nvPr/>
        </p:nvSpPr>
        <p:spPr>
          <a:xfrm>
            <a:off x="7878653" y="5067035"/>
            <a:ext cx="219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Times New Roman"/>
                <a:ea typeface="Times New Roman"/>
                <a:cs typeface="Times New Roman"/>
                <a:sym typeface="Times New Roman"/>
              </a:rPr>
              <a:t>Informal Education</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6" name="Google Shape;156;p11"/>
          <p:cNvSpPr txBox="1"/>
          <p:nvPr/>
        </p:nvSpPr>
        <p:spPr>
          <a:xfrm>
            <a:off x="10004950" y="348825"/>
            <a:ext cx="22191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endParaRPr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inVertical)">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barn(inVertical)">
                                      <p:cBhvr>
                                        <p:cTn id="2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6"/>
          <p:cNvSpPr txBox="1">
            <a:spLocks noGrp="1"/>
          </p:cNvSpPr>
          <p:nvPr>
            <p:ph type="title"/>
          </p:nvPr>
        </p:nvSpPr>
        <p:spPr>
          <a:xfrm>
            <a:off x="838200" y="365125"/>
            <a:ext cx="94064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buClr>
                <a:srgbClr val="F2F2F2"/>
              </a:buClr>
              <a:buSzPts val="3200"/>
            </a:pPr>
            <a:r>
              <a:rPr lang="en-US" sz="3200" b="1" dirty="0">
                <a:solidFill>
                  <a:srgbClr val="F2F2F2"/>
                </a:solidFill>
              </a:rPr>
              <a:t>Classical conditioning ( Con’t)</a:t>
            </a:r>
            <a:endParaRPr sz="3200" dirty="0">
              <a:sym typeface="Calibri"/>
            </a:endParaRPr>
          </a:p>
        </p:txBody>
      </p:sp>
      <p:sp>
        <p:nvSpPr>
          <p:cNvPr id="704" name="Google Shape;704;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Laws of classical conditioning </a:t>
            </a:r>
            <a:endParaRPr dirty="0"/>
          </a:p>
          <a:p>
            <a:pPr marL="228600" lvl="0" indent="-228600" algn="l" rtl="0">
              <a:lnSpc>
                <a:spcPct val="90000"/>
              </a:lnSpc>
              <a:spcBef>
                <a:spcPts val="1000"/>
              </a:spcBef>
              <a:spcAft>
                <a:spcPts val="0"/>
              </a:spcAft>
              <a:buClr>
                <a:schemeClr val="dk1"/>
              </a:buClr>
              <a:buSzPts val="2800"/>
              <a:buChar char="•"/>
            </a:pPr>
            <a:r>
              <a:rPr lang="en-US" dirty="0"/>
              <a:t>Stimulus generalisation </a:t>
            </a:r>
            <a:endParaRPr dirty="0"/>
          </a:p>
          <a:p>
            <a:pPr marL="228600" lvl="0" indent="-228600" algn="l" rtl="0">
              <a:lnSpc>
                <a:spcPct val="90000"/>
              </a:lnSpc>
              <a:spcBef>
                <a:spcPts val="1000"/>
              </a:spcBef>
              <a:spcAft>
                <a:spcPts val="0"/>
              </a:spcAft>
              <a:buClr>
                <a:schemeClr val="dk1"/>
              </a:buClr>
              <a:buSzPts val="2800"/>
              <a:buChar char="•"/>
            </a:pPr>
            <a:r>
              <a:rPr lang="en-US" dirty="0"/>
              <a:t>Stimulus discrimination</a:t>
            </a:r>
            <a:endParaRPr dirty="0"/>
          </a:p>
          <a:p>
            <a:pPr marL="228600" lvl="0" indent="-228600" algn="l" rtl="0">
              <a:lnSpc>
                <a:spcPct val="90000"/>
              </a:lnSpc>
              <a:spcBef>
                <a:spcPts val="1000"/>
              </a:spcBef>
              <a:spcAft>
                <a:spcPts val="0"/>
              </a:spcAft>
              <a:buClr>
                <a:schemeClr val="dk1"/>
              </a:buClr>
              <a:buSzPts val="2800"/>
              <a:buChar char="•"/>
            </a:pPr>
            <a:r>
              <a:rPr lang="en-US" dirty="0"/>
              <a:t>Extinction </a:t>
            </a:r>
            <a:endParaRPr dirty="0"/>
          </a:p>
          <a:p>
            <a:pPr marL="228600" lvl="0" indent="-228600" algn="l" rtl="0">
              <a:lnSpc>
                <a:spcPct val="90000"/>
              </a:lnSpc>
              <a:spcBef>
                <a:spcPts val="1000"/>
              </a:spcBef>
              <a:spcAft>
                <a:spcPts val="0"/>
              </a:spcAft>
              <a:buClr>
                <a:schemeClr val="dk1"/>
              </a:buClr>
              <a:buSzPts val="2800"/>
              <a:buChar char="•"/>
            </a:pPr>
            <a:r>
              <a:rPr lang="en-US" dirty="0"/>
              <a:t>Spontaneous Recovery</a:t>
            </a:r>
            <a:endParaRPr dirty="0"/>
          </a:p>
          <a:p>
            <a:pPr marL="228600" lvl="0" indent="-228600" algn="l" rtl="0">
              <a:lnSpc>
                <a:spcPct val="90000"/>
              </a:lnSpc>
              <a:spcBef>
                <a:spcPts val="1000"/>
              </a:spcBef>
              <a:spcAft>
                <a:spcPts val="0"/>
              </a:spcAft>
              <a:buClr>
                <a:schemeClr val="dk1"/>
              </a:buClr>
              <a:buSzPts val="2800"/>
              <a:buChar char="•"/>
            </a:pPr>
            <a:r>
              <a:rPr lang="en-US" dirty="0"/>
              <a:t>Higher Order Conditioning</a:t>
            </a:r>
            <a:endParaRP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7"/>
          <p:cNvSpPr txBox="1">
            <a:spLocks noGrp="1"/>
          </p:cNvSpPr>
          <p:nvPr>
            <p:ph type="title"/>
          </p:nvPr>
        </p:nvSpPr>
        <p:spPr>
          <a:xfrm>
            <a:off x="838200" y="365125"/>
            <a:ext cx="94826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200" b="1" dirty="0">
                <a:solidFill>
                  <a:schemeClr val="lt1"/>
                </a:solidFill>
                <a:sym typeface="Calibri"/>
              </a:rPr>
              <a:t>       </a:t>
            </a:r>
            <a:r>
              <a:rPr lang="en-US" sz="3200" b="1" dirty="0">
                <a:solidFill>
                  <a:srgbClr val="F2F2F2"/>
                </a:solidFill>
                <a:sym typeface="Calibri"/>
              </a:rPr>
              <a:t>Operant conditioning</a:t>
            </a:r>
            <a:br>
              <a:rPr lang="en-US" sz="3200" b="1" dirty="0">
                <a:solidFill>
                  <a:srgbClr val="F2F2F2"/>
                </a:solidFill>
                <a:sym typeface="Calibri"/>
              </a:rPr>
            </a:br>
            <a:endParaRPr sz="3200" dirty="0">
              <a:solidFill>
                <a:srgbClr val="F2F2F2"/>
              </a:solidFill>
              <a:sym typeface="Calibri"/>
            </a:endParaRPr>
          </a:p>
        </p:txBody>
      </p:sp>
      <p:pic>
        <p:nvPicPr>
          <p:cNvPr id="710" name="Google Shape;710;p87"/>
          <p:cNvPicPr preferRelativeResize="0">
            <a:picLocks noGrp="1"/>
          </p:cNvPicPr>
          <p:nvPr>
            <p:ph type="body" idx="1"/>
          </p:nvPr>
        </p:nvPicPr>
        <p:blipFill rotWithShape="1">
          <a:blip r:embed="rId3">
            <a:alphaModFix/>
          </a:blip>
          <a:srcRect/>
          <a:stretch/>
        </p:blipFill>
        <p:spPr>
          <a:xfrm>
            <a:off x="1456267" y="1854201"/>
            <a:ext cx="8331200" cy="4157132"/>
          </a:xfrm>
          <a:prstGeom prst="rect">
            <a:avLst/>
          </a:prstGeom>
          <a:noFill/>
          <a:ln>
            <a:noFill/>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8"/>
          <p:cNvSpPr txBox="1">
            <a:spLocks noGrp="1"/>
          </p:cNvSpPr>
          <p:nvPr>
            <p:ph type="title"/>
          </p:nvPr>
        </p:nvSpPr>
        <p:spPr>
          <a:xfrm>
            <a:off x="838200" y="365125"/>
            <a:ext cx="92286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200" b="1" dirty="0">
                <a:solidFill>
                  <a:schemeClr val="lt1"/>
                </a:solidFill>
                <a:sym typeface="Calibri"/>
              </a:rPr>
              <a:t> </a:t>
            </a:r>
            <a:r>
              <a:rPr lang="en-US" sz="3200" b="1" dirty="0">
                <a:solidFill>
                  <a:srgbClr val="F2F2F2"/>
                </a:solidFill>
                <a:sym typeface="Calibri"/>
              </a:rPr>
              <a:t>Operant conditioning ( con’t)</a:t>
            </a:r>
            <a:br>
              <a:rPr lang="en-US" sz="3200" b="1" dirty="0">
                <a:solidFill>
                  <a:srgbClr val="F2F2F2"/>
                </a:solidFill>
                <a:sym typeface="Calibri"/>
              </a:rPr>
            </a:br>
            <a:endParaRPr sz="3200" dirty="0">
              <a:solidFill>
                <a:srgbClr val="F2F2F2"/>
              </a:solidFill>
              <a:sym typeface="Calibri"/>
            </a:endParaRPr>
          </a:p>
        </p:txBody>
      </p:sp>
      <p:sp>
        <p:nvSpPr>
          <p:cNvPr id="716" name="Google Shape;716;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r>
              <a:rPr lang="en-US" b="1" dirty="0">
                <a:sym typeface="Calibri"/>
              </a:rPr>
              <a:t>Meaning of operant conditioning</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It is also known as instrumental conditioning,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 It uses rewards and punishment to modify behaviour.</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 Actions are influenced by their results. </a:t>
            </a:r>
            <a:endParaRP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9"/>
          <p:cNvSpPr txBox="1">
            <a:spLocks noGrp="1"/>
          </p:cNvSpPr>
          <p:nvPr>
            <p:ph type="title"/>
          </p:nvPr>
        </p:nvSpPr>
        <p:spPr>
          <a:xfrm>
            <a:off x="838200" y="324485"/>
            <a:ext cx="92710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200"/>
              <a:buFont typeface="Calibri"/>
              <a:buNone/>
            </a:pPr>
            <a:r>
              <a:rPr lang="en-US" sz="3200" b="1" dirty="0">
                <a:solidFill>
                  <a:srgbClr val="F2F2F2"/>
                </a:solidFill>
                <a:sym typeface="Calibri"/>
              </a:rPr>
              <a:t>Operant conditioning ( con’t)</a:t>
            </a:r>
            <a:br>
              <a:rPr lang="en-US" sz="3200" b="1" dirty="0">
                <a:solidFill>
                  <a:srgbClr val="F2F2F2"/>
                </a:solidFill>
                <a:sym typeface="Calibri"/>
              </a:rPr>
            </a:br>
            <a:endParaRPr sz="3200" dirty="0">
              <a:sym typeface="Calibri"/>
            </a:endParaRPr>
          </a:p>
        </p:txBody>
      </p:sp>
      <p:sp>
        <p:nvSpPr>
          <p:cNvPr id="722" name="Google Shape;722;p89"/>
          <p:cNvSpPr txBox="1">
            <a:spLocks noGrp="1"/>
          </p:cNvSpPr>
          <p:nvPr>
            <p:ph type="body" idx="1"/>
          </p:nvPr>
        </p:nvSpPr>
        <p:spPr>
          <a:xfrm>
            <a:off x="838200" y="1825625"/>
            <a:ext cx="92710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dirty="0" smtClean="0"/>
              <a:t>Role </a:t>
            </a:r>
            <a:r>
              <a:rPr lang="en-US" b="1" dirty="0"/>
              <a:t>of reinforcement and punishment in operant conditioning</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b="1" dirty="0"/>
              <a:t>Reinforcement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Positive reinforcement means adding a stimulus.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Negative reinforcement </a:t>
            </a:r>
            <a:endParaRPr dirty="0"/>
          </a:p>
          <a:p>
            <a:pPr marL="228600" lvl="0" indent="-228600" algn="l" rtl="0">
              <a:lnSpc>
                <a:spcPct val="90000"/>
              </a:lnSpc>
              <a:spcBef>
                <a:spcPts val="1000"/>
              </a:spcBef>
              <a:spcAft>
                <a:spcPts val="0"/>
              </a:spcAft>
              <a:buClr>
                <a:schemeClr val="dk1"/>
              </a:buClr>
              <a:buSzPts val="2800"/>
              <a:buChar char="•"/>
            </a:pPr>
            <a:r>
              <a:rPr lang="en-US" b="1" dirty="0"/>
              <a:t>Punishment:</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Positive punishment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Negative punishment</a:t>
            </a:r>
            <a:endParaRP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90"/>
          <p:cNvSpPr txBox="1">
            <a:spLocks noGrp="1"/>
          </p:cNvSpPr>
          <p:nvPr>
            <p:ph type="title"/>
          </p:nvPr>
        </p:nvSpPr>
        <p:spPr>
          <a:xfrm>
            <a:off x="838200" y="365125"/>
            <a:ext cx="95165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200"/>
              <a:buFont typeface="Calibri"/>
              <a:buNone/>
            </a:pPr>
            <a:r>
              <a:rPr lang="en-US" sz="3200" b="1" dirty="0">
                <a:solidFill>
                  <a:srgbClr val="F2F2F2"/>
                </a:solidFill>
                <a:sym typeface="Calibri"/>
              </a:rPr>
              <a:t>Operant conditioning ( con’t)</a:t>
            </a:r>
            <a:br>
              <a:rPr lang="en-US" sz="3200" b="1" dirty="0">
                <a:solidFill>
                  <a:srgbClr val="F2F2F2"/>
                </a:solidFill>
                <a:sym typeface="Calibri"/>
              </a:rPr>
            </a:br>
            <a:endParaRPr sz="3200" dirty="0">
              <a:sym typeface="Calibri"/>
            </a:endParaRPr>
          </a:p>
        </p:txBody>
      </p:sp>
      <p:sp>
        <p:nvSpPr>
          <p:cNvPr id="728" name="Google Shape;728;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r>
              <a:rPr lang="en-US" b="1" dirty="0">
                <a:sym typeface="Calibri"/>
              </a:rPr>
              <a:t>Laws of operant conditioning</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The law of effect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Law of exercise“law of use and disuse”.</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 The law of readiness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The law of similarity of stimuli </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The law of contiguity/ immediacy</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The law of spacing</a:t>
            </a:r>
            <a:endParaRPr dirty="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1"/>
          <p:cNvSpPr txBox="1">
            <a:spLocks noGrp="1"/>
          </p:cNvSpPr>
          <p:nvPr>
            <p:ph type="title"/>
          </p:nvPr>
        </p:nvSpPr>
        <p:spPr>
          <a:xfrm>
            <a:off x="838200" y="365125"/>
            <a:ext cx="961644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4400"/>
              <a:buFont typeface="Calibri"/>
              <a:buNone/>
            </a:pPr>
            <a:r>
              <a:rPr lang="en-US" b="1" dirty="0">
                <a:solidFill>
                  <a:srgbClr val="F2F2F2"/>
                </a:solidFill>
                <a:sym typeface="Calibri"/>
              </a:rPr>
              <a:t>Operant conditioning ( con’t)</a:t>
            </a:r>
            <a:br>
              <a:rPr lang="en-US" b="1" dirty="0">
                <a:solidFill>
                  <a:srgbClr val="F2F2F2"/>
                </a:solidFill>
                <a:sym typeface="Calibri"/>
              </a:rPr>
            </a:br>
            <a:endParaRPr dirty="0">
              <a:sym typeface="Calibri"/>
            </a:endParaRPr>
          </a:p>
        </p:txBody>
      </p:sp>
      <p:sp>
        <p:nvSpPr>
          <p:cNvPr id="734" name="Google Shape;734;p91"/>
          <p:cNvSpPr txBox="1">
            <a:spLocks noGrp="1"/>
          </p:cNvSpPr>
          <p:nvPr>
            <p:ph type="body" idx="1"/>
          </p:nvPr>
        </p:nvSpPr>
        <p:spPr>
          <a:xfrm>
            <a:off x="838200" y="1825625"/>
            <a:ext cx="961644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dirty="0"/>
              <a:t>          Tips for applying behaviourism in the classroom </a:t>
            </a:r>
            <a:endParaRPr dirty="0"/>
          </a:p>
          <a:p>
            <a:pPr marL="0" lvl="0" indent="0" algn="l" rtl="0">
              <a:lnSpc>
                <a:spcPct val="90000"/>
              </a:lnSpc>
              <a:spcBef>
                <a:spcPts val="1000"/>
              </a:spcBef>
              <a:spcAft>
                <a:spcPts val="0"/>
              </a:spcAft>
              <a:buClr>
                <a:schemeClr val="dk1"/>
              </a:buClr>
              <a:buSzPts val="2800"/>
              <a:buNone/>
            </a:pPr>
            <a:r>
              <a:rPr lang="en-US" dirty="0"/>
              <a:t> </a:t>
            </a:r>
            <a:endParaRPr dirty="0"/>
          </a:p>
          <a:p>
            <a:pPr marL="228600" lvl="0" indent="-228600" algn="l" rtl="0">
              <a:lnSpc>
                <a:spcPct val="90000"/>
              </a:lnSpc>
              <a:spcBef>
                <a:spcPts val="1000"/>
              </a:spcBef>
              <a:spcAft>
                <a:spcPts val="0"/>
              </a:spcAft>
              <a:buClr>
                <a:schemeClr val="dk1"/>
              </a:buClr>
              <a:buSzPts val="2800"/>
              <a:buChar char="•"/>
            </a:pPr>
            <a:r>
              <a:rPr lang="en-US" dirty="0"/>
              <a:t>Make students active; give them chance to practice and show what they know. </a:t>
            </a:r>
            <a:endParaRPr dirty="0"/>
          </a:p>
          <a:p>
            <a:pPr marL="228600" lvl="0" indent="-228600" algn="l" rtl="0">
              <a:lnSpc>
                <a:spcPct val="90000"/>
              </a:lnSpc>
              <a:spcBef>
                <a:spcPts val="1000"/>
              </a:spcBef>
              <a:spcAft>
                <a:spcPts val="0"/>
              </a:spcAft>
              <a:buClr>
                <a:schemeClr val="dk1"/>
              </a:buClr>
              <a:buSzPts val="2800"/>
              <a:buChar char="•"/>
            </a:pPr>
            <a:r>
              <a:rPr lang="en-US" dirty="0"/>
              <a:t>Build positive associations with learning tasks. </a:t>
            </a:r>
            <a:endParaRPr dirty="0"/>
          </a:p>
          <a:p>
            <a:pPr marL="228600" lvl="0" indent="-228600" algn="l" rtl="0">
              <a:lnSpc>
                <a:spcPct val="90000"/>
              </a:lnSpc>
              <a:spcBef>
                <a:spcPts val="1000"/>
              </a:spcBef>
              <a:spcAft>
                <a:spcPts val="0"/>
              </a:spcAft>
              <a:buClr>
                <a:schemeClr val="dk1"/>
              </a:buClr>
              <a:buSzPts val="2800"/>
              <a:buChar char="•"/>
            </a:pPr>
            <a:r>
              <a:rPr lang="en-US" dirty="0"/>
              <a:t>Give students frequent and repeated practice, in varied contexts. </a:t>
            </a:r>
            <a:endParaRPr dirty="0"/>
          </a:p>
          <a:p>
            <a:pPr marL="228600" lvl="0" indent="-228600" algn="l" rtl="0">
              <a:lnSpc>
                <a:spcPct val="90000"/>
              </a:lnSpc>
              <a:spcBef>
                <a:spcPts val="1000"/>
              </a:spcBef>
              <a:spcAft>
                <a:spcPts val="0"/>
              </a:spcAft>
              <a:buClr>
                <a:schemeClr val="dk1"/>
              </a:buClr>
              <a:buSzPts val="2800"/>
              <a:buChar char="•"/>
            </a:pPr>
            <a:r>
              <a:rPr lang="en-US" dirty="0"/>
              <a:t>Break tasks into achievable steps and provide positive reinforcement for achieving each step. </a:t>
            </a:r>
            <a:endParaRPr dirty="0"/>
          </a:p>
          <a:p>
            <a:pPr marL="228600" lvl="0" indent="-228600" algn="l" rtl="0">
              <a:lnSpc>
                <a:spcPct val="90000"/>
              </a:lnSpc>
              <a:spcBef>
                <a:spcPts val="1000"/>
              </a:spcBef>
              <a:spcAft>
                <a:spcPts val="0"/>
              </a:spcAft>
              <a:buClr>
                <a:srgbClr val="FF0000"/>
              </a:buClr>
              <a:buSzPts val="2800"/>
              <a:buChar char="•"/>
            </a:pPr>
            <a:r>
              <a:rPr lang="en-US" dirty="0">
                <a:solidFill>
                  <a:srgbClr val="FF0000"/>
                </a:solidFill>
              </a:rPr>
              <a:t>ADD…</a:t>
            </a:r>
            <a:endParaRPr dirty="0">
              <a:solidFill>
                <a:srgbClr val="FF0000"/>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92"/>
          <p:cNvSpPr txBox="1">
            <a:spLocks noGrp="1"/>
          </p:cNvSpPr>
          <p:nvPr>
            <p:ph type="title"/>
          </p:nvPr>
        </p:nvSpPr>
        <p:spPr>
          <a:xfrm>
            <a:off x="838200" y="365125"/>
            <a:ext cx="95673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buClr>
                <a:srgbClr val="F2F2F2"/>
              </a:buClr>
              <a:buSzPts val="3200"/>
            </a:pPr>
            <a:r>
              <a:rPr lang="en-US" sz="3200" dirty="0">
                <a:solidFill>
                  <a:srgbClr val="F2F2F2"/>
                </a:solidFill>
              </a:rPr>
              <a:t>Behaviorism Theory of Learning ( Con’t)</a:t>
            </a:r>
            <a:endParaRPr sz="3200" dirty="0">
              <a:solidFill>
                <a:srgbClr val="F2F2F2"/>
              </a:solidFill>
              <a:sym typeface="Calibri"/>
            </a:endParaRPr>
          </a:p>
        </p:txBody>
      </p:sp>
      <p:sp>
        <p:nvSpPr>
          <p:cNvPr id="740" name="Google Shape;740;p92"/>
          <p:cNvSpPr txBox="1">
            <a:spLocks noGrp="1"/>
          </p:cNvSpPr>
          <p:nvPr>
            <p:ph type="body" idx="1"/>
          </p:nvPr>
        </p:nvSpPr>
        <p:spPr>
          <a:xfrm>
            <a:off x="838200" y="1690688"/>
            <a:ext cx="9567333"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a:sym typeface="Calibri"/>
            </a:endParaRPr>
          </a:p>
          <a:p>
            <a:pPr marL="0" lvl="0" indent="0" algn="ctr" rtl="0">
              <a:lnSpc>
                <a:spcPct val="90000"/>
              </a:lnSpc>
              <a:spcBef>
                <a:spcPts val="0"/>
              </a:spcBef>
              <a:spcAft>
                <a:spcPts val="0"/>
              </a:spcAft>
              <a:buClr>
                <a:schemeClr val="dk1"/>
              </a:buClr>
              <a:buSzPts val="2800"/>
              <a:buNone/>
            </a:pPr>
            <a:endParaRPr lang="en-US" dirty="0"/>
          </a:p>
          <a:p>
            <a:pPr marL="0" lvl="0" indent="0" algn="ctr" rtl="0">
              <a:lnSpc>
                <a:spcPct val="90000"/>
              </a:lnSpc>
              <a:spcBef>
                <a:spcPts val="0"/>
              </a:spcBef>
              <a:spcAft>
                <a:spcPts val="0"/>
              </a:spcAft>
              <a:buClr>
                <a:schemeClr val="dk1"/>
              </a:buClr>
              <a:buSzPts val="2800"/>
              <a:buNone/>
            </a:pPr>
            <a:r>
              <a:rPr lang="en-US" b="1" dirty="0" smtClean="0">
                <a:sym typeface="Calibri"/>
              </a:rPr>
              <a:t>Application </a:t>
            </a:r>
            <a:r>
              <a:rPr lang="en-US" b="1" dirty="0">
                <a:sym typeface="Calibri"/>
              </a:rPr>
              <a:t>activity 5.1( Brainstorming)</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With the examples</a:t>
            </a:r>
            <a:r>
              <a:rPr lang="en-US" dirty="0">
                <a:sym typeface="Calibri"/>
              </a:rPr>
              <a:t> how you will apply theory of classical and operant conditioning theories in your class?</a:t>
            </a:r>
            <a:endParaRPr dirty="0">
              <a:sym typeface="Calibri"/>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3"/>
          <p:cNvSpPr txBox="1">
            <a:spLocks noGrp="1"/>
          </p:cNvSpPr>
          <p:nvPr>
            <p:ph type="title"/>
          </p:nvPr>
        </p:nvSpPr>
        <p:spPr>
          <a:xfrm>
            <a:off x="838200" y="365125"/>
            <a:ext cx="965708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5.2: Cognitivism Learning theory </a:t>
            </a:r>
            <a:br>
              <a:rPr lang="en-US" sz="3600" dirty="0">
                <a:solidFill>
                  <a:srgbClr val="F2F2F2"/>
                </a:solidFill>
                <a:sym typeface="Calibri"/>
              </a:rPr>
            </a:br>
            <a:endParaRPr sz="3600" dirty="0">
              <a:solidFill>
                <a:srgbClr val="F2F2F2"/>
              </a:solidFill>
              <a:sym typeface="Calibri"/>
            </a:endParaRPr>
          </a:p>
        </p:txBody>
      </p:sp>
      <p:sp>
        <p:nvSpPr>
          <p:cNvPr id="746" name="Google Shape;746;p93"/>
          <p:cNvSpPr txBox="1">
            <a:spLocks noGrp="1"/>
          </p:cNvSpPr>
          <p:nvPr>
            <p:ph type="body" idx="1"/>
          </p:nvPr>
        </p:nvSpPr>
        <p:spPr>
          <a:xfrm>
            <a:off x="838200" y="1835785"/>
            <a:ext cx="965708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smtClean="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smtClean="0"/>
              <a:t>Activity </a:t>
            </a:r>
            <a:r>
              <a:rPr lang="en-US" dirty="0"/>
              <a:t>5.2.  </a:t>
            </a:r>
            <a:r>
              <a:rPr lang="en-US" b="1" dirty="0"/>
              <a:t>This is about Teacher </a:t>
            </a:r>
            <a:r>
              <a:rPr lang="en-US" b="1" dirty="0" err="1"/>
              <a:t>Rwema</a:t>
            </a:r>
            <a:r>
              <a:rPr lang="en-US" b="1" dirty="0"/>
              <a:t> ( group discussions &amp;Presentation)</a:t>
            </a:r>
            <a:endParaRPr b="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4"/>
          <p:cNvSpPr txBox="1">
            <a:spLocks noGrp="1"/>
          </p:cNvSpPr>
          <p:nvPr>
            <p:ph type="title"/>
          </p:nvPr>
        </p:nvSpPr>
        <p:spPr>
          <a:xfrm>
            <a:off x="838200" y="365125"/>
            <a:ext cx="9535160" cy="132556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Cognitivism Learning theory ( Con’t)</a:t>
            </a:r>
            <a:br>
              <a:rPr lang="en-US" sz="3600" dirty="0">
                <a:solidFill>
                  <a:srgbClr val="F2F2F2"/>
                </a:solidFill>
                <a:sym typeface="Calibri"/>
              </a:rPr>
            </a:br>
            <a:endParaRPr sz="3600" dirty="0">
              <a:solidFill>
                <a:srgbClr val="F2F2F2"/>
              </a:solidFill>
              <a:sym typeface="Calibri"/>
            </a:endParaRPr>
          </a:p>
        </p:txBody>
      </p:sp>
      <p:sp>
        <p:nvSpPr>
          <p:cNvPr id="752" name="Google Shape;752;p94"/>
          <p:cNvSpPr txBox="1">
            <a:spLocks noGrp="1"/>
          </p:cNvSpPr>
          <p:nvPr>
            <p:ph type="body" idx="1"/>
          </p:nvPr>
        </p:nvSpPr>
        <p:spPr>
          <a:xfrm>
            <a:off x="838200" y="1825625"/>
            <a:ext cx="953516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t>
            </a:r>
            <a:r>
              <a:rPr lang="en-US" b="1" dirty="0"/>
              <a:t>To be covered:</a:t>
            </a:r>
            <a:endParaRPr b="1" dirty="0"/>
          </a:p>
          <a:p>
            <a:pPr marL="228600" lvl="0" indent="-228600" algn="l" rtl="0">
              <a:lnSpc>
                <a:spcPct val="90000"/>
              </a:lnSpc>
              <a:spcBef>
                <a:spcPts val="1000"/>
              </a:spcBef>
              <a:spcAft>
                <a:spcPts val="0"/>
              </a:spcAft>
              <a:buClr>
                <a:schemeClr val="dk1"/>
              </a:buClr>
              <a:buSzPts val="2800"/>
              <a:buChar char="•"/>
            </a:pPr>
            <a:r>
              <a:rPr lang="en-US" dirty="0"/>
              <a:t>A brief description</a:t>
            </a:r>
            <a:endParaRPr dirty="0"/>
          </a:p>
          <a:p>
            <a:pPr marL="228600" lvl="0" indent="-228600" algn="l" rtl="0">
              <a:lnSpc>
                <a:spcPct val="90000"/>
              </a:lnSpc>
              <a:spcBef>
                <a:spcPts val="1000"/>
              </a:spcBef>
              <a:spcAft>
                <a:spcPts val="0"/>
              </a:spcAft>
              <a:buClr>
                <a:schemeClr val="dk1"/>
              </a:buClr>
              <a:buSzPts val="2800"/>
              <a:buChar char="•"/>
            </a:pPr>
            <a:r>
              <a:rPr lang="en-US" dirty="0"/>
              <a:t>Use of cognitivism theory in teaching and learning</a:t>
            </a:r>
            <a:endParaRPr dirty="0"/>
          </a:p>
          <a:p>
            <a:pPr marL="228600" lvl="0" indent="-228600" algn="l" rtl="0">
              <a:lnSpc>
                <a:spcPct val="90000"/>
              </a:lnSpc>
              <a:spcBef>
                <a:spcPts val="1000"/>
              </a:spcBef>
              <a:spcAft>
                <a:spcPts val="0"/>
              </a:spcAft>
              <a:buClr>
                <a:schemeClr val="dk1"/>
              </a:buClr>
              <a:buSzPts val="2800"/>
              <a:buChar char="•"/>
            </a:pPr>
            <a:r>
              <a:rPr lang="en-US" dirty="0"/>
              <a:t>Tips to help your learners process the information being taught</a:t>
            </a:r>
            <a:endParaRPr dirty="0"/>
          </a:p>
          <a:p>
            <a:pPr marL="228600" lvl="0" indent="-228600" algn="l" rtl="0">
              <a:lnSpc>
                <a:spcPct val="90000"/>
              </a:lnSpc>
              <a:spcBef>
                <a:spcPts val="1000"/>
              </a:spcBef>
              <a:spcAft>
                <a:spcPts val="0"/>
              </a:spcAft>
              <a:buClr>
                <a:schemeClr val="dk1"/>
              </a:buClr>
              <a:buSzPts val="2800"/>
              <a:buChar char="•"/>
            </a:pPr>
            <a:r>
              <a:rPr lang="en-US" b="1" dirty="0"/>
              <a:t> </a:t>
            </a:r>
            <a:r>
              <a:rPr lang="en-US" dirty="0"/>
              <a:t>Characteristics of a classroom instruction based on cognitive theories</a:t>
            </a:r>
            <a:endParaRPr dirty="0"/>
          </a:p>
          <a:p>
            <a:pPr marL="228600" lvl="0" indent="-50800" algn="l" rtl="0">
              <a:lnSpc>
                <a:spcPct val="90000"/>
              </a:lnSpc>
              <a:spcBef>
                <a:spcPts val="1000"/>
              </a:spcBef>
              <a:spcAft>
                <a:spcPts val="0"/>
              </a:spcAft>
              <a:buClr>
                <a:schemeClr val="dk1"/>
              </a:buClr>
              <a:buSzPts val="2800"/>
              <a:buNone/>
            </a:pPr>
            <a:endParaRPr dirty="0">
              <a:latin typeface="Oi"/>
              <a:ea typeface="Oi"/>
              <a:cs typeface="Oi"/>
              <a:sym typeface="O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9535160" cy="1325563"/>
          </a:xfrm>
          <a:solidFill>
            <a:schemeClr val="accent1"/>
          </a:solidFill>
        </p:spPr>
        <p:txBody>
          <a:bodyPr>
            <a:normAutofit/>
          </a:bodyPr>
          <a:lstStyle/>
          <a:p>
            <a:r>
              <a:rPr lang="en-US" sz="3200" dirty="0">
                <a:solidFill>
                  <a:srgbClr val="F2F2F2"/>
                </a:solidFill>
              </a:rPr>
              <a:t>Cognitivism Learning theory ( Con’t)</a:t>
            </a:r>
            <a:br>
              <a:rPr lang="en-US" sz="3200" dirty="0">
                <a:solidFill>
                  <a:srgbClr val="F2F2F2"/>
                </a:solidFill>
              </a:rPr>
            </a:br>
            <a:endParaRPr lang="en-US" sz="3200" dirty="0">
              <a:solidFill>
                <a:schemeClr val="bg1">
                  <a:lumMod val="95000"/>
                </a:schemeClr>
              </a:solidFill>
            </a:endParaRPr>
          </a:p>
        </p:txBody>
      </p:sp>
      <p:sp>
        <p:nvSpPr>
          <p:cNvPr id="3" name="Text Placeholder 2"/>
          <p:cNvSpPr>
            <a:spLocks noGrp="1"/>
          </p:cNvSpPr>
          <p:nvPr>
            <p:ph type="body" idx="1"/>
          </p:nvPr>
        </p:nvSpPr>
        <p:spPr>
          <a:xfrm>
            <a:off x="838200" y="1825625"/>
            <a:ext cx="9535160" cy="4351338"/>
          </a:xfrm>
        </p:spPr>
        <p:txBody>
          <a:bodyPr>
            <a:normAutofit/>
          </a:bodyPr>
          <a:lstStyle/>
          <a:p>
            <a:pPr marL="114300" lvl="0" indent="0">
              <a:buNone/>
            </a:pPr>
            <a:r>
              <a:rPr lang="en-US" b="1" dirty="0"/>
              <a:t>A brief description</a:t>
            </a:r>
            <a:endParaRPr lang="en-US" dirty="0"/>
          </a:p>
          <a:p>
            <a:r>
              <a:rPr lang="en-US" dirty="0"/>
              <a:t>According to cognitivists, mental processes and past knowledge influence behavior or response more than external stimuli do (Deubel, 2003), and they stand between an external stimulus and an internal response (Winn &amp; Snyder, 1996).</a:t>
            </a:r>
          </a:p>
          <a:p>
            <a:r>
              <a:rPr lang="en-US" dirty="0"/>
              <a:t> The focus is on using information processing to make knowledge meaningful. When new information is related to what you already know, learning takes on a more significant meaning.</a:t>
            </a:r>
          </a:p>
          <a:p>
            <a:endParaRPr lang="en-US" dirty="0"/>
          </a:p>
        </p:txBody>
      </p:sp>
    </p:spTree>
    <p:extLst>
      <p:ext uri="{BB962C8B-B14F-4D97-AF65-F5344CB8AC3E}">
        <p14:creationId xmlns:p14="http://schemas.microsoft.com/office/powerpoint/2010/main" val="2203377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9707880" cy="4351338"/>
          </a:xfrm>
          <a:solidFill>
            <a:schemeClr val="accent5">
              <a:lumMod val="20000"/>
              <a:lumOff val="80000"/>
            </a:schemeClr>
          </a:solidFill>
        </p:spPr>
        <p:txBody>
          <a:bodyPr/>
          <a:lstStyle/>
          <a:p>
            <a:pPr marL="114300" indent="0">
              <a:buNone/>
            </a:pPr>
            <a:endParaRPr lang="en-US" b="1" dirty="0"/>
          </a:p>
          <a:p>
            <a:pPr marL="114300" indent="0" fontAlgn="base">
              <a:buNone/>
            </a:pPr>
            <a:r>
              <a:rPr lang="en-US" b="1" dirty="0"/>
              <a:t>Application Activity 1.1 (Brainstorming)</a:t>
            </a:r>
            <a:endParaRPr lang="en-US" dirty="0"/>
          </a:p>
          <a:p>
            <a:pPr marL="114300" indent="0">
              <a:buNone/>
            </a:pPr>
            <a:r>
              <a:rPr lang="en-US" dirty="0"/>
              <a:t>You have now acquired information about different forms of education, do you think that all those forms of education are relevant to the Rwandan society?  Justify your answer.</a:t>
            </a:r>
          </a:p>
          <a:p>
            <a:pPr marL="114300" indent="0">
              <a:buNone/>
            </a:pPr>
            <a:endParaRPr lang="en-US" b="1" dirty="0"/>
          </a:p>
        </p:txBody>
      </p:sp>
      <p:sp>
        <p:nvSpPr>
          <p:cNvPr id="4" name="Title 3"/>
          <p:cNvSpPr>
            <a:spLocks noGrp="1"/>
          </p:cNvSpPr>
          <p:nvPr>
            <p:ph type="title"/>
          </p:nvPr>
        </p:nvSpPr>
        <p:spPr>
          <a:xfrm>
            <a:off x="838200" y="365125"/>
            <a:ext cx="9707880" cy="1325563"/>
          </a:xfrm>
          <a:solidFill>
            <a:schemeClr val="accent5">
              <a:lumMod val="75000"/>
            </a:schemeClr>
          </a:solidFill>
        </p:spPr>
        <p:txBody>
          <a:bodyPr>
            <a:normAutofit fontScale="90000"/>
          </a:bodyPr>
          <a:lstStyle/>
          <a:p>
            <a:pPr algn="ctr"/>
            <a:r>
              <a:rPr lang="en-US" b="1" dirty="0"/>
              <a:t/>
            </a:r>
            <a:br>
              <a:rPr lang="en-US" b="1" dirty="0"/>
            </a:br>
            <a:r>
              <a:rPr lang="en-US" sz="3600" b="1" dirty="0">
                <a:solidFill>
                  <a:schemeClr val="bg1"/>
                </a:solidFill>
              </a:rPr>
              <a:t>Education (Cont’d) </a:t>
            </a:r>
            <a:r>
              <a:rPr lang="en-US" sz="3600" dirty="0">
                <a:solidFill>
                  <a:schemeClr val="bg1"/>
                </a:solidFill>
              </a:rPr>
              <a:t> </a:t>
            </a:r>
            <a:br>
              <a:rPr lang="en-US" sz="3600" dirty="0">
                <a:solidFill>
                  <a:schemeClr val="bg1"/>
                </a:solidFill>
              </a:rPr>
            </a:br>
            <a:r>
              <a:rPr lang="en-US" sz="3600" b="1" dirty="0">
                <a:solidFill>
                  <a:schemeClr val="bg1"/>
                </a:solidFill>
              </a:rPr>
              <a:t/>
            </a:r>
            <a:br>
              <a:rPr lang="en-US" sz="3600" b="1"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9628544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16035" cy="1325563"/>
          </a:xfrm>
          <a:solidFill>
            <a:schemeClr val="accent1"/>
          </a:solidFill>
        </p:spPr>
        <p:txBody>
          <a:bodyPr/>
          <a:lstStyle/>
          <a:p>
            <a:r>
              <a:rPr lang="en-US" dirty="0">
                <a:solidFill>
                  <a:srgbClr val="F2F2F2"/>
                </a:solidFill>
              </a:rPr>
              <a:t>Cognitivism Learning theory ( Con’t)</a:t>
            </a:r>
            <a:br>
              <a:rPr lang="en-US" dirty="0">
                <a:solidFill>
                  <a:srgbClr val="F2F2F2"/>
                </a:solidFill>
              </a:rPr>
            </a:br>
            <a:endParaRPr lang="en-US" dirty="0"/>
          </a:p>
        </p:txBody>
      </p:sp>
      <p:sp>
        <p:nvSpPr>
          <p:cNvPr id="3" name="Text Placeholder 2"/>
          <p:cNvSpPr>
            <a:spLocks noGrp="1"/>
          </p:cNvSpPr>
          <p:nvPr>
            <p:ph type="body" idx="1"/>
          </p:nvPr>
        </p:nvSpPr>
        <p:spPr>
          <a:xfrm>
            <a:off x="838200" y="1825625"/>
            <a:ext cx="9516035" cy="4351338"/>
          </a:xfrm>
        </p:spPr>
        <p:txBody>
          <a:bodyPr/>
          <a:lstStyle/>
          <a:p>
            <a:pPr marL="114300" lvl="0" indent="0">
              <a:buNone/>
            </a:pPr>
            <a:r>
              <a:rPr lang="en-US" b="1" dirty="0"/>
              <a:t>Use of cognitivism theory in teaching and learning</a:t>
            </a:r>
            <a:endParaRPr lang="en-US" dirty="0"/>
          </a:p>
          <a:p>
            <a:r>
              <a:rPr lang="en-US" dirty="0"/>
              <a:t>Students attend school to learn and pick up skills, knowledge, attitudes, and values. </a:t>
            </a:r>
          </a:p>
          <a:p>
            <a:r>
              <a:rPr lang="en-US" dirty="0"/>
              <a:t>Students take in and digest the knowledge that teachers impart to them in their memories.</a:t>
            </a:r>
          </a:p>
          <a:p>
            <a:r>
              <a:rPr lang="en-US" dirty="0"/>
              <a:t> As a result, one of the responsibilities of a teacher is to aid students in the information processing necessary to grow cognitively.</a:t>
            </a:r>
          </a:p>
          <a:p>
            <a:endParaRPr lang="en-US" dirty="0"/>
          </a:p>
        </p:txBody>
      </p:sp>
    </p:spTree>
    <p:extLst>
      <p:ext uri="{BB962C8B-B14F-4D97-AF65-F5344CB8AC3E}">
        <p14:creationId xmlns:p14="http://schemas.microsoft.com/office/powerpoint/2010/main" val="212281317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95329" cy="1325563"/>
          </a:xfrm>
          <a:solidFill>
            <a:schemeClr val="accent1"/>
          </a:solidFill>
        </p:spPr>
        <p:txBody>
          <a:bodyPr/>
          <a:lstStyle/>
          <a:p>
            <a:r>
              <a:rPr lang="en-US" dirty="0">
                <a:solidFill>
                  <a:srgbClr val="F2F2F2"/>
                </a:solidFill>
              </a:rPr>
              <a:t>Cognitivism Learning theory ( Con’t)</a:t>
            </a:r>
            <a:br>
              <a:rPr lang="en-US" dirty="0">
                <a:solidFill>
                  <a:srgbClr val="F2F2F2"/>
                </a:solidFill>
              </a:rPr>
            </a:br>
            <a:endParaRPr lang="en-US" dirty="0"/>
          </a:p>
        </p:txBody>
      </p:sp>
      <p:sp>
        <p:nvSpPr>
          <p:cNvPr id="3" name="Text Placeholder 2"/>
          <p:cNvSpPr>
            <a:spLocks noGrp="1"/>
          </p:cNvSpPr>
          <p:nvPr>
            <p:ph type="body" idx="1"/>
          </p:nvPr>
        </p:nvSpPr>
        <p:spPr>
          <a:xfrm>
            <a:off x="838200" y="1825625"/>
            <a:ext cx="9695329" cy="4351338"/>
          </a:xfrm>
        </p:spPr>
        <p:txBody>
          <a:bodyPr>
            <a:normAutofit fontScale="92500"/>
          </a:bodyPr>
          <a:lstStyle/>
          <a:p>
            <a:pPr marL="114300" indent="0">
              <a:buNone/>
            </a:pPr>
            <a:r>
              <a:rPr lang="en-GB" b="1" dirty="0"/>
              <a:t>Tips to help your learners process the information being taught</a:t>
            </a:r>
            <a:endParaRPr lang="en-US" dirty="0"/>
          </a:p>
          <a:p>
            <a:pPr lvl="0"/>
            <a:r>
              <a:rPr lang="en-US" dirty="0"/>
              <a:t>Provide organised instruction</a:t>
            </a:r>
          </a:p>
          <a:p>
            <a:pPr lvl="0"/>
            <a:r>
              <a:rPr lang="en-US" dirty="0"/>
              <a:t>Use single, coherent representations so that the learner can be focused.</a:t>
            </a:r>
          </a:p>
          <a:p>
            <a:pPr lvl="0"/>
            <a:r>
              <a:rPr lang="en-US" dirty="0"/>
              <a:t>Link new material with what is currently known.</a:t>
            </a:r>
          </a:p>
          <a:p>
            <a:pPr lvl="0"/>
            <a:r>
              <a:rPr lang="en-US" dirty="0"/>
              <a:t>Make sure that the learner will not attend to too many different elements at the same time.</a:t>
            </a:r>
          </a:p>
          <a:p>
            <a:pPr lvl="0"/>
            <a:r>
              <a:rPr lang="en-US" dirty="0"/>
              <a:t>Allow learners to identify the most important points to be learned.</a:t>
            </a:r>
          </a:p>
          <a:p>
            <a:pPr lvl="0"/>
            <a:r>
              <a:rPr lang="en-US" dirty="0"/>
              <a:t>Eliminate redundancy.</a:t>
            </a:r>
          </a:p>
          <a:p>
            <a:endParaRPr lang="en-US" dirty="0"/>
          </a:p>
        </p:txBody>
      </p:sp>
    </p:spTree>
    <p:extLst>
      <p:ext uri="{BB962C8B-B14F-4D97-AF65-F5344CB8AC3E}">
        <p14:creationId xmlns:p14="http://schemas.microsoft.com/office/powerpoint/2010/main" val="345715914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32576" cy="1325563"/>
          </a:xfrm>
          <a:solidFill>
            <a:schemeClr val="accent1"/>
          </a:solidFill>
        </p:spPr>
        <p:txBody>
          <a:bodyPr/>
          <a:lstStyle/>
          <a:p>
            <a:r>
              <a:rPr lang="en-US" dirty="0">
                <a:solidFill>
                  <a:srgbClr val="F2F2F2"/>
                </a:solidFill>
              </a:rPr>
              <a:t>Cognitivism Learning theory ( Con’t)</a:t>
            </a:r>
            <a:br>
              <a:rPr lang="en-US" dirty="0">
                <a:solidFill>
                  <a:srgbClr val="F2F2F2"/>
                </a:solidFill>
              </a:rPr>
            </a:br>
            <a:endParaRPr lang="en-US" dirty="0"/>
          </a:p>
        </p:txBody>
      </p:sp>
      <p:sp>
        <p:nvSpPr>
          <p:cNvPr id="3" name="Text Placeholder 2"/>
          <p:cNvSpPr>
            <a:spLocks noGrp="1"/>
          </p:cNvSpPr>
          <p:nvPr>
            <p:ph type="body" idx="1"/>
          </p:nvPr>
        </p:nvSpPr>
        <p:spPr>
          <a:xfrm>
            <a:off x="838200" y="1825625"/>
            <a:ext cx="9632576" cy="4351338"/>
          </a:xfrm>
        </p:spPr>
        <p:style>
          <a:lnRef idx="1">
            <a:schemeClr val="accent5"/>
          </a:lnRef>
          <a:fillRef idx="2">
            <a:schemeClr val="accent5"/>
          </a:fillRef>
          <a:effectRef idx="1">
            <a:schemeClr val="accent5"/>
          </a:effectRef>
          <a:fontRef idx="minor">
            <a:schemeClr val="dk1"/>
          </a:fontRef>
        </p:style>
        <p:txBody>
          <a:bodyPr/>
          <a:lstStyle/>
          <a:p>
            <a:pPr marL="114300" indent="0" algn="ctr">
              <a:buNone/>
            </a:pPr>
            <a:endParaRPr lang="en-GB" b="1" dirty="0"/>
          </a:p>
          <a:p>
            <a:pPr marL="114300" indent="0" algn="ctr">
              <a:buNone/>
            </a:pPr>
            <a:r>
              <a:rPr lang="en-GB" b="1" dirty="0" smtClean="0"/>
              <a:t>Application </a:t>
            </a:r>
            <a:r>
              <a:rPr lang="en-GB" b="1" dirty="0"/>
              <a:t>Activity 5.2 (Individual Presentation)</a:t>
            </a:r>
          </a:p>
          <a:p>
            <a:pPr marL="114300" indent="0">
              <a:buNone/>
            </a:pPr>
            <a:endParaRPr lang="en-US" dirty="0"/>
          </a:p>
          <a:p>
            <a:pPr marL="114300" indent="0">
              <a:buNone/>
            </a:pPr>
            <a:r>
              <a:rPr lang="en-GB" dirty="0"/>
              <a:t>Take a topic in 1 subject you teach and explain how you will apply cognitive learning theory to teach that topic.</a:t>
            </a:r>
            <a:endParaRPr lang="en-US" dirty="0"/>
          </a:p>
          <a:p>
            <a:endParaRPr lang="en-US" dirty="0"/>
          </a:p>
        </p:txBody>
      </p:sp>
    </p:spTree>
    <p:extLst>
      <p:ext uri="{BB962C8B-B14F-4D97-AF65-F5344CB8AC3E}">
        <p14:creationId xmlns:p14="http://schemas.microsoft.com/office/powerpoint/2010/main" val="352095584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5"/>
          <p:cNvSpPr txBox="1">
            <a:spLocks noGrp="1"/>
          </p:cNvSpPr>
          <p:nvPr>
            <p:ph type="title"/>
          </p:nvPr>
        </p:nvSpPr>
        <p:spPr>
          <a:xfrm>
            <a:off x="838200" y="365125"/>
            <a:ext cx="95250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5.3. Constructivism learning theory</a:t>
            </a:r>
            <a:br>
              <a:rPr lang="en-US" sz="3600" dirty="0">
                <a:solidFill>
                  <a:srgbClr val="F2F2F2"/>
                </a:solidFill>
                <a:sym typeface="Calibri"/>
              </a:rPr>
            </a:br>
            <a:endParaRPr sz="3600" dirty="0">
              <a:solidFill>
                <a:srgbClr val="F2F2F2"/>
              </a:solidFill>
              <a:sym typeface="Calibri"/>
            </a:endParaRPr>
          </a:p>
        </p:txBody>
      </p:sp>
      <p:sp>
        <p:nvSpPr>
          <p:cNvPr id="758" name="Google Shape;758;p95"/>
          <p:cNvSpPr txBox="1">
            <a:spLocks noGrp="1"/>
          </p:cNvSpPr>
          <p:nvPr>
            <p:ph type="body" idx="1"/>
          </p:nvPr>
        </p:nvSpPr>
        <p:spPr>
          <a:xfrm>
            <a:off x="838200" y="1690688"/>
            <a:ext cx="95250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a:sym typeface="Calibri"/>
            </a:endParaRP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endParaRPr lang="en-US" dirty="0">
              <a:sym typeface="Calibri"/>
            </a:endParaRPr>
          </a:p>
          <a:p>
            <a:pPr marL="0" lvl="0" indent="0" algn="l" rtl="0">
              <a:lnSpc>
                <a:spcPct val="90000"/>
              </a:lnSpc>
              <a:spcBef>
                <a:spcPts val="0"/>
              </a:spcBef>
              <a:spcAft>
                <a:spcPts val="0"/>
              </a:spcAft>
              <a:buClr>
                <a:schemeClr val="dk1"/>
              </a:buClr>
              <a:buSzPts val="2800"/>
              <a:buNone/>
            </a:pPr>
            <a:r>
              <a:rPr lang="en-US" dirty="0"/>
              <a:t>        </a:t>
            </a:r>
            <a:r>
              <a:rPr lang="en-US" dirty="0">
                <a:sym typeface="Calibri"/>
              </a:rPr>
              <a:t>Activity 5.3, </a:t>
            </a:r>
            <a:r>
              <a:rPr lang="en-US" b="1" dirty="0"/>
              <a:t>(case study)</a:t>
            </a:r>
            <a:r>
              <a:rPr lang="en-US" b="1" dirty="0">
                <a:sym typeface="Calibri"/>
              </a:rPr>
              <a:t>page</a:t>
            </a:r>
            <a:r>
              <a:rPr lang="en-US" b="1" dirty="0"/>
              <a:t> 104</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6"/>
          <p:cNvSpPr txBox="1">
            <a:spLocks noGrp="1"/>
          </p:cNvSpPr>
          <p:nvPr>
            <p:ph type="title"/>
          </p:nvPr>
        </p:nvSpPr>
        <p:spPr>
          <a:xfrm>
            <a:off x="839788" y="457200"/>
            <a:ext cx="9467994" cy="835891"/>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2F2F2"/>
              </a:buClr>
              <a:buSzPts val="3200"/>
              <a:buFont typeface="Calibri"/>
              <a:buNone/>
            </a:pPr>
            <a:r>
              <a:rPr lang="en-US" dirty="0">
                <a:solidFill>
                  <a:srgbClr val="F2F2F2"/>
                </a:solidFill>
                <a:sym typeface="Calibri"/>
              </a:rPr>
              <a:t>Constructivism learning theory (Con’t)</a:t>
            </a:r>
            <a:endParaRPr dirty="0">
              <a:solidFill>
                <a:srgbClr val="F2F2F2"/>
              </a:solidFill>
              <a:sym typeface="Calibri"/>
            </a:endParaRPr>
          </a:p>
        </p:txBody>
      </p:sp>
      <p:sp>
        <p:nvSpPr>
          <p:cNvPr id="764" name="Google Shape;764;p96"/>
          <p:cNvSpPr txBox="1">
            <a:spLocks noGrp="1"/>
          </p:cNvSpPr>
          <p:nvPr>
            <p:ph type="body" idx="2"/>
          </p:nvPr>
        </p:nvSpPr>
        <p:spPr>
          <a:xfrm>
            <a:off x="839788" y="2057400"/>
            <a:ext cx="8558211"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b="1" dirty="0"/>
          </a:p>
          <a:p>
            <a:pPr marL="0" lvl="0" indent="0" algn="l" rtl="0">
              <a:lnSpc>
                <a:spcPct val="90000"/>
              </a:lnSpc>
              <a:spcBef>
                <a:spcPts val="1000"/>
              </a:spcBef>
              <a:spcAft>
                <a:spcPts val="0"/>
              </a:spcAft>
              <a:buClr>
                <a:schemeClr val="dk1"/>
              </a:buClr>
              <a:buSzPts val="3200"/>
              <a:buNone/>
            </a:pPr>
            <a:r>
              <a:rPr lang="en-US" sz="3200" dirty="0">
                <a:sym typeface="Calibri"/>
              </a:rPr>
              <a:t>Meaning of constructivism</a:t>
            </a:r>
            <a:endParaRPr dirty="0"/>
          </a:p>
        </p:txBody>
      </p:sp>
      <p:pic>
        <p:nvPicPr>
          <p:cNvPr id="765" name="Google Shape;765;p96"/>
          <p:cNvPicPr preferRelativeResize="0">
            <a:picLocks noGrp="1"/>
          </p:cNvPicPr>
          <p:nvPr>
            <p:ph type="body" idx="1"/>
          </p:nvPr>
        </p:nvPicPr>
        <p:blipFill rotWithShape="1">
          <a:blip r:embed="rId3">
            <a:alphaModFix/>
          </a:blip>
          <a:srcRect/>
          <a:stretch/>
        </p:blipFill>
        <p:spPr>
          <a:xfrm>
            <a:off x="1355580" y="3726913"/>
            <a:ext cx="7815300" cy="214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2000"/>
                                        <p:tgtEl>
                                          <p:spTgt spid="765"/>
                                        </p:tgtEl>
                                      </p:cBhvr>
                                    </p:animEffect>
                                    <p:anim calcmode="lin" valueType="num">
                                      <p:cBhvr>
                                        <p:cTn id="8" dur="2000" fill="hold"/>
                                        <p:tgtEl>
                                          <p:spTgt spid="765"/>
                                        </p:tgtEl>
                                        <p:attrNameLst>
                                          <p:attrName>ppt_w</p:attrName>
                                        </p:attrNameLst>
                                      </p:cBhvr>
                                      <p:tavLst>
                                        <p:tav tm="0" fmla="#ppt_w*sin(2.5*pi*$)">
                                          <p:val>
                                            <p:fltVal val="0"/>
                                          </p:val>
                                        </p:tav>
                                        <p:tav tm="100000">
                                          <p:val>
                                            <p:fltVal val="1"/>
                                          </p:val>
                                        </p:tav>
                                      </p:tavLst>
                                    </p:anim>
                                    <p:anim calcmode="lin" valueType="num">
                                      <p:cBhvr>
                                        <p:cTn id="9" dur="2000" fill="hold"/>
                                        <p:tgtEl>
                                          <p:spTgt spid="7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7"/>
          <p:cNvSpPr txBox="1">
            <a:spLocks noGrp="1"/>
          </p:cNvSpPr>
          <p:nvPr>
            <p:ph type="title"/>
          </p:nvPr>
        </p:nvSpPr>
        <p:spPr>
          <a:xfrm>
            <a:off x="838200" y="365125"/>
            <a:ext cx="95588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Constructivism learning theory (Con’t)</a:t>
            </a:r>
            <a:endParaRPr dirty="0"/>
          </a:p>
        </p:txBody>
      </p:sp>
      <p:sp>
        <p:nvSpPr>
          <p:cNvPr id="771" name="Google Shape;771;p97"/>
          <p:cNvSpPr txBox="1">
            <a:spLocks noGrp="1"/>
          </p:cNvSpPr>
          <p:nvPr>
            <p:ph type="body" idx="1"/>
          </p:nvPr>
        </p:nvSpPr>
        <p:spPr>
          <a:xfrm>
            <a:off x="838200" y="1825625"/>
            <a:ext cx="955886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endParaRPr lang="en-US" b="1" dirty="0" smtClean="0"/>
          </a:p>
          <a:p>
            <a:pPr marL="0" lvl="0" indent="0" algn="l" rtl="0">
              <a:lnSpc>
                <a:spcPct val="90000"/>
              </a:lnSpc>
              <a:spcBef>
                <a:spcPts val="0"/>
              </a:spcBef>
              <a:spcAft>
                <a:spcPts val="0"/>
              </a:spcAft>
              <a:buClr>
                <a:schemeClr val="dk1"/>
              </a:buClr>
              <a:buSzPts val="2800"/>
              <a:buNone/>
            </a:pPr>
            <a:r>
              <a:rPr lang="en-US" b="1" dirty="0" smtClean="0"/>
              <a:t>Educational implications</a:t>
            </a:r>
          </a:p>
          <a:p>
            <a:pPr marL="0" lvl="0" indent="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Font typeface="Calibri"/>
              <a:buChar char="•"/>
            </a:pPr>
            <a:r>
              <a:rPr lang="en-US" dirty="0"/>
              <a:t>Seek and value your learners’ points of view.</a:t>
            </a:r>
            <a:endParaRPr dirty="0"/>
          </a:p>
          <a:p>
            <a:pPr marL="228600" lvl="0" indent="-228600" algn="l" rtl="0">
              <a:lnSpc>
                <a:spcPct val="90000"/>
              </a:lnSpc>
              <a:spcBef>
                <a:spcPts val="1000"/>
              </a:spcBef>
              <a:spcAft>
                <a:spcPts val="0"/>
              </a:spcAft>
              <a:buClr>
                <a:schemeClr val="dk1"/>
              </a:buClr>
              <a:buSzPts val="2800"/>
              <a:buFont typeface="Calibri"/>
              <a:buChar char="•"/>
            </a:pPr>
            <a:r>
              <a:rPr lang="en-US" dirty="0"/>
              <a:t>Pose problems and structure classroom experiences that foster the creation of personal meaning.</a:t>
            </a:r>
            <a:endParaRPr dirty="0"/>
          </a:p>
          <a:p>
            <a:pPr marL="228600" lvl="0" indent="-228600" algn="l" rtl="0">
              <a:lnSpc>
                <a:spcPct val="90000"/>
              </a:lnSpc>
              <a:spcBef>
                <a:spcPts val="1000"/>
              </a:spcBef>
              <a:spcAft>
                <a:spcPts val="0"/>
              </a:spcAft>
              <a:buClr>
                <a:schemeClr val="dk1"/>
              </a:buClr>
              <a:buSzPts val="2800"/>
              <a:buFont typeface="Calibri"/>
              <a:buChar char="•"/>
            </a:pPr>
            <a:r>
              <a:rPr lang="en-US" dirty="0"/>
              <a:t>Not provide everything, but rather incite learners to build knowledge.</a:t>
            </a:r>
            <a:endParaRPr dirty="0"/>
          </a:p>
          <a:p>
            <a:pPr marL="228600" lvl="0" indent="-228600" algn="l" rtl="0">
              <a:lnSpc>
                <a:spcPct val="90000"/>
              </a:lnSpc>
              <a:spcBef>
                <a:spcPts val="1000"/>
              </a:spcBef>
              <a:spcAft>
                <a:spcPts val="0"/>
              </a:spcAft>
              <a:buClr>
                <a:srgbClr val="FF0000"/>
              </a:buClr>
              <a:buSzPts val="2800"/>
              <a:buFont typeface="Calibri"/>
              <a:buChar char="•"/>
            </a:pPr>
            <a:r>
              <a:rPr lang="en-US" dirty="0">
                <a:solidFill>
                  <a:srgbClr val="FF0000"/>
                </a:solidFill>
              </a:rPr>
              <a:t>ADD…</a:t>
            </a: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34645"/>
            <a:ext cx="9575800" cy="1325563"/>
          </a:xfrm>
          <a:solidFill>
            <a:schemeClr val="accent1"/>
          </a:solidFill>
        </p:spPr>
        <p:txBody>
          <a:bodyPr/>
          <a:lstStyle/>
          <a:p>
            <a:r>
              <a:rPr lang="en-US" dirty="0">
                <a:solidFill>
                  <a:srgbClr val="F2F2F2"/>
                </a:solidFill>
              </a:rPr>
              <a:t>Constructivism learning theory (Con’t)</a:t>
            </a:r>
            <a:endParaRPr lang="en-US" dirty="0"/>
          </a:p>
        </p:txBody>
      </p:sp>
      <p:sp>
        <p:nvSpPr>
          <p:cNvPr id="3" name="Text Placeholder 2"/>
          <p:cNvSpPr>
            <a:spLocks noGrp="1"/>
          </p:cNvSpPr>
          <p:nvPr>
            <p:ph type="body" idx="1"/>
          </p:nvPr>
        </p:nvSpPr>
        <p:spPr>
          <a:xfrm>
            <a:off x="838200" y="1660208"/>
            <a:ext cx="9575800" cy="4516755"/>
          </a:xfrm>
        </p:spPr>
        <p:style>
          <a:lnRef idx="1">
            <a:schemeClr val="accent5"/>
          </a:lnRef>
          <a:fillRef idx="2">
            <a:schemeClr val="accent5"/>
          </a:fillRef>
          <a:effectRef idx="1">
            <a:schemeClr val="accent5"/>
          </a:effectRef>
          <a:fontRef idx="minor">
            <a:schemeClr val="dk1"/>
          </a:fontRef>
        </p:style>
        <p:txBody>
          <a:bodyPr/>
          <a:lstStyle/>
          <a:p>
            <a:pPr marL="114300" indent="0" algn="ctr">
              <a:buNone/>
            </a:pPr>
            <a:endParaRPr lang="en-US" dirty="0"/>
          </a:p>
          <a:p>
            <a:pPr marL="114300" indent="0" algn="ctr">
              <a:buNone/>
            </a:pPr>
            <a:r>
              <a:rPr lang="en-US" b="1" dirty="0" smtClean="0"/>
              <a:t>Application </a:t>
            </a:r>
            <a:r>
              <a:rPr lang="en-US" b="1" dirty="0"/>
              <a:t>activity 5.3( Case study)</a:t>
            </a:r>
          </a:p>
          <a:p>
            <a:pPr marL="114300" indent="0">
              <a:buNone/>
            </a:pPr>
            <a:endParaRPr lang="en-US" dirty="0"/>
          </a:p>
          <a:p>
            <a:pPr marL="114300" indent="0">
              <a:buNone/>
            </a:pPr>
            <a:r>
              <a:rPr lang="en-US" dirty="0" smtClean="0"/>
              <a:t>Go </a:t>
            </a:r>
            <a:r>
              <a:rPr lang="en-US" dirty="0"/>
              <a:t>back to the scenario provided in activity 5.3 and highlight where the teacher is applying constructivism theory.</a:t>
            </a:r>
          </a:p>
          <a:p>
            <a:pPr marL="114300" indent="0">
              <a:buNone/>
            </a:pPr>
            <a:endParaRPr lang="en-US" b="1" dirty="0"/>
          </a:p>
        </p:txBody>
      </p:sp>
    </p:spTree>
    <p:extLst>
      <p:ext uri="{BB962C8B-B14F-4D97-AF65-F5344CB8AC3E}">
        <p14:creationId xmlns:p14="http://schemas.microsoft.com/office/powerpoint/2010/main" val="412643289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8"/>
          <p:cNvSpPr txBox="1">
            <a:spLocks noGrp="1"/>
          </p:cNvSpPr>
          <p:nvPr>
            <p:ph type="title"/>
          </p:nvPr>
        </p:nvSpPr>
        <p:spPr>
          <a:xfrm>
            <a:off x="838200" y="415925"/>
            <a:ext cx="958596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sym typeface="Calibri"/>
              </a:rPr>
              <a:t/>
            </a:r>
            <a:br>
              <a:rPr lang="en-US" sz="3600" dirty="0">
                <a:solidFill>
                  <a:schemeClr val="lt1"/>
                </a:solidFill>
                <a:sym typeface="Calibri"/>
              </a:rPr>
            </a:br>
            <a:r>
              <a:rPr lang="en-US" sz="3600" dirty="0">
                <a:solidFill>
                  <a:schemeClr val="lt1"/>
                </a:solidFill>
                <a:sym typeface="Calibri"/>
              </a:rPr>
              <a:t>Section 5.4: </a:t>
            </a:r>
            <a:r>
              <a:rPr lang="en-US" sz="3600" dirty="0">
                <a:solidFill>
                  <a:srgbClr val="F2F2F2"/>
                </a:solidFill>
                <a:sym typeface="Calibri"/>
              </a:rPr>
              <a:t>Social Learning theories</a:t>
            </a:r>
            <a:br>
              <a:rPr lang="en-US" sz="3600" dirty="0">
                <a:solidFill>
                  <a:srgbClr val="F2F2F2"/>
                </a:solidFill>
                <a:sym typeface="Calibri"/>
              </a:rPr>
            </a:b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777" name="Google Shape;777;p98"/>
          <p:cNvSpPr txBox="1">
            <a:spLocks noGrp="1"/>
          </p:cNvSpPr>
          <p:nvPr>
            <p:ph type="body" idx="1"/>
          </p:nvPr>
        </p:nvSpPr>
        <p:spPr>
          <a:xfrm>
            <a:off x="838200" y="1825625"/>
            <a:ext cx="958596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sym typeface="Calibri"/>
              </a:rPr>
              <a:t>                </a:t>
            </a:r>
            <a:r>
              <a:rPr lang="en-US" b="1" dirty="0">
                <a:sym typeface="Calibri"/>
              </a:rPr>
              <a:t>Activity 5.4 (Brainstorming)</a:t>
            </a:r>
          </a:p>
          <a:p>
            <a:pPr marL="0" lvl="0" indent="0" algn="l" rtl="0">
              <a:lnSpc>
                <a:spcPct val="90000"/>
              </a:lnSpc>
              <a:spcBef>
                <a:spcPts val="0"/>
              </a:spcBef>
              <a:spcAft>
                <a:spcPts val="0"/>
              </a:spcAft>
              <a:buClr>
                <a:schemeClr val="dk1"/>
              </a:buClr>
              <a:buSzPts val="2800"/>
              <a:buNone/>
            </a:pPr>
            <a:endParaRPr lang="en-US" dirty="0"/>
          </a:p>
          <a:p>
            <a:pPr marL="114300" lvl="0" indent="0">
              <a:buNone/>
            </a:pPr>
            <a:r>
              <a:rPr lang="en-US" dirty="0"/>
              <a:t>1. Make a brief comment about this Rwandan proverb “</a:t>
            </a:r>
            <a:r>
              <a:rPr lang="en-US" b="1" dirty="0"/>
              <a:t>Kora ndebe iruta vuga numve</a:t>
            </a:r>
            <a:r>
              <a:rPr lang="en-US" dirty="0"/>
              <a:t>”. How can you apply this proverb in the learning process? </a:t>
            </a:r>
          </a:p>
          <a:p>
            <a:pPr marL="114300" lvl="0" indent="0">
              <a:buNone/>
            </a:pPr>
            <a:r>
              <a:rPr lang="en-US" dirty="0"/>
              <a:t>2. What do you think will happen if a learner observes his/her classmate being rewarded for his/her good performance? </a:t>
            </a:r>
          </a:p>
          <a:p>
            <a:pPr marL="0" lvl="0" indent="0" algn="l" rtl="0">
              <a:lnSpc>
                <a:spcPct val="90000"/>
              </a:lnSpc>
              <a:spcBef>
                <a:spcPts val="0"/>
              </a:spcBef>
              <a:spcAft>
                <a:spcPts val="0"/>
              </a:spcAft>
              <a:buClr>
                <a:schemeClr val="dk1"/>
              </a:buClr>
              <a:buSzPts val="2800"/>
              <a:buNone/>
            </a:pPr>
            <a:endParaRPr dirty="0">
              <a:sym typeface="Calibri"/>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9"/>
          <p:cNvSpPr txBox="1">
            <a:spLocks noGrp="1"/>
          </p:cNvSpPr>
          <p:nvPr>
            <p:ph type="title"/>
          </p:nvPr>
        </p:nvSpPr>
        <p:spPr>
          <a:xfrm>
            <a:off x="838200" y="365125"/>
            <a:ext cx="94911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Learning theories (Con’t)</a:t>
            </a:r>
            <a:endParaRPr sz="3600" dirty="0">
              <a:sym typeface="Calibri"/>
            </a:endParaRPr>
          </a:p>
        </p:txBody>
      </p:sp>
      <p:sp>
        <p:nvSpPr>
          <p:cNvPr id="783" name="Google Shape;783;p99"/>
          <p:cNvSpPr txBox="1">
            <a:spLocks noGrp="1"/>
          </p:cNvSpPr>
          <p:nvPr>
            <p:ph type="body" idx="1"/>
          </p:nvPr>
        </p:nvSpPr>
        <p:spPr>
          <a:xfrm>
            <a:off x="838200" y="1825625"/>
            <a:ext cx="94911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Meaning </a:t>
            </a:r>
            <a:endParaRPr dirty="0"/>
          </a:p>
          <a:p>
            <a:pPr marL="228600" lvl="0" indent="-228600" algn="l" rtl="0">
              <a:lnSpc>
                <a:spcPct val="90000"/>
              </a:lnSpc>
              <a:spcBef>
                <a:spcPts val="1000"/>
              </a:spcBef>
              <a:spcAft>
                <a:spcPts val="0"/>
              </a:spcAft>
              <a:buClr>
                <a:schemeClr val="dk1"/>
              </a:buClr>
              <a:buSzPts val="2800"/>
              <a:buChar char="•"/>
            </a:pPr>
            <a:r>
              <a:rPr lang="en-US" dirty="0"/>
              <a:t>Children learn by observing, modeling, and imitating others' behavior.</a:t>
            </a:r>
            <a:endParaRPr dirty="0"/>
          </a:p>
          <a:p>
            <a:pPr marL="228600" lvl="0" indent="-228600" algn="l" rtl="0">
              <a:lnSpc>
                <a:spcPct val="90000"/>
              </a:lnSpc>
              <a:spcBef>
                <a:spcPts val="1000"/>
              </a:spcBef>
              <a:spcAft>
                <a:spcPts val="0"/>
              </a:spcAft>
              <a:buClr>
                <a:schemeClr val="dk1"/>
              </a:buClr>
              <a:buSzPts val="2800"/>
              <a:buChar char="•"/>
            </a:pPr>
            <a:r>
              <a:rPr lang="en-US" dirty="0"/>
              <a:t>Albert BANDURA  argues that people pick up new skills by watching role models and copying what they do.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00"/>
          <p:cNvSpPr txBox="1">
            <a:spLocks noGrp="1"/>
          </p:cNvSpPr>
          <p:nvPr>
            <p:ph type="title"/>
          </p:nvPr>
        </p:nvSpPr>
        <p:spPr>
          <a:xfrm>
            <a:off x="838200" y="405765"/>
            <a:ext cx="91694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200"/>
              <a:buFont typeface="Calibri"/>
              <a:buNone/>
            </a:pPr>
            <a:r>
              <a:rPr lang="en-US" sz="3200" dirty="0">
                <a:solidFill>
                  <a:srgbClr val="F2F2F2"/>
                </a:solidFill>
                <a:sym typeface="Calibri"/>
              </a:rPr>
              <a:t>Social Learning theories (Con’t)</a:t>
            </a:r>
            <a:endParaRPr sz="3200" dirty="0">
              <a:sym typeface="Calibri"/>
            </a:endParaRPr>
          </a:p>
        </p:txBody>
      </p:sp>
      <p:sp>
        <p:nvSpPr>
          <p:cNvPr id="789" name="Google Shape;789;p10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Elements of observational learning</a:t>
            </a:r>
            <a:endParaRPr dirty="0"/>
          </a:p>
          <a:p>
            <a:pPr marL="228600" lvl="0" indent="-228600" algn="l" rtl="0">
              <a:lnSpc>
                <a:spcPct val="90000"/>
              </a:lnSpc>
              <a:spcBef>
                <a:spcPts val="1000"/>
              </a:spcBef>
              <a:spcAft>
                <a:spcPts val="0"/>
              </a:spcAft>
              <a:buClr>
                <a:schemeClr val="dk1"/>
              </a:buClr>
              <a:buSzPts val="2800"/>
              <a:buChar char="•"/>
            </a:pPr>
            <a:r>
              <a:rPr lang="en-US" dirty="0"/>
              <a:t>Attention</a:t>
            </a:r>
            <a:endParaRPr dirty="0"/>
          </a:p>
          <a:p>
            <a:pPr marL="228600" lvl="0" indent="-228600" algn="l" rtl="0">
              <a:lnSpc>
                <a:spcPct val="90000"/>
              </a:lnSpc>
              <a:spcBef>
                <a:spcPts val="1000"/>
              </a:spcBef>
              <a:spcAft>
                <a:spcPts val="0"/>
              </a:spcAft>
              <a:buClr>
                <a:schemeClr val="dk1"/>
              </a:buClr>
              <a:buSzPts val="2800"/>
              <a:buChar char="•"/>
            </a:pPr>
            <a:r>
              <a:rPr lang="en-US" dirty="0"/>
              <a:t>Retention </a:t>
            </a:r>
            <a:endParaRPr dirty="0"/>
          </a:p>
          <a:p>
            <a:pPr marL="228600" lvl="0" indent="-228600" algn="l" rtl="0">
              <a:lnSpc>
                <a:spcPct val="90000"/>
              </a:lnSpc>
              <a:spcBef>
                <a:spcPts val="1000"/>
              </a:spcBef>
              <a:spcAft>
                <a:spcPts val="0"/>
              </a:spcAft>
              <a:buClr>
                <a:schemeClr val="dk1"/>
              </a:buClr>
              <a:buSzPts val="2800"/>
              <a:buChar char="•"/>
            </a:pPr>
            <a:r>
              <a:rPr lang="en-US" dirty="0"/>
              <a:t>Reproduction</a:t>
            </a:r>
            <a:endParaRPr dirty="0"/>
          </a:p>
          <a:p>
            <a:pPr marL="228600" lvl="0" indent="-228600" algn="l" rtl="0">
              <a:lnSpc>
                <a:spcPct val="90000"/>
              </a:lnSpc>
              <a:spcBef>
                <a:spcPts val="1000"/>
              </a:spcBef>
              <a:spcAft>
                <a:spcPts val="0"/>
              </a:spcAft>
              <a:buClr>
                <a:schemeClr val="dk1"/>
              </a:buClr>
              <a:buSzPts val="2800"/>
              <a:buChar char="•"/>
            </a:pPr>
            <a:r>
              <a:rPr lang="en-US" dirty="0"/>
              <a:t>Motivation</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04294" cy="1325563"/>
          </a:xfrm>
          <a:solidFill>
            <a:schemeClr val="accent5">
              <a:lumMod val="75000"/>
            </a:schemeClr>
          </a:solidFill>
          <a:ln>
            <a:noFill/>
          </a:ln>
        </p:spPr>
        <p:txBody>
          <a:bodyPr>
            <a:normAutofit/>
          </a:bodyPr>
          <a:lstStyle/>
          <a:p>
            <a:pPr algn="ctr"/>
            <a:r>
              <a:rPr lang="en-US" sz="3200" b="1" dirty="0">
                <a:solidFill>
                  <a:schemeClr val="bg1"/>
                </a:solidFill>
              </a:rPr>
              <a:t>Section 1.2. Concepts related to Psychology</a:t>
            </a:r>
          </a:p>
        </p:txBody>
      </p:sp>
      <p:sp>
        <p:nvSpPr>
          <p:cNvPr id="3" name="Text Placeholder 2"/>
          <p:cNvSpPr>
            <a:spLocks noGrp="1"/>
          </p:cNvSpPr>
          <p:nvPr>
            <p:ph type="body" idx="1"/>
          </p:nvPr>
        </p:nvSpPr>
        <p:spPr>
          <a:xfrm>
            <a:off x="838200" y="1825625"/>
            <a:ext cx="9704294"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Activity 1.2 (Group Discussion)</a:t>
            </a:r>
          </a:p>
          <a:p>
            <a:pPr marL="114300" indent="0">
              <a:buNone/>
            </a:pPr>
            <a:endParaRPr lang="en-US" b="1" dirty="0"/>
          </a:p>
          <a:p>
            <a:pPr marL="114300" indent="0">
              <a:buNone/>
            </a:pPr>
            <a:endParaRPr lang="en-US" dirty="0"/>
          </a:p>
          <a:p>
            <a:r>
              <a:rPr lang="en-US" dirty="0"/>
              <a:t>You have been observing learners at your school playing alone or with others, or even in class. Describe the behaviours or attitudes they manifested most.</a:t>
            </a:r>
          </a:p>
          <a:p>
            <a:endParaRPr lang="en-US" dirty="0"/>
          </a:p>
        </p:txBody>
      </p:sp>
    </p:spTree>
    <p:extLst>
      <p:ext uri="{BB962C8B-B14F-4D97-AF65-F5344CB8AC3E}">
        <p14:creationId xmlns:p14="http://schemas.microsoft.com/office/powerpoint/2010/main" val="9409310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1"/>
          <p:cNvSpPr txBox="1">
            <a:spLocks noGrp="1"/>
          </p:cNvSpPr>
          <p:nvPr>
            <p:ph type="title"/>
          </p:nvPr>
        </p:nvSpPr>
        <p:spPr>
          <a:xfrm>
            <a:off x="702734" y="576792"/>
            <a:ext cx="96266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Learning theories (Con’t)</a:t>
            </a:r>
            <a:endParaRPr sz="3600" dirty="0">
              <a:sym typeface="Calibri"/>
            </a:endParaRPr>
          </a:p>
        </p:txBody>
      </p:sp>
      <p:sp>
        <p:nvSpPr>
          <p:cNvPr id="795" name="Google Shape;795;p101"/>
          <p:cNvSpPr txBox="1">
            <a:spLocks noGrp="1"/>
          </p:cNvSpPr>
          <p:nvPr>
            <p:ph type="body" idx="1"/>
          </p:nvPr>
        </p:nvSpPr>
        <p:spPr>
          <a:xfrm>
            <a:off x="702734" y="1955590"/>
            <a:ext cx="9626600" cy="35794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endParaRPr lang="en-US" b="1" dirty="0" smtClean="0"/>
          </a:p>
          <a:p>
            <a:pPr marL="0" lvl="0" indent="0" algn="l" rtl="0">
              <a:lnSpc>
                <a:spcPct val="90000"/>
              </a:lnSpc>
              <a:spcBef>
                <a:spcPts val="0"/>
              </a:spcBef>
              <a:spcAft>
                <a:spcPts val="0"/>
              </a:spcAft>
              <a:buClr>
                <a:schemeClr val="dk1"/>
              </a:buClr>
              <a:buSzPts val="2800"/>
              <a:buNone/>
            </a:pPr>
            <a:endParaRPr lang="en-US" b="1" dirty="0"/>
          </a:p>
          <a:p>
            <a:pPr marL="0" lvl="0" indent="0" algn="l" rtl="0">
              <a:lnSpc>
                <a:spcPct val="90000"/>
              </a:lnSpc>
              <a:spcBef>
                <a:spcPts val="0"/>
              </a:spcBef>
              <a:spcAft>
                <a:spcPts val="0"/>
              </a:spcAft>
              <a:buClr>
                <a:schemeClr val="dk1"/>
              </a:buClr>
              <a:buSzPts val="2800"/>
              <a:buNone/>
            </a:pPr>
            <a:r>
              <a:rPr lang="en-US" b="1" dirty="0" smtClean="0"/>
              <a:t>Principles </a:t>
            </a:r>
            <a:r>
              <a:rPr lang="en-US" b="1" dirty="0"/>
              <a:t>of social learning</a:t>
            </a:r>
            <a:endParaRPr dirty="0"/>
          </a:p>
          <a:p>
            <a:pPr marL="228600" lvl="0" indent="-228600" algn="l" rtl="0">
              <a:lnSpc>
                <a:spcPct val="90000"/>
              </a:lnSpc>
              <a:spcBef>
                <a:spcPts val="1000"/>
              </a:spcBef>
              <a:spcAft>
                <a:spcPts val="0"/>
              </a:spcAft>
              <a:buClr>
                <a:schemeClr val="dk1"/>
              </a:buClr>
              <a:buSzPts val="2800"/>
              <a:buChar char="•"/>
            </a:pPr>
            <a:r>
              <a:rPr lang="en-US" dirty="0"/>
              <a:t>Direct reinforcement</a:t>
            </a:r>
            <a:endParaRPr dirty="0"/>
          </a:p>
          <a:p>
            <a:pPr marL="228600" lvl="0" indent="-228600" algn="l" rtl="0">
              <a:lnSpc>
                <a:spcPct val="90000"/>
              </a:lnSpc>
              <a:spcBef>
                <a:spcPts val="1000"/>
              </a:spcBef>
              <a:spcAft>
                <a:spcPts val="0"/>
              </a:spcAft>
              <a:buClr>
                <a:schemeClr val="dk1"/>
              </a:buClr>
              <a:buSzPts val="2800"/>
              <a:buChar char="•"/>
            </a:pPr>
            <a:r>
              <a:rPr lang="en-US" dirty="0"/>
              <a:t>Vicarious learning</a:t>
            </a:r>
            <a:endParaRPr dirty="0"/>
          </a:p>
          <a:p>
            <a:pPr marL="228600" lvl="0" indent="-228600" algn="l" rtl="0">
              <a:lnSpc>
                <a:spcPct val="90000"/>
              </a:lnSpc>
              <a:spcBef>
                <a:spcPts val="1000"/>
              </a:spcBef>
              <a:spcAft>
                <a:spcPts val="0"/>
              </a:spcAft>
              <a:buClr>
                <a:schemeClr val="dk1"/>
              </a:buClr>
              <a:buSzPts val="2800"/>
              <a:buChar char="•"/>
            </a:pPr>
            <a:r>
              <a:rPr lang="en-US" dirty="0"/>
              <a:t>Modelling</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2"/>
          <p:cNvSpPr txBox="1">
            <a:spLocks noGrp="1"/>
          </p:cNvSpPr>
          <p:nvPr>
            <p:ph type="title"/>
          </p:nvPr>
        </p:nvSpPr>
        <p:spPr>
          <a:xfrm>
            <a:off x="838200" y="365125"/>
            <a:ext cx="89831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Learning theories (Con’t)</a:t>
            </a:r>
            <a:endParaRPr sz="3600" dirty="0">
              <a:sym typeface="Calibri"/>
            </a:endParaRPr>
          </a:p>
        </p:txBody>
      </p:sp>
      <p:sp>
        <p:nvSpPr>
          <p:cNvPr id="801" name="Google Shape;801;p102"/>
          <p:cNvSpPr txBox="1">
            <a:spLocks noGrp="1"/>
          </p:cNvSpPr>
          <p:nvPr>
            <p:ph type="body" idx="1"/>
          </p:nvPr>
        </p:nvSpPr>
        <p:spPr>
          <a:xfrm>
            <a:off x="838200" y="1825625"/>
            <a:ext cx="89831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Implication of social learning in education </a:t>
            </a:r>
            <a:endParaRPr dirty="0"/>
          </a:p>
          <a:p>
            <a:pPr marL="228600" lvl="0" indent="-228600" algn="l" rtl="0">
              <a:lnSpc>
                <a:spcPct val="90000"/>
              </a:lnSpc>
              <a:spcBef>
                <a:spcPts val="1000"/>
              </a:spcBef>
              <a:spcAft>
                <a:spcPts val="0"/>
              </a:spcAft>
              <a:buClr>
                <a:schemeClr val="dk1"/>
              </a:buClr>
              <a:buSzPts val="2800"/>
              <a:buChar char="•"/>
            </a:pPr>
            <a:r>
              <a:rPr lang="en-US" dirty="0"/>
              <a:t>A teacher should manifest exemplary behaviours.</a:t>
            </a:r>
            <a:endParaRPr dirty="0"/>
          </a:p>
          <a:p>
            <a:pPr marL="228600" lvl="0" indent="-228600" algn="l" rtl="0">
              <a:lnSpc>
                <a:spcPct val="90000"/>
              </a:lnSpc>
              <a:spcBef>
                <a:spcPts val="1000"/>
              </a:spcBef>
              <a:spcAft>
                <a:spcPts val="0"/>
              </a:spcAft>
              <a:buClr>
                <a:schemeClr val="dk1"/>
              </a:buClr>
              <a:buSzPts val="2800"/>
              <a:buChar char="•"/>
            </a:pPr>
            <a:r>
              <a:rPr lang="en-US" dirty="0"/>
              <a:t>A teacher should show interest and enthusiasm in the content </a:t>
            </a:r>
            <a:endParaRPr dirty="0"/>
          </a:p>
          <a:p>
            <a:pPr marL="228600" lvl="0" indent="-228600" algn="l" rtl="0">
              <a:lnSpc>
                <a:spcPct val="90000"/>
              </a:lnSpc>
              <a:spcBef>
                <a:spcPts val="1000"/>
              </a:spcBef>
              <a:spcAft>
                <a:spcPts val="0"/>
              </a:spcAft>
              <a:buClr>
                <a:schemeClr val="dk1"/>
              </a:buClr>
              <a:buSzPts val="2800"/>
              <a:buChar char="•"/>
            </a:pPr>
            <a:r>
              <a:rPr lang="en-US" dirty="0"/>
              <a:t>A teacher must identify the specific social and effective students’ learning outcomes.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03"/>
          <p:cNvSpPr txBox="1">
            <a:spLocks noGrp="1"/>
          </p:cNvSpPr>
          <p:nvPr>
            <p:ph type="title"/>
          </p:nvPr>
        </p:nvSpPr>
        <p:spPr>
          <a:xfrm>
            <a:off x="838200" y="365125"/>
            <a:ext cx="94911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Learning theories (Con’t)</a:t>
            </a:r>
            <a:endParaRPr sz="3600" dirty="0">
              <a:sym typeface="Calibri"/>
            </a:endParaRPr>
          </a:p>
        </p:txBody>
      </p:sp>
      <p:sp>
        <p:nvSpPr>
          <p:cNvPr id="807" name="Google Shape;807;p103"/>
          <p:cNvSpPr txBox="1">
            <a:spLocks noGrp="1"/>
          </p:cNvSpPr>
          <p:nvPr>
            <p:ph type="body" idx="1"/>
          </p:nvPr>
        </p:nvSpPr>
        <p:spPr>
          <a:xfrm>
            <a:off x="838200" y="1825625"/>
            <a:ext cx="9491133"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endParaRPr dirty="0"/>
          </a:p>
          <a:p>
            <a:pPr marL="0" lvl="0" indent="0" algn="l" rtl="0">
              <a:lnSpc>
                <a:spcPct val="90000"/>
              </a:lnSpc>
              <a:spcBef>
                <a:spcPts val="1000"/>
              </a:spcBef>
              <a:spcAft>
                <a:spcPts val="0"/>
              </a:spcAft>
              <a:buClr>
                <a:schemeClr val="dk1"/>
              </a:buClr>
              <a:buSzPts val="2800"/>
              <a:buNone/>
            </a:pPr>
            <a:r>
              <a:rPr lang="en-US" dirty="0"/>
              <a:t> </a:t>
            </a:r>
            <a:r>
              <a:rPr lang="en-US" b="1" dirty="0" smtClean="0"/>
              <a:t>Application </a:t>
            </a:r>
            <a:r>
              <a:rPr lang="en-US" b="1" dirty="0"/>
              <a:t>activity 5.4 (Group </a:t>
            </a:r>
            <a:r>
              <a:rPr lang="en-US" b="1" dirty="0" smtClean="0"/>
              <a:t>discussions &amp; Presentation)</a:t>
            </a:r>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dirty="0"/>
              <a:t> Discuss how the principles of social learning can be applied in teaching and learning process</a:t>
            </a:r>
            <a:endParaRPr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04"/>
          <p:cNvSpPr txBox="1">
            <a:spLocks noGrp="1"/>
          </p:cNvSpPr>
          <p:nvPr>
            <p:ph type="title"/>
          </p:nvPr>
        </p:nvSpPr>
        <p:spPr>
          <a:xfrm>
            <a:off x="838200" y="365125"/>
            <a:ext cx="96181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200" dirty="0">
                <a:solidFill>
                  <a:srgbClr val="F2F2F2"/>
                </a:solidFill>
                <a:sym typeface="Calibri"/>
              </a:rPr>
              <a:t>Section 5.5.Social </a:t>
            </a:r>
            <a:r>
              <a:rPr lang="en-US" sz="3600" dirty="0">
                <a:solidFill>
                  <a:srgbClr val="F2F2F2"/>
                </a:solidFill>
                <a:sym typeface="Calibri"/>
              </a:rPr>
              <a:t>Cultural learning theory</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813" name="Google Shape;813;p104"/>
          <p:cNvSpPr txBox="1">
            <a:spLocks noGrp="1"/>
          </p:cNvSpPr>
          <p:nvPr>
            <p:ph type="body" idx="1"/>
          </p:nvPr>
        </p:nvSpPr>
        <p:spPr>
          <a:xfrm>
            <a:off x="838200" y="1825625"/>
            <a:ext cx="9618133"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endParaRPr lang="en-US" b="1" dirty="0"/>
          </a:p>
          <a:p>
            <a:pPr marL="0" lvl="0" indent="0" algn="l" rtl="0">
              <a:lnSpc>
                <a:spcPct val="90000"/>
              </a:lnSpc>
              <a:spcBef>
                <a:spcPts val="0"/>
              </a:spcBef>
              <a:spcAft>
                <a:spcPts val="0"/>
              </a:spcAft>
              <a:buClr>
                <a:schemeClr val="dk1"/>
              </a:buClr>
              <a:buSzPts val="2800"/>
              <a:buNone/>
            </a:pPr>
            <a:endParaRPr lang="en-US" b="1" dirty="0"/>
          </a:p>
          <a:p>
            <a:pPr marL="0" lvl="0" indent="0" algn="l" rtl="0">
              <a:lnSpc>
                <a:spcPct val="90000"/>
              </a:lnSpc>
              <a:spcBef>
                <a:spcPts val="0"/>
              </a:spcBef>
              <a:spcAft>
                <a:spcPts val="0"/>
              </a:spcAft>
              <a:buClr>
                <a:schemeClr val="dk1"/>
              </a:buClr>
              <a:buSzPts val="2800"/>
              <a:buNone/>
            </a:pPr>
            <a:r>
              <a:rPr lang="en-US" b="1" dirty="0" smtClean="0"/>
              <a:t>Activity </a:t>
            </a:r>
            <a:r>
              <a:rPr lang="en-US" b="1" dirty="0"/>
              <a:t>5.5 </a:t>
            </a:r>
            <a:r>
              <a:rPr lang="en-US" b="1" dirty="0" smtClean="0"/>
              <a:t>Scenario. </a:t>
            </a:r>
            <a:r>
              <a:rPr lang="en-US" dirty="0" smtClean="0"/>
              <a:t>(Group Discussion, Presentation) page </a:t>
            </a:r>
            <a:r>
              <a:rPr lang="en-US" dirty="0"/>
              <a:t>107</a:t>
            </a:r>
            <a:endParaRPr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05"/>
          <p:cNvSpPr txBox="1">
            <a:spLocks noGrp="1"/>
          </p:cNvSpPr>
          <p:nvPr>
            <p:ph type="title"/>
          </p:nvPr>
        </p:nvSpPr>
        <p:spPr>
          <a:xfrm>
            <a:off x="838200" y="365125"/>
            <a:ext cx="9355667"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Cultural learning theory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819" name="Google Shape;819;p105"/>
          <p:cNvSpPr txBox="1">
            <a:spLocks noGrp="1"/>
          </p:cNvSpPr>
          <p:nvPr>
            <p:ph type="body" idx="1"/>
          </p:nvPr>
        </p:nvSpPr>
        <p:spPr>
          <a:xfrm>
            <a:off x="838200" y="1825625"/>
            <a:ext cx="935566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Meaning of sociocultural theory </a:t>
            </a:r>
            <a:endParaRPr dirty="0"/>
          </a:p>
          <a:p>
            <a:pPr marL="228600" lvl="0" indent="-228600" algn="l" rtl="0">
              <a:lnSpc>
                <a:spcPct val="90000"/>
              </a:lnSpc>
              <a:spcBef>
                <a:spcPts val="1000"/>
              </a:spcBef>
              <a:spcAft>
                <a:spcPts val="0"/>
              </a:spcAft>
              <a:buClr>
                <a:schemeClr val="dk1"/>
              </a:buClr>
              <a:buSzPts val="2800"/>
              <a:buChar char="•"/>
            </a:pPr>
            <a:r>
              <a:rPr lang="en-US" dirty="0"/>
              <a:t>It is originated from Lev Vygotsky.</a:t>
            </a:r>
            <a:endParaRPr dirty="0"/>
          </a:p>
          <a:p>
            <a:pPr marL="228600" lvl="0" indent="-228600" algn="l" rtl="0">
              <a:lnSpc>
                <a:spcPct val="90000"/>
              </a:lnSpc>
              <a:spcBef>
                <a:spcPts val="1000"/>
              </a:spcBef>
              <a:spcAft>
                <a:spcPts val="0"/>
              </a:spcAft>
              <a:buClr>
                <a:schemeClr val="dk1"/>
              </a:buClr>
              <a:buSzPts val="2800"/>
              <a:buChar char="•"/>
            </a:pPr>
            <a:r>
              <a:rPr lang="en-US" dirty="0"/>
              <a:t>It supports the influence of society in the cognitive development of the children. </a:t>
            </a:r>
            <a:endParaRPr dirty="0"/>
          </a:p>
          <a:p>
            <a:pPr marL="228600" lvl="0" indent="-228600" algn="l" rtl="0">
              <a:lnSpc>
                <a:spcPct val="90000"/>
              </a:lnSpc>
              <a:spcBef>
                <a:spcPts val="1000"/>
              </a:spcBef>
              <a:spcAft>
                <a:spcPts val="0"/>
              </a:spcAft>
              <a:buClr>
                <a:schemeClr val="dk1"/>
              </a:buClr>
              <a:buSzPts val="2800"/>
              <a:buChar char="•"/>
            </a:pPr>
            <a:r>
              <a:rPr lang="en-US" dirty="0"/>
              <a:t> We learn through interactions</a:t>
            </a:r>
            <a:endParaRP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6"/>
          <p:cNvSpPr txBox="1">
            <a:spLocks noGrp="1"/>
          </p:cNvSpPr>
          <p:nvPr>
            <p:ph type="title"/>
          </p:nvPr>
        </p:nvSpPr>
        <p:spPr>
          <a:xfrm>
            <a:off x="838201" y="365125"/>
            <a:ext cx="92456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Cultural learning theory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825" name="Google Shape;825;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latin typeface="Oi"/>
                <a:ea typeface="Oi"/>
                <a:cs typeface="Oi"/>
                <a:sym typeface="Oi"/>
              </a:rPr>
              <a:t>             </a:t>
            </a:r>
            <a:r>
              <a:rPr lang="en-US" b="1" dirty="0"/>
              <a:t>Principles of Vygotsky’s Theory </a:t>
            </a:r>
            <a:endParaRPr dirty="0"/>
          </a:p>
          <a:p>
            <a:pPr marL="228600" lvl="0" indent="-228600" algn="l" rtl="0">
              <a:lnSpc>
                <a:spcPct val="90000"/>
              </a:lnSpc>
              <a:spcBef>
                <a:spcPts val="1000"/>
              </a:spcBef>
              <a:spcAft>
                <a:spcPts val="0"/>
              </a:spcAft>
              <a:buClr>
                <a:schemeClr val="dk1"/>
              </a:buClr>
              <a:buSzPts val="2800"/>
              <a:buChar char="•"/>
            </a:pPr>
            <a:r>
              <a:rPr lang="en-US" dirty="0"/>
              <a:t>MKO (More Knowledgeable Others)</a:t>
            </a:r>
            <a:endParaRPr dirty="0"/>
          </a:p>
          <a:p>
            <a:pPr marL="228600" lvl="0" indent="-228600" algn="l" rtl="0">
              <a:lnSpc>
                <a:spcPct val="90000"/>
              </a:lnSpc>
              <a:spcBef>
                <a:spcPts val="1000"/>
              </a:spcBef>
              <a:spcAft>
                <a:spcPts val="0"/>
              </a:spcAft>
              <a:buClr>
                <a:schemeClr val="dk1"/>
              </a:buClr>
              <a:buSzPts val="2800"/>
              <a:buChar char="•"/>
            </a:pPr>
            <a:r>
              <a:rPr lang="en-US" dirty="0"/>
              <a:t>ZAD (Zone of Actual Development)</a:t>
            </a:r>
            <a:endParaRPr dirty="0"/>
          </a:p>
          <a:p>
            <a:pPr marL="228600" lvl="0" indent="-228600" algn="l" rtl="0">
              <a:lnSpc>
                <a:spcPct val="90000"/>
              </a:lnSpc>
              <a:spcBef>
                <a:spcPts val="1000"/>
              </a:spcBef>
              <a:spcAft>
                <a:spcPts val="0"/>
              </a:spcAft>
              <a:buClr>
                <a:schemeClr val="dk1"/>
              </a:buClr>
              <a:buSzPts val="2800"/>
              <a:buChar char="•"/>
            </a:pPr>
            <a:r>
              <a:rPr lang="en-US" dirty="0"/>
              <a:t>ZPD (Zone of Proximal Development) </a:t>
            </a:r>
            <a:endParaRPr dirty="0"/>
          </a:p>
          <a:p>
            <a:pPr marL="228600" lvl="0" indent="-228600" algn="l" rtl="0">
              <a:lnSpc>
                <a:spcPct val="90000"/>
              </a:lnSpc>
              <a:spcBef>
                <a:spcPts val="1000"/>
              </a:spcBef>
              <a:spcAft>
                <a:spcPts val="0"/>
              </a:spcAft>
              <a:buClr>
                <a:schemeClr val="dk1"/>
              </a:buClr>
              <a:buSzPts val="2800"/>
              <a:buChar char="•"/>
            </a:pPr>
            <a:r>
              <a:rPr lang="en-US" dirty="0"/>
              <a:t>Scaffolding</a:t>
            </a:r>
            <a:endParaRP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07"/>
          <p:cNvSpPr txBox="1">
            <a:spLocks noGrp="1"/>
          </p:cNvSpPr>
          <p:nvPr>
            <p:ph type="title"/>
          </p:nvPr>
        </p:nvSpPr>
        <p:spPr>
          <a:xfrm>
            <a:off x="838200" y="365125"/>
            <a:ext cx="9431867"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Cultural learning theory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pic>
        <p:nvPicPr>
          <p:cNvPr id="831" name="Google Shape;831;p107" descr="Diagram&#10;&#10;Description automatically generated"/>
          <p:cNvPicPr preferRelativeResize="0">
            <a:picLocks noGrp="1"/>
          </p:cNvPicPr>
          <p:nvPr>
            <p:ph type="body" idx="1"/>
          </p:nvPr>
        </p:nvPicPr>
        <p:blipFill rotWithShape="1">
          <a:blip r:embed="rId3">
            <a:alphaModFix/>
          </a:blip>
          <a:srcRect/>
          <a:stretch/>
        </p:blipFill>
        <p:spPr>
          <a:xfrm>
            <a:off x="2328333" y="1981200"/>
            <a:ext cx="6705600" cy="3479800"/>
          </a:xfrm>
          <a:prstGeom prst="rect">
            <a:avLst/>
          </a:prstGeom>
          <a:noFill/>
          <a:ln>
            <a:noFill/>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8"/>
          <p:cNvSpPr txBox="1">
            <a:spLocks noGrp="1"/>
          </p:cNvSpPr>
          <p:nvPr>
            <p:ph type="title"/>
          </p:nvPr>
        </p:nvSpPr>
        <p:spPr>
          <a:xfrm>
            <a:off x="838201" y="365125"/>
            <a:ext cx="94996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Social Cultural learning theory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837" name="Google Shape;837;p10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Educational implications</a:t>
            </a:r>
            <a:endParaRPr dirty="0"/>
          </a:p>
          <a:p>
            <a:pPr marL="228600" lvl="0" indent="-228600" algn="l" rtl="0">
              <a:lnSpc>
                <a:spcPct val="90000"/>
              </a:lnSpc>
              <a:spcBef>
                <a:spcPts val="1000"/>
              </a:spcBef>
              <a:spcAft>
                <a:spcPts val="0"/>
              </a:spcAft>
              <a:buClr>
                <a:schemeClr val="dk1"/>
              </a:buClr>
              <a:buSzPts val="2800"/>
              <a:buChar char="•"/>
            </a:pPr>
            <a:r>
              <a:rPr lang="en-US" dirty="0"/>
              <a:t>The teacher plays the role of a mentor </a:t>
            </a:r>
            <a:endParaRPr dirty="0"/>
          </a:p>
          <a:p>
            <a:pPr marL="228600" lvl="0" indent="-228600" algn="l" rtl="0">
              <a:lnSpc>
                <a:spcPct val="90000"/>
              </a:lnSpc>
              <a:spcBef>
                <a:spcPts val="1000"/>
              </a:spcBef>
              <a:spcAft>
                <a:spcPts val="0"/>
              </a:spcAft>
              <a:buClr>
                <a:schemeClr val="dk1"/>
              </a:buClr>
              <a:buSzPts val="2800"/>
              <a:buChar char="•"/>
            </a:pPr>
            <a:r>
              <a:rPr lang="en-US" dirty="0"/>
              <a:t>Use of ZPD</a:t>
            </a:r>
            <a:endParaRPr dirty="0"/>
          </a:p>
          <a:p>
            <a:pPr marL="228600" lvl="0" indent="-228600" algn="l" rtl="0">
              <a:lnSpc>
                <a:spcPct val="90000"/>
              </a:lnSpc>
              <a:spcBef>
                <a:spcPts val="1000"/>
              </a:spcBef>
              <a:spcAft>
                <a:spcPts val="0"/>
              </a:spcAft>
              <a:buClr>
                <a:schemeClr val="dk1"/>
              </a:buClr>
              <a:buSzPts val="2800"/>
              <a:buChar char="•"/>
            </a:pPr>
            <a:r>
              <a:rPr lang="en-US" dirty="0"/>
              <a:t>Use more-skilled peers</a:t>
            </a:r>
            <a:endParaRPr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a:solidFill>
            <a:schemeClr val="accent1"/>
          </a:solidFill>
        </p:spPr>
        <p:txBody>
          <a:bodyPr>
            <a:normAutofit/>
          </a:bodyPr>
          <a:lstStyle/>
          <a:p>
            <a:r>
              <a:rPr lang="en-US" dirty="0">
                <a:solidFill>
                  <a:srgbClr val="F2F2F2"/>
                </a:solidFill>
              </a:rPr>
              <a:t>Social Cultural learning theory ( Con’t)</a:t>
            </a:r>
            <a:r>
              <a:rPr lang="en-US" dirty="0">
                <a:solidFill>
                  <a:schemeClr val="lt1"/>
                </a:solidFill>
              </a:rPr>
              <a:t/>
            </a:r>
            <a:br>
              <a:rPr lang="en-US" dirty="0">
                <a:solidFill>
                  <a:schemeClr val="lt1"/>
                </a:solidFill>
              </a:rPr>
            </a:br>
            <a:endParaRPr lang="en-US" dirty="0"/>
          </a:p>
        </p:txBody>
      </p:sp>
      <p:sp>
        <p:nvSpPr>
          <p:cNvPr id="3" name="Text Placeholder 2"/>
          <p:cNvSpPr>
            <a:spLocks noGrp="1"/>
          </p:cNvSpPr>
          <p:nvPr>
            <p:ph type="body" idx="1"/>
          </p:nvPr>
        </p:nvSpPr>
        <p:spPr>
          <a:xfrm>
            <a:off x="838200" y="1825625"/>
            <a:ext cx="931164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5.5 </a:t>
            </a:r>
            <a:r>
              <a:rPr lang="en-US" b="1" dirty="0" smtClean="0"/>
              <a:t>(Think-Pair-share, Presentation)</a:t>
            </a:r>
            <a:endParaRPr lang="en-US" b="1" dirty="0"/>
          </a:p>
          <a:p>
            <a:endParaRPr lang="en-US" dirty="0"/>
          </a:p>
          <a:p>
            <a:pPr marL="114300" indent="0">
              <a:buNone/>
            </a:pPr>
            <a:r>
              <a:rPr lang="en-US" dirty="0"/>
              <a:t>Discuss how you can apply social-cultural learning theory in your class.</a:t>
            </a:r>
          </a:p>
        </p:txBody>
      </p:sp>
    </p:spTree>
    <p:extLst>
      <p:ext uri="{BB962C8B-B14F-4D97-AF65-F5344CB8AC3E}">
        <p14:creationId xmlns:p14="http://schemas.microsoft.com/office/powerpoint/2010/main" val="200085233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09"/>
          <p:cNvSpPr txBox="1">
            <a:spLocks noGrp="1"/>
          </p:cNvSpPr>
          <p:nvPr>
            <p:ph type="title"/>
          </p:nvPr>
        </p:nvSpPr>
        <p:spPr>
          <a:xfrm>
            <a:off x="838200" y="365125"/>
            <a:ext cx="930148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600"/>
              <a:buFont typeface="Calibri"/>
              <a:buNone/>
            </a:pPr>
            <a:r>
              <a:rPr lang="en-US" sz="3600" dirty="0">
                <a:solidFill>
                  <a:srgbClr val="EDEDED"/>
                </a:solidFill>
                <a:sym typeface="Calibri"/>
              </a:rPr>
              <a:t>Section 5.6.Socio-emotional learning theory</a:t>
            </a:r>
            <a:r>
              <a:rPr lang="en-US" sz="3600" dirty="0">
                <a:solidFill>
                  <a:schemeClr val="lt1"/>
                </a:solidFill>
                <a:sym typeface="Calibri"/>
              </a:rPr>
              <a:t/>
            </a:r>
            <a:br>
              <a:rPr lang="en-US" sz="3600" dirty="0">
                <a:solidFill>
                  <a:schemeClr val="lt1"/>
                </a:solidFill>
                <a:sym typeface="Calibri"/>
              </a:rPr>
            </a:br>
            <a:r>
              <a:rPr lang="en-US" sz="3600" dirty="0">
                <a:solidFill>
                  <a:schemeClr val="lt1"/>
                </a:solidFill>
                <a:sym typeface="Calibri"/>
              </a:rPr>
              <a:t>                      </a:t>
            </a:r>
            <a:endParaRPr dirty="0"/>
          </a:p>
        </p:txBody>
      </p:sp>
      <p:sp>
        <p:nvSpPr>
          <p:cNvPr id="843" name="Google Shape;843;p109"/>
          <p:cNvSpPr txBox="1">
            <a:spLocks noGrp="1"/>
          </p:cNvSpPr>
          <p:nvPr>
            <p:ph type="body" idx="1"/>
          </p:nvPr>
        </p:nvSpPr>
        <p:spPr>
          <a:xfrm>
            <a:off x="838200" y="1825625"/>
            <a:ext cx="930148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a:sym typeface="Calibri"/>
            </a:endParaRP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endParaRPr lang="en-US" dirty="0">
              <a:sym typeface="Calibri"/>
            </a:endParaRP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b="1" dirty="0">
                <a:sym typeface="Calibri"/>
              </a:rPr>
              <a:t>Do the activity 5.6, </a:t>
            </a:r>
            <a:r>
              <a:rPr lang="en-US" b="1" dirty="0" smtClean="0"/>
              <a:t>(Group discussion, Presentation)</a:t>
            </a:r>
            <a:r>
              <a:rPr lang="en-US" b="1" dirty="0" smtClean="0">
                <a:sym typeface="Calibri"/>
              </a:rPr>
              <a:t>. </a:t>
            </a:r>
            <a:endParaRPr lang="en-US" b="1" dirty="0">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2"/>
          <p:cNvSpPr txBox="1">
            <a:spLocks noGrp="1"/>
          </p:cNvSpPr>
          <p:nvPr>
            <p:ph type="body" idx="1"/>
          </p:nvPr>
        </p:nvSpPr>
        <p:spPr>
          <a:xfrm>
            <a:off x="838200" y="1825625"/>
            <a:ext cx="953516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Font typeface="Calibri"/>
              <a:buNone/>
            </a:pPr>
            <a:r>
              <a:rPr lang="en-US" sz="3200" b="1" dirty="0">
                <a:highlight>
                  <a:schemeClr val="lt1"/>
                </a:highlight>
              </a:rPr>
              <a:t>Those Concepts are:</a:t>
            </a:r>
            <a:endParaRPr dirty="0">
              <a:highlight>
                <a:schemeClr val="lt1"/>
              </a:highlight>
            </a:endParaRPr>
          </a:p>
          <a:p>
            <a:pPr marL="228600" lvl="0" indent="0" algn="l" rtl="0">
              <a:lnSpc>
                <a:spcPct val="100000"/>
              </a:lnSpc>
              <a:spcBef>
                <a:spcPts val="0"/>
              </a:spcBef>
              <a:spcAft>
                <a:spcPts val="0"/>
              </a:spcAft>
              <a:buNone/>
            </a:pPr>
            <a:endParaRPr dirty="0"/>
          </a:p>
          <a:p>
            <a:pPr marL="457200" lvl="0" indent="-342900" algn="l" rtl="0">
              <a:lnSpc>
                <a:spcPct val="100000"/>
              </a:lnSpc>
              <a:spcBef>
                <a:spcPts val="0"/>
              </a:spcBef>
              <a:spcAft>
                <a:spcPts val="0"/>
              </a:spcAft>
              <a:buSzPts val="1800"/>
              <a:buChar char="●"/>
            </a:pPr>
            <a:r>
              <a:rPr lang="en-US" dirty="0"/>
              <a:t>Psychology,</a:t>
            </a:r>
            <a:endParaRPr dirty="0"/>
          </a:p>
          <a:p>
            <a:pPr marL="457200" lvl="0" indent="-342900" algn="l" rtl="0">
              <a:lnSpc>
                <a:spcPct val="100000"/>
              </a:lnSpc>
              <a:spcBef>
                <a:spcPts val="0"/>
              </a:spcBef>
              <a:spcAft>
                <a:spcPts val="0"/>
              </a:spcAft>
              <a:buSzPts val="1800"/>
              <a:buChar char="●"/>
            </a:pPr>
            <a:r>
              <a:rPr lang="en-US" dirty="0"/>
              <a:t>Human behaviour,</a:t>
            </a:r>
            <a:endParaRPr dirty="0"/>
          </a:p>
          <a:p>
            <a:pPr marL="457200" lvl="0" indent="-342900" algn="l" rtl="0">
              <a:lnSpc>
                <a:spcPct val="100000"/>
              </a:lnSpc>
              <a:spcBef>
                <a:spcPts val="0"/>
              </a:spcBef>
              <a:spcAft>
                <a:spcPts val="0"/>
              </a:spcAft>
              <a:buSzPts val="1800"/>
              <a:buChar char="●"/>
            </a:pPr>
            <a:r>
              <a:rPr lang="en-US" dirty="0"/>
              <a:t>Mental process (memory, emotion, perception, thinking, imagination, reasoning, etc.)</a:t>
            </a:r>
            <a:endParaRPr dirty="0"/>
          </a:p>
          <a:p>
            <a:pPr marL="0" lvl="0" indent="0" algn="l" rtl="0">
              <a:lnSpc>
                <a:spcPct val="100000"/>
              </a:lnSpc>
              <a:spcBef>
                <a:spcPts val="0"/>
              </a:spcBef>
              <a:spcAft>
                <a:spcPts val="0"/>
              </a:spcAft>
              <a:buNone/>
            </a:pPr>
            <a:endParaRPr dirty="0"/>
          </a:p>
          <a:p>
            <a:pPr marL="0" lvl="0" indent="0" algn="l" rtl="0">
              <a:lnSpc>
                <a:spcPct val="150000"/>
              </a:lnSpc>
              <a:spcBef>
                <a:spcPts val="0"/>
              </a:spcBef>
              <a:spcAft>
                <a:spcPts val="0"/>
              </a:spcAft>
              <a:buNone/>
            </a:pPr>
            <a:endParaRPr sz="2400" dirty="0"/>
          </a:p>
        </p:txBody>
      </p:sp>
      <p:sp>
        <p:nvSpPr>
          <p:cNvPr id="3" name="Title 2"/>
          <p:cNvSpPr>
            <a:spLocks noGrp="1"/>
          </p:cNvSpPr>
          <p:nvPr>
            <p:ph type="title"/>
          </p:nvPr>
        </p:nvSpPr>
        <p:spPr>
          <a:xfrm>
            <a:off x="838200" y="365125"/>
            <a:ext cx="9535160" cy="1325563"/>
          </a:xfrm>
          <a:solidFill>
            <a:schemeClr val="accent5">
              <a:lumMod val="75000"/>
            </a:schemeClr>
          </a:solidFill>
        </p:spPr>
        <p:txBody>
          <a:bodyPr/>
          <a:lstStyle/>
          <a:p>
            <a:pPr algn="ctr"/>
            <a:r>
              <a:rPr lang="en-US" dirty="0">
                <a:solidFill>
                  <a:schemeClr val="bg1"/>
                </a:solidFill>
              </a:rPr>
              <a:t> </a:t>
            </a:r>
            <a:r>
              <a:rPr lang="en-US" sz="3200" dirty="0">
                <a:solidFill>
                  <a:schemeClr val="bg1"/>
                </a:solidFill>
              </a:rPr>
              <a:t>Concepts related to Psychology (Cont’d)</a:t>
            </a:r>
            <a:endParaRPr lang="en-US" sz="3200" dirty="0"/>
          </a:p>
        </p:txBody>
      </p:sp>
      <p:sp>
        <p:nvSpPr>
          <p:cNvPr id="4" name="Rectangle 3"/>
          <p:cNvSpPr/>
          <p:nvPr/>
        </p:nvSpPr>
        <p:spPr>
          <a:xfrm>
            <a:off x="4570582" y="3275112"/>
            <a:ext cx="2787943" cy="307777"/>
          </a:xfrm>
          <a:prstGeom prst="rect">
            <a:avLst/>
          </a:prstGeom>
        </p:spPr>
        <p:txBody>
          <a:bodyPr wrap="none">
            <a:spAutoFit/>
          </a:bodyPr>
          <a:lstStyle/>
          <a:p>
            <a:r>
              <a:rPr lang="en-US" dirty="0">
                <a:solidFill>
                  <a:schemeClr val="bg1"/>
                </a:solidFill>
                <a:latin typeface="Calibri" panose="020F0502020204030204" pitchFamily="34" charset="0"/>
                <a:cs typeface="Calibri" panose="020F0502020204030204" pitchFamily="34" charset="0"/>
              </a:rPr>
              <a:t>1.2. Concepts related to Psychology</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10"/>
          <p:cNvSpPr txBox="1">
            <a:spLocks noGrp="1"/>
          </p:cNvSpPr>
          <p:nvPr>
            <p:ph type="title"/>
          </p:nvPr>
        </p:nvSpPr>
        <p:spPr>
          <a:xfrm>
            <a:off x="838200" y="365125"/>
            <a:ext cx="93641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600"/>
              <a:buFont typeface="Calibri"/>
              <a:buNone/>
            </a:pPr>
            <a:r>
              <a:rPr lang="en-US" sz="3600" dirty="0">
                <a:solidFill>
                  <a:srgbClr val="EDEDED"/>
                </a:solidFill>
                <a:sym typeface="Calibri"/>
              </a:rPr>
              <a:t>Socio-emotional learning theory( Con’t)</a:t>
            </a:r>
            <a:endParaRPr sz="3600" dirty="0">
              <a:sym typeface="Calibri"/>
            </a:endParaRPr>
          </a:p>
        </p:txBody>
      </p:sp>
      <p:sp>
        <p:nvSpPr>
          <p:cNvPr id="849" name="Google Shape;849;p110"/>
          <p:cNvSpPr txBox="1">
            <a:spLocks noGrp="1"/>
          </p:cNvSpPr>
          <p:nvPr>
            <p:ph type="body" idx="1"/>
          </p:nvPr>
        </p:nvSpPr>
        <p:spPr>
          <a:xfrm>
            <a:off x="838200" y="1825625"/>
            <a:ext cx="93641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Social-emotional learning is the way in which we manage and understand our emotions .</a:t>
            </a:r>
            <a:endParaRPr dirty="0"/>
          </a:p>
          <a:p>
            <a:pPr marL="228600" lvl="0" indent="-228600" algn="l" rtl="0">
              <a:lnSpc>
                <a:spcPct val="90000"/>
              </a:lnSpc>
              <a:spcBef>
                <a:spcPts val="1000"/>
              </a:spcBef>
              <a:spcAft>
                <a:spcPts val="0"/>
              </a:spcAft>
              <a:buClr>
                <a:schemeClr val="dk1"/>
              </a:buClr>
              <a:buSzPts val="2800"/>
              <a:buChar char="•"/>
            </a:pPr>
            <a:r>
              <a:rPr lang="en-US" dirty="0"/>
              <a:t>Setting positive goals and making good decisions are a keystone in teaching social-emotional learning skills on:</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 How to solve problems and overcome challenges.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How to manage their emotions when they are not getting their way.</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How to treat others.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How to control impulses.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514840" cy="1325563"/>
          </a:xfrm>
          <a:solidFill>
            <a:schemeClr val="accent1"/>
          </a:solidFill>
        </p:spPr>
        <p:txBody>
          <a:bodyPr/>
          <a:lstStyle/>
          <a:p>
            <a:r>
              <a:rPr lang="en-US" dirty="0">
                <a:solidFill>
                  <a:srgbClr val="EDEDED"/>
                </a:solidFill>
              </a:rPr>
              <a:t>Socio-emotional learning theory( </a:t>
            </a:r>
            <a:r>
              <a:rPr lang="en-US" dirty="0" err="1">
                <a:solidFill>
                  <a:srgbClr val="EDEDED"/>
                </a:solidFill>
              </a:rPr>
              <a:t>Con’t</a:t>
            </a:r>
            <a:r>
              <a:rPr lang="en-US" dirty="0">
                <a:solidFill>
                  <a:srgbClr val="EDEDED"/>
                </a:solidFill>
              </a:rPr>
              <a:t>)</a:t>
            </a:r>
            <a:endParaRPr lang="en-US" dirty="0"/>
          </a:p>
        </p:txBody>
      </p:sp>
      <p:sp>
        <p:nvSpPr>
          <p:cNvPr id="3" name="Text Placeholder 2"/>
          <p:cNvSpPr>
            <a:spLocks noGrp="1"/>
          </p:cNvSpPr>
          <p:nvPr>
            <p:ph type="body" idx="1"/>
          </p:nvPr>
        </p:nvSpPr>
        <p:spPr>
          <a:xfrm>
            <a:off x="838200" y="1825625"/>
            <a:ext cx="9514840" cy="4351338"/>
          </a:xfrm>
        </p:spPr>
        <p:txBody>
          <a:bodyPr/>
          <a:lstStyle/>
          <a:p>
            <a:r>
              <a:rPr lang="en-US" dirty="0"/>
              <a:t>The theory of social-emotional learning is from ancient times with the work of Plato. </a:t>
            </a:r>
          </a:p>
          <a:p>
            <a:r>
              <a:rPr lang="en-US" dirty="0"/>
              <a:t>He stressed that by maintaining a sound system of education and upbringing, you produce citizens of good character. </a:t>
            </a:r>
          </a:p>
          <a:p>
            <a:r>
              <a:rPr lang="en-US" dirty="0"/>
              <a:t>How child’s experiences both at home and school deeply affect his/her psychosocial development and this in turn shapes the academic achievement. </a:t>
            </a:r>
          </a:p>
          <a:p>
            <a:endParaRPr lang="en-US" dirty="0"/>
          </a:p>
        </p:txBody>
      </p:sp>
    </p:spTree>
    <p:extLst>
      <p:ext uri="{BB962C8B-B14F-4D97-AF65-F5344CB8AC3E}">
        <p14:creationId xmlns:p14="http://schemas.microsoft.com/office/powerpoint/2010/main" val="272373050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3400" cy="1325563"/>
          </a:xfrm>
          <a:solidFill>
            <a:schemeClr val="accent1"/>
          </a:solidFill>
        </p:spPr>
        <p:txBody>
          <a:bodyPr/>
          <a:lstStyle/>
          <a:p>
            <a:r>
              <a:rPr lang="en-US" sz="3200" dirty="0">
                <a:solidFill>
                  <a:srgbClr val="EDEDED"/>
                </a:solidFill>
              </a:rPr>
              <a:t>Socio-emotional learning theory( Con’t)</a:t>
            </a:r>
            <a:endParaRPr lang="en-US" sz="3200" dirty="0"/>
          </a:p>
        </p:txBody>
      </p:sp>
      <p:sp>
        <p:nvSpPr>
          <p:cNvPr id="3" name="Text Placeholder 2"/>
          <p:cNvSpPr>
            <a:spLocks noGrp="1"/>
          </p:cNvSpPr>
          <p:nvPr>
            <p:ph type="body" idx="1"/>
          </p:nvPr>
        </p:nvSpPr>
        <p:spPr>
          <a:xfrm>
            <a:off x="838200" y="1825625"/>
            <a:ext cx="942340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5.6 (Brainstorming)</a:t>
            </a:r>
            <a:endParaRPr lang="en-US" dirty="0"/>
          </a:p>
          <a:p>
            <a:pPr marL="114300" indent="0">
              <a:buNone/>
            </a:pPr>
            <a:r>
              <a:rPr lang="en-US" dirty="0"/>
              <a:t>In your daily teaching, how do you shape the social emotional development of your learners?</a:t>
            </a:r>
          </a:p>
        </p:txBody>
      </p:sp>
    </p:spTree>
    <p:extLst>
      <p:ext uri="{BB962C8B-B14F-4D97-AF65-F5344CB8AC3E}">
        <p14:creationId xmlns:p14="http://schemas.microsoft.com/office/powerpoint/2010/main" val="329199109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11"/>
          <p:cNvSpPr txBox="1">
            <a:spLocks noGrp="1"/>
          </p:cNvSpPr>
          <p:nvPr>
            <p:ph type="title"/>
          </p:nvPr>
        </p:nvSpPr>
        <p:spPr>
          <a:xfrm>
            <a:off x="838200" y="365125"/>
            <a:ext cx="93895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600"/>
              <a:buFont typeface="Calibri"/>
              <a:buNone/>
            </a:pPr>
            <a:r>
              <a:rPr lang="en-US" sz="3600" dirty="0">
                <a:solidFill>
                  <a:srgbClr val="EDEDED"/>
                </a:solidFill>
                <a:sym typeface="Calibri"/>
              </a:rPr>
              <a:t>Section 5.7.Factors that Influence Learning theory</a:t>
            </a:r>
            <a:endParaRPr sz="3600" dirty="0">
              <a:solidFill>
                <a:srgbClr val="EDEDED"/>
              </a:solidFill>
              <a:sym typeface="Calibri"/>
            </a:endParaRPr>
          </a:p>
        </p:txBody>
      </p:sp>
      <p:sp>
        <p:nvSpPr>
          <p:cNvPr id="855" name="Google Shape;855;p111"/>
          <p:cNvSpPr txBox="1">
            <a:spLocks noGrp="1"/>
          </p:cNvSpPr>
          <p:nvPr>
            <p:ph type="body" idx="1"/>
          </p:nvPr>
        </p:nvSpPr>
        <p:spPr>
          <a:xfrm>
            <a:off x="838200" y="1825625"/>
            <a:ext cx="9389533"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US" dirty="0"/>
          </a:p>
          <a:p>
            <a:pPr marL="0" lvl="0" indent="0" algn="l" rtl="0">
              <a:lnSpc>
                <a:spcPct val="90000"/>
              </a:lnSpc>
              <a:spcBef>
                <a:spcPts val="0"/>
              </a:spcBef>
              <a:spcAft>
                <a:spcPts val="0"/>
              </a:spcAft>
              <a:buClr>
                <a:schemeClr val="dk1"/>
              </a:buClr>
              <a:buSzPts val="2800"/>
              <a:buNone/>
            </a:pPr>
            <a:r>
              <a:rPr lang="en-US" dirty="0"/>
              <a:t>                    </a:t>
            </a:r>
            <a:r>
              <a:rPr lang="en-US" b="1" dirty="0"/>
              <a:t>Activity </a:t>
            </a:r>
            <a:r>
              <a:rPr lang="en-US" b="1" dirty="0" smtClean="0"/>
              <a:t>5.7 (Group Discussion, Presentation)</a:t>
            </a:r>
            <a:endParaRPr lang="en-US" b="1"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In small group, work on activity 5.7</a:t>
            </a:r>
            <a:endParaRPr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12"/>
          <p:cNvSpPr txBox="1">
            <a:spLocks noGrp="1"/>
          </p:cNvSpPr>
          <p:nvPr>
            <p:ph type="title"/>
          </p:nvPr>
        </p:nvSpPr>
        <p:spPr>
          <a:xfrm>
            <a:off x="838200" y="365125"/>
            <a:ext cx="917956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600"/>
              <a:buFont typeface="Calibri"/>
              <a:buNone/>
            </a:pPr>
            <a:r>
              <a:rPr lang="en-US" sz="3600" dirty="0">
                <a:solidFill>
                  <a:srgbClr val="EDEDED"/>
                </a:solidFill>
                <a:sym typeface="Calibri"/>
              </a:rPr>
              <a:t>Factors that Influence Learning theory ( con’t)</a:t>
            </a:r>
            <a:endParaRPr sz="3600" dirty="0">
              <a:sym typeface="Calibri"/>
            </a:endParaRPr>
          </a:p>
        </p:txBody>
      </p:sp>
      <p:sp>
        <p:nvSpPr>
          <p:cNvPr id="861" name="Google Shape;861;p112"/>
          <p:cNvSpPr txBox="1">
            <a:spLocks noGrp="1"/>
          </p:cNvSpPr>
          <p:nvPr>
            <p:ph type="body" idx="1"/>
          </p:nvPr>
        </p:nvSpPr>
        <p:spPr>
          <a:xfrm>
            <a:off x="838200" y="1825625"/>
            <a:ext cx="917956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r>
              <a:rPr lang="en-US" b="1" dirty="0" smtClean="0"/>
              <a:t>Factors </a:t>
            </a:r>
            <a:r>
              <a:rPr lang="en-US" b="1" dirty="0"/>
              <a:t>related to the learners </a:t>
            </a:r>
            <a:endParaRPr dirty="0"/>
          </a:p>
          <a:p>
            <a:pPr marL="0" lvl="0" indent="0" algn="l" rtl="0">
              <a:lnSpc>
                <a:spcPct val="90000"/>
              </a:lnSpc>
              <a:spcBef>
                <a:spcPts val="1000"/>
              </a:spcBef>
              <a:spcAft>
                <a:spcPts val="0"/>
              </a:spcAft>
              <a:buClr>
                <a:schemeClr val="dk1"/>
              </a:buClr>
              <a:buSzPts val="2800"/>
              <a:buNone/>
            </a:pPr>
            <a:r>
              <a:rPr lang="en-US" dirty="0"/>
              <a:t> </a:t>
            </a:r>
            <a:endParaRPr dirty="0"/>
          </a:p>
          <a:p>
            <a:pPr marL="228600" lvl="0" indent="-228600" algn="l" rtl="0">
              <a:lnSpc>
                <a:spcPct val="90000"/>
              </a:lnSpc>
              <a:spcBef>
                <a:spcPts val="1000"/>
              </a:spcBef>
              <a:spcAft>
                <a:spcPts val="0"/>
              </a:spcAft>
              <a:buClr>
                <a:schemeClr val="dk1"/>
              </a:buClr>
              <a:buSzPts val="2800"/>
              <a:buChar char="•"/>
            </a:pPr>
            <a:r>
              <a:rPr lang="en-US" b="1" dirty="0"/>
              <a:t>Physiological factors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b="1" dirty="0"/>
              <a:t>Health</a:t>
            </a:r>
            <a:r>
              <a:rPr lang="en-US" dirty="0"/>
              <a:t>: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b="1" dirty="0"/>
              <a:t>Sex/ gender: </a:t>
            </a:r>
            <a:endParaRPr b="1" dirty="0"/>
          </a:p>
          <a:p>
            <a:pPr marL="228600" lvl="0" indent="-228600" algn="l" rtl="0">
              <a:lnSpc>
                <a:spcPct val="90000"/>
              </a:lnSpc>
              <a:spcBef>
                <a:spcPts val="1000"/>
              </a:spcBef>
              <a:spcAft>
                <a:spcPts val="0"/>
              </a:spcAft>
              <a:buClr>
                <a:schemeClr val="dk1"/>
              </a:buClr>
              <a:buSzPts val="2800"/>
              <a:buFont typeface="Noto Sans Symbols"/>
              <a:buChar char="⮚"/>
            </a:pPr>
            <a:r>
              <a:rPr lang="en-US" b="1" dirty="0"/>
              <a:t>Age: </a:t>
            </a:r>
            <a:r>
              <a:rPr lang="en-US" dirty="0"/>
              <a:t>Young individuals learn better and more easily than the old ones.</a:t>
            </a:r>
            <a:endParaRPr dirty="0"/>
          </a:p>
          <a:p>
            <a:pPr marL="0" lvl="0" indent="0" algn="l" rtl="0">
              <a:lnSpc>
                <a:spcPct val="90000"/>
              </a:lnSpc>
              <a:spcBef>
                <a:spcPts val="1000"/>
              </a:spcBef>
              <a:spcAft>
                <a:spcPts val="0"/>
              </a:spcAft>
              <a:buClr>
                <a:schemeClr val="dk1"/>
              </a:buClr>
              <a:buSzPts val="2800"/>
              <a:buNone/>
            </a:pPr>
            <a:r>
              <a:rPr lang="en-US" b="1" dirty="0"/>
              <a:t>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13"/>
          <p:cNvSpPr txBox="1">
            <a:spLocks noGrp="1"/>
          </p:cNvSpPr>
          <p:nvPr>
            <p:ph type="title"/>
          </p:nvPr>
        </p:nvSpPr>
        <p:spPr>
          <a:xfrm>
            <a:off x="838200" y="365125"/>
            <a:ext cx="95758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200"/>
              <a:buFont typeface="Calibri"/>
              <a:buNone/>
            </a:pPr>
            <a:r>
              <a:rPr lang="en-US" sz="3200" b="1" dirty="0">
                <a:solidFill>
                  <a:srgbClr val="F2F2F2"/>
                </a:solidFill>
                <a:sym typeface="Calibri"/>
              </a:rPr>
              <a:t>Factors related to the learners ( Con’t)</a:t>
            </a:r>
            <a:endParaRPr sz="3200" dirty="0">
              <a:solidFill>
                <a:srgbClr val="F2F2F2"/>
              </a:solidFill>
              <a:sym typeface="Calibri"/>
            </a:endParaRPr>
          </a:p>
        </p:txBody>
      </p:sp>
      <p:sp>
        <p:nvSpPr>
          <p:cNvPr id="867" name="Google Shape;867;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t>Psychological factors that influence learning: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Motivation,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will, interest,</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 memory,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14"/>
          <p:cNvSpPr txBox="1">
            <a:spLocks noGrp="1"/>
          </p:cNvSpPr>
          <p:nvPr>
            <p:ph type="title"/>
          </p:nvPr>
        </p:nvSpPr>
        <p:spPr>
          <a:xfrm>
            <a:off x="838200" y="365125"/>
            <a:ext cx="96266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200"/>
              <a:buFont typeface="Calibri"/>
              <a:buNone/>
            </a:pPr>
            <a:r>
              <a:rPr lang="en-US" sz="3200" dirty="0">
                <a:solidFill>
                  <a:srgbClr val="EDEDED"/>
                </a:solidFill>
                <a:sym typeface="Calibri"/>
              </a:rPr>
              <a:t>Factors related to learners( Con’t)</a:t>
            </a:r>
            <a:endParaRPr sz="3200" dirty="0">
              <a:sym typeface="Calibri"/>
            </a:endParaRPr>
          </a:p>
        </p:txBody>
      </p:sp>
      <p:sp>
        <p:nvSpPr>
          <p:cNvPr id="873" name="Google Shape;873;p1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t>Learning styles: </a:t>
            </a:r>
            <a:endParaRPr b="1" dirty="0"/>
          </a:p>
          <a:p>
            <a:pPr marL="228600" lvl="0" indent="-228600" algn="l" rtl="0">
              <a:lnSpc>
                <a:spcPct val="90000"/>
              </a:lnSpc>
              <a:spcBef>
                <a:spcPts val="1000"/>
              </a:spcBef>
              <a:spcAft>
                <a:spcPts val="0"/>
              </a:spcAft>
              <a:buClr>
                <a:schemeClr val="dk1"/>
              </a:buClr>
              <a:buSzPts val="2800"/>
              <a:buFont typeface="Noto Sans Symbols"/>
              <a:buChar char="⮚"/>
            </a:pPr>
            <a:r>
              <a:rPr lang="en-US" dirty="0"/>
              <a:t>Visual learners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Auditory learners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Tactile learners (kinesthetic)</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Multimodal learners.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15"/>
          <p:cNvSpPr txBox="1">
            <a:spLocks noGrp="1"/>
          </p:cNvSpPr>
          <p:nvPr>
            <p:ph type="title"/>
          </p:nvPr>
        </p:nvSpPr>
        <p:spPr>
          <a:xfrm>
            <a:off x="838200" y="365125"/>
            <a:ext cx="92202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3600"/>
              <a:buFont typeface="Calibri"/>
              <a:buNone/>
            </a:pPr>
            <a:r>
              <a:rPr lang="en-US" sz="3600" dirty="0">
                <a:solidFill>
                  <a:srgbClr val="EDEDED"/>
                </a:solidFill>
                <a:sym typeface="Calibri"/>
              </a:rPr>
              <a:t>Factors that Influence Learning theory (Con’t)</a:t>
            </a:r>
            <a:endParaRPr sz="3600" dirty="0">
              <a:sym typeface="Calibri"/>
            </a:endParaRPr>
          </a:p>
        </p:txBody>
      </p:sp>
      <p:sp>
        <p:nvSpPr>
          <p:cNvPr id="879" name="Google Shape;879;p1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t> Factors related to the teacher</a:t>
            </a:r>
            <a:endParaRPr dirty="0"/>
          </a:p>
          <a:p>
            <a:pPr marL="0" lvl="0" indent="0" algn="l" rtl="0">
              <a:lnSpc>
                <a:spcPct val="90000"/>
              </a:lnSpc>
              <a:spcBef>
                <a:spcPts val="1000"/>
              </a:spcBef>
              <a:spcAft>
                <a:spcPts val="0"/>
              </a:spcAft>
              <a:buClr>
                <a:schemeClr val="dk1"/>
              </a:buClr>
              <a:buSzPts val="2800"/>
              <a:buNone/>
            </a:pPr>
            <a:r>
              <a:rPr lang="en-US" dirty="0"/>
              <a:t>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the teacher’s personality and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qualifications. </a:t>
            </a:r>
            <a:endParaRPr dirty="0"/>
          </a:p>
          <a:p>
            <a:pPr marL="228600" lvl="0" indent="-228600" algn="l" rtl="0">
              <a:lnSpc>
                <a:spcPct val="90000"/>
              </a:lnSpc>
              <a:spcBef>
                <a:spcPts val="1000"/>
              </a:spcBef>
              <a:spcAft>
                <a:spcPts val="0"/>
              </a:spcAft>
              <a:buClr>
                <a:schemeClr val="dk1"/>
              </a:buClr>
              <a:buSzPts val="2800"/>
              <a:buChar char="•"/>
            </a:pPr>
            <a:r>
              <a:rPr lang="en-US" b="1" dirty="0"/>
              <a:t>Factors related to the learning environment</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Family related factors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Parents’ level of education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The school environment </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453282" cy="1325563"/>
          </a:xfrm>
          <a:solidFill>
            <a:schemeClr val="accent1"/>
          </a:solidFill>
        </p:spPr>
        <p:txBody>
          <a:bodyPr/>
          <a:lstStyle/>
          <a:p>
            <a:r>
              <a:rPr lang="en-US" dirty="0">
                <a:solidFill>
                  <a:srgbClr val="EDEDED"/>
                </a:solidFill>
              </a:rPr>
              <a:t>Factors that Influence Learning theory (Con’t)</a:t>
            </a:r>
            <a:endParaRPr lang="en-US" dirty="0"/>
          </a:p>
        </p:txBody>
      </p:sp>
      <p:sp>
        <p:nvSpPr>
          <p:cNvPr id="3" name="Text Placeholder 2"/>
          <p:cNvSpPr>
            <a:spLocks noGrp="1"/>
          </p:cNvSpPr>
          <p:nvPr>
            <p:ph type="body" idx="1"/>
          </p:nvPr>
        </p:nvSpPr>
        <p:spPr>
          <a:xfrm>
            <a:off x="838200" y="1825625"/>
            <a:ext cx="9453283"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a:t>
            </a:r>
            <a:r>
              <a:rPr lang="en-US" b="1" dirty="0" smtClean="0"/>
              <a:t>5.7 (Individual Presentation)</a:t>
            </a:r>
            <a:endParaRPr lang="en-US" dirty="0"/>
          </a:p>
          <a:p>
            <a:pPr lvl="0"/>
            <a:r>
              <a:rPr lang="en-US" dirty="0"/>
              <a:t>Taking your school as an example, how does knowledge of factors related to school environment help you to improve the students’ learning? </a:t>
            </a:r>
          </a:p>
          <a:p>
            <a:pPr lvl="0"/>
            <a:r>
              <a:rPr lang="en-US" dirty="0"/>
              <a:t>There are some factors related to you as a teacher that may negatively impact students’ learning. What are those factors and what do you do to minimise them?</a:t>
            </a:r>
          </a:p>
          <a:p>
            <a:endParaRPr lang="en-US" dirty="0"/>
          </a:p>
        </p:txBody>
      </p:sp>
    </p:spTree>
    <p:extLst>
      <p:ext uri="{BB962C8B-B14F-4D97-AF65-F5344CB8AC3E}">
        <p14:creationId xmlns:p14="http://schemas.microsoft.com/office/powerpoint/2010/main" val="70945993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16"/>
          <p:cNvSpPr txBox="1">
            <a:spLocks noGrp="1"/>
          </p:cNvSpPr>
          <p:nvPr>
            <p:ph type="title"/>
          </p:nvPr>
        </p:nvSpPr>
        <p:spPr>
          <a:xfrm>
            <a:off x="838201" y="365125"/>
            <a:ext cx="95250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smtClean="0">
                <a:solidFill>
                  <a:srgbClr val="F2F2F2"/>
                </a:solidFill>
              </a:rPr>
              <a:t>SUMMARY</a:t>
            </a:r>
            <a:r>
              <a:rPr lang="en-US" sz="3600" dirty="0" smtClean="0">
                <a:solidFill>
                  <a:srgbClr val="F2F2F2"/>
                </a:solidFill>
                <a:sym typeface="Calibri"/>
              </a:rPr>
              <a:t> OF </a:t>
            </a:r>
            <a:r>
              <a:rPr lang="en-US" sz="3600" dirty="0">
                <a:solidFill>
                  <a:srgbClr val="F2F2F2"/>
                </a:solidFill>
                <a:sym typeface="Calibri"/>
              </a:rPr>
              <a:t>THE UNIT 5</a:t>
            </a:r>
            <a:endParaRPr sz="3600" dirty="0">
              <a:solidFill>
                <a:srgbClr val="F2F2F2"/>
              </a:solidFill>
            </a:endParaRPr>
          </a:p>
        </p:txBody>
      </p:sp>
      <p:sp>
        <p:nvSpPr>
          <p:cNvPr id="885" name="Google Shape;885;p116"/>
          <p:cNvSpPr txBox="1">
            <a:spLocks noGrp="1"/>
          </p:cNvSpPr>
          <p:nvPr>
            <p:ph type="body" idx="1"/>
          </p:nvPr>
        </p:nvSpPr>
        <p:spPr>
          <a:xfrm>
            <a:off x="838200" y="1825625"/>
            <a:ext cx="9525000" cy="4351338"/>
          </a:xfrm>
          <a:prstGeom prst="rect">
            <a:avLst/>
          </a:prstGeom>
          <a:noFill/>
          <a:ln>
            <a:noFill/>
          </a:ln>
        </p:spPr>
        <p:txBody>
          <a:bodyPr spcFirstLastPara="1" wrap="square" lIns="91425" tIns="45700" rIns="91425" bIns="45700" anchor="t" anchorCtr="0">
            <a:noAutofit/>
          </a:bodyPr>
          <a:lstStyle/>
          <a:p>
            <a:pPr lvl="0"/>
            <a:r>
              <a:rPr lang="en-US" dirty="0"/>
              <a:t>Behaviorism theory of learning and its implications </a:t>
            </a:r>
          </a:p>
          <a:p>
            <a:r>
              <a:rPr lang="en-US" dirty="0"/>
              <a:t>Cognitivism theory of learning</a:t>
            </a:r>
          </a:p>
          <a:p>
            <a:r>
              <a:rPr lang="en-US" dirty="0"/>
              <a:t>Constructivism theory of learning and its educational implications</a:t>
            </a:r>
          </a:p>
          <a:p>
            <a:pPr lvl="0"/>
            <a:r>
              <a:rPr lang="en-US" dirty="0"/>
              <a:t>Social learning theories and their implication of social learning in education </a:t>
            </a:r>
          </a:p>
          <a:p>
            <a:pPr lvl="0"/>
            <a:r>
              <a:rPr lang="en-US" dirty="0"/>
              <a:t>Social cultural theory and its educational implications</a:t>
            </a:r>
          </a:p>
          <a:p>
            <a:pPr lvl="0"/>
            <a:r>
              <a:rPr lang="en-US" dirty="0"/>
              <a:t>Socio-emotional learning  </a:t>
            </a:r>
          </a:p>
          <a:p>
            <a:pPr lvl="0"/>
            <a:r>
              <a:rPr lang="en-US" dirty="0"/>
              <a:t>factors that influence learning</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13"/>
          <p:cNvSpPr txBox="1">
            <a:spLocks noGrp="1"/>
          </p:cNvSpPr>
          <p:nvPr>
            <p:ph type="body" idx="1"/>
          </p:nvPr>
        </p:nvSpPr>
        <p:spPr>
          <a:xfrm>
            <a:off x="660075" y="1157650"/>
            <a:ext cx="10515600" cy="522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None/>
            </a:pPr>
            <a:r>
              <a:rPr lang="en-US" sz="3200" b="1" dirty="0">
                <a:highlight>
                  <a:schemeClr val="lt1"/>
                </a:highlight>
              </a:rPr>
              <a:t>  </a:t>
            </a:r>
          </a:p>
          <a:p>
            <a:pPr marL="114300" indent="0" algn="ctr">
              <a:lnSpc>
                <a:spcPct val="150000"/>
              </a:lnSpc>
              <a:buNone/>
            </a:pPr>
            <a:r>
              <a:rPr lang="en-US" sz="3200" b="1" dirty="0">
                <a:highlight>
                  <a:schemeClr val="lt1"/>
                </a:highlight>
              </a:rPr>
              <a:t> </a:t>
            </a:r>
            <a:r>
              <a:rPr lang="en-US" b="1" dirty="0"/>
              <a:t>Emotion: </a:t>
            </a:r>
            <a:r>
              <a:rPr lang="en-US" dirty="0"/>
              <a:t> </a:t>
            </a:r>
          </a:p>
          <a:p>
            <a:pPr lvl="0" algn="l" rtl="0">
              <a:lnSpc>
                <a:spcPct val="150000"/>
              </a:lnSpc>
              <a:spcBef>
                <a:spcPts val="1000"/>
              </a:spcBef>
              <a:spcAft>
                <a:spcPts val="0"/>
              </a:spcAft>
              <a:buSzPts val="1800"/>
              <a:buFont typeface="Wingdings" panose="05000000000000000000" pitchFamily="2" charset="2"/>
              <a:buChar char="Ø"/>
            </a:pPr>
            <a:r>
              <a:rPr lang="en-US" dirty="0"/>
              <a:t>fear, </a:t>
            </a:r>
          </a:p>
          <a:p>
            <a:pPr lvl="0" algn="l" rtl="0">
              <a:lnSpc>
                <a:spcPct val="150000"/>
              </a:lnSpc>
              <a:spcBef>
                <a:spcPts val="1000"/>
              </a:spcBef>
              <a:spcAft>
                <a:spcPts val="0"/>
              </a:spcAft>
              <a:buSzPts val="1800"/>
              <a:buFont typeface="Wingdings" panose="05000000000000000000" pitchFamily="2" charset="2"/>
              <a:buChar char="Ø"/>
            </a:pPr>
            <a:r>
              <a:rPr lang="en-US" dirty="0"/>
              <a:t>disgust, </a:t>
            </a:r>
          </a:p>
          <a:p>
            <a:pPr lvl="0" algn="l" rtl="0">
              <a:lnSpc>
                <a:spcPct val="150000"/>
              </a:lnSpc>
              <a:spcBef>
                <a:spcPts val="1000"/>
              </a:spcBef>
              <a:spcAft>
                <a:spcPts val="0"/>
              </a:spcAft>
              <a:buSzPts val="1800"/>
              <a:buFont typeface="Wingdings" panose="05000000000000000000" pitchFamily="2" charset="2"/>
              <a:buChar char="Ø"/>
            </a:pPr>
            <a:r>
              <a:rPr lang="en-US" dirty="0"/>
              <a:t>anger, </a:t>
            </a:r>
          </a:p>
          <a:p>
            <a:pPr lvl="0" algn="l" rtl="0">
              <a:lnSpc>
                <a:spcPct val="150000"/>
              </a:lnSpc>
              <a:spcBef>
                <a:spcPts val="1000"/>
              </a:spcBef>
              <a:spcAft>
                <a:spcPts val="0"/>
              </a:spcAft>
              <a:buSzPts val="1800"/>
              <a:buFont typeface="Wingdings" panose="05000000000000000000" pitchFamily="2" charset="2"/>
              <a:buChar char="Ø"/>
            </a:pPr>
            <a:r>
              <a:rPr lang="en-US" dirty="0"/>
              <a:t>surprise, </a:t>
            </a:r>
          </a:p>
          <a:p>
            <a:pPr lvl="0" algn="l" rtl="0">
              <a:lnSpc>
                <a:spcPct val="150000"/>
              </a:lnSpc>
              <a:spcBef>
                <a:spcPts val="1000"/>
              </a:spcBef>
              <a:spcAft>
                <a:spcPts val="0"/>
              </a:spcAft>
              <a:buSzPts val="1800"/>
              <a:buFont typeface="Wingdings" panose="05000000000000000000" pitchFamily="2" charset="2"/>
              <a:buChar char="Ø"/>
            </a:pPr>
            <a:r>
              <a:rPr lang="en-US" dirty="0"/>
              <a:t>happiness </a:t>
            </a:r>
          </a:p>
          <a:p>
            <a:pPr lvl="0" algn="l" rtl="0">
              <a:lnSpc>
                <a:spcPct val="150000"/>
              </a:lnSpc>
              <a:spcBef>
                <a:spcPts val="1000"/>
              </a:spcBef>
              <a:spcAft>
                <a:spcPts val="0"/>
              </a:spcAft>
              <a:buSzPts val="1800"/>
              <a:buFont typeface="Wingdings" panose="05000000000000000000" pitchFamily="2" charset="2"/>
              <a:buChar char="Ø"/>
            </a:pPr>
            <a:r>
              <a:rPr lang="en-US" dirty="0"/>
              <a:t>sadness.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 name="Title 1"/>
          <p:cNvSpPr>
            <a:spLocks noGrp="1"/>
          </p:cNvSpPr>
          <p:nvPr>
            <p:ph type="title"/>
          </p:nvPr>
        </p:nvSpPr>
        <p:spPr>
          <a:xfrm>
            <a:off x="838201" y="365125"/>
            <a:ext cx="9121588" cy="934757"/>
          </a:xfrm>
          <a:solidFill>
            <a:schemeClr val="accent5">
              <a:lumMod val="75000"/>
            </a:schemeClr>
          </a:solidFill>
        </p:spPr>
        <p:txBody>
          <a:bodyPr>
            <a:normAutofit/>
          </a:bodyPr>
          <a:lstStyle/>
          <a:p>
            <a:pPr algn="ctr"/>
            <a:r>
              <a:rPr lang="en-US" sz="3200" dirty="0">
                <a:solidFill>
                  <a:schemeClr val="bg1"/>
                </a:solidFill>
              </a:rPr>
              <a:t>Concepts related to Psychology (Cont’d)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711" y="2494414"/>
            <a:ext cx="1703070" cy="16916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624" y="2346960"/>
            <a:ext cx="1794510" cy="17945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9290" y="4548026"/>
            <a:ext cx="1714500" cy="17145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609" y="4548026"/>
            <a:ext cx="1703070" cy="170307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0213" y="4548026"/>
            <a:ext cx="1577340" cy="157734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8101" y="1598295"/>
            <a:ext cx="1645920" cy="164592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2584" y="2494414"/>
            <a:ext cx="165735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39788" y="1097280"/>
            <a:ext cx="9706292" cy="4771708"/>
          </a:xfrm>
          <a:solidFill>
            <a:schemeClr val="accent1"/>
          </a:solidFill>
        </p:spPr>
        <p:txBody>
          <a:bodyPr>
            <a:normAutofit/>
          </a:bodyPr>
          <a:lstStyle/>
          <a:p>
            <a:pPr algn="ctr"/>
            <a:endParaRPr lang="en-US" sz="8000" dirty="0" smtClean="0">
              <a:solidFill>
                <a:schemeClr val="bg1"/>
              </a:solidFill>
            </a:endParaRPr>
          </a:p>
          <a:p>
            <a:pPr algn="ctr"/>
            <a:r>
              <a:rPr lang="en-US" sz="8000" dirty="0" smtClean="0">
                <a:solidFill>
                  <a:schemeClr val="bg1"/>
                </a:solidFill>
              </a:rPr>
              <a:t>DAY 6</a:t>
            </a:r>
            <a:endParaRPr lang="en-US" sz="8000" dirty="0">
              <a:solidFill>
                <a:schemeClr val="bg1"/>
              </a:solidFill>
            </a:endParaRPr>
          </a:p>
        </p:txBody>
      </p:sp>
    </p:spTree>
    <p:extLst>
      <p:ext uri="{BB962C8B-B14F-4D97-AF65-F5344CB8AC3E}">
        <p14:creationId xmlns:p14="http://schemas.microsoft.com/office/powerpoint/2010/main" val="278324090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19760"/>
            <a:ext cx="9543732" cy="1051560"/>
          </a:xfrm>
          <a:solidFill>
            <a:schemeClr val="accent1"/>
          </a:solidFill>
        </p:spPr>
        <p:txBody>
          <a:bodyPr/>
          <a:lstStyle/>
          <a:p>
            <a:r>
              <a:rPr lang="en-US" b="1" dirty="0" smtClean="0">
                <a:solidFill>
                  <a:schemeClr val="bg1"/>
                </a:solidFill>
              </a:rPr>
              <a:t>Welcoming </a:t>
            </a:r>
            <a:r>
              <a:rPr lang="en-US" b="1" dirty="0">
                <a:solidFill>
                  <a:schemeClr val="bg1"/>
                </a:solidFill>
              </a:rPr>
              <a:t>teacher trainees and Recap of day 5</a:t>
            </a:r>
            <a:endParaRPr lang="en-US" dirty="0"/>
          </a:p>
        </p:txBody>
      </p:sp>
      <p:sp>
        <p:nvSpPr>
          <p:cNvPr id="4" name="Text Placeholder 3"/>
          <p:cNvSpPr>
            <a:spLocks noGrp="1"/>
          </p:cNvSpPr>
          <p:nvPr>
            <p:ph type="body" idx="2"/>
          </p:nvPr>
        </p:nvSpPr>
        <p:spPr>
          <a:xfrm>
            <a:off x="839788" y="2057400"/>
            <a:ext cx="9543732" cy="3811588"/>
          </a:xfrm>
        </p:spPr>
        <p:txBody>
          <a:bodyPr>
            <a:normAutofit/>
          </a:bodyPr>
          <a:lstStyle/>
          <a:p>
            <a:pPr marL="571500" lvl="0" indent="-342900">
              <a:buFont typeface="Arial" panose="020B0604020202020204" pitchFamily="34" charset="0"/>
              <a:buChar char="•"/>
            </a:pPr>
            <a:r>
              <a:rPr lang="en-US" sz="2400" dirty="0"/>
              <a:t>Behaviorism </a:t>
            </a:r>
            <a:r>
              <a:rPr lang="en-US" sz="2400" dirty="0" smtClean="0"/>
              <a:t>learning theory </a:t>
            </a:r>
            <a:r>
              <a:rPr lang="en-US" sz="2400" dirty="0"/>
              <a:t>and its implications </a:t>
            </a:r>
          </a:p>
          <a:p>
            <a:pPr marL="571500" indent="-342900">
              <a:buFont typeface="Arial" panose="020B0604020202020204" pitchFamily="34" charset="0"/>
              <a:buChar char="•"/>
            </a:pPr>
            <a:r>
              <a:rPr lang="en-US" sz="2400" dirty="0"/>
              <a:t>Cognitivism </a:t>
            </a:r>
            <a:r>
              <a:rPr lang="en-US" sz="2400" dirty="0" smtClean="0"/>
              <a:t>learning theory </a:t>
            </a:r>
            <a:endParaRPr lang="en-US" sz="2400" dirty="0"/>
          </a:p>
          <a:p>
            <a:pPr marL="571500" indent="-342900">
              <a:buFont typeface="Arial" panose="020B0604020202020204" pitchFamily="34" charset="0"/>
              <a:buChar char="•"/>
            </a:pPr>
            <a:r>
              <a:rPr lang="en-US" sz="2400" dirty="0" smtClean="0"/>
              <a:t>Constructivism learning theory </a:t>
            </a:r>
            <a:r>
              <a:rPr lang="en-US" sz="2400" dirty="0"/>
              <a:t>and its educational implications</a:t>
            </a:r>
          </a:p>
          <a:p>
            <a:pPr marL="571500" lvl="0" indent="-342900">
              <a:buFont typeface="Arial" panose="020B0604020202020204" pitchFamily="34" charset="0"/>
              <a:buChar char="•"/>
            </a:pPr>
            <a:r>
              <a:rPr lang="en-US" sz="2400" dirty="0"/>
              <a:t>Social learning theories and their implication </a:t>
            </a:r>
            <a:r>
              <a:rPr lang="en-US" sz="2400" dirty="0" smtClean="0"/>
              <a:t>in </a:t>
            </a:r>
            <a:r>
              <a:rPr lang="en-US" sz="2400" dirty="0"/>
              <a:t>education </a:t>
            </a:r>
          </a:p>
          <a:p>
            <a:pPr marL="571500" lvl="0" indent="-342900">
              <a:buFont typeface="Arial" panose="020B0604020202020204" pitchFamily="34" charset="0"/>
              <a:buChar char="•"/>
            </a:pPr>
            <a:r>
              <a:rPr lang="en-US" sz="2400" dirty="0"/>
              <a:t>Social cultural </a:t>
            </a:r>
            <a:r>
              <a:rPr lang="en-US" sz="2400" dirty="0" smtClean="0"/>
              <a:t>learning theory </a:t>
            </a:r>
            <a:r>
              <a:rPr lang="en-US" sz="2400" dirty="0"/>
              <a:t>and its educational implications</a:t>
            </a:r>
          </a:p>
          <a:p>
            <a:pPr marL="571500" lvl="0" indent="-342900">
              <a:buFont typeface="Arial" panose="020B0604020202020204" pitchFamily="34" charset="0"/>
              <a:buChar char="•"/>
            </a:pPr>
            <a:r>
              <a:rPr lang="en-US" sz="2400" dirty="0"/>
              <a:t>Socio-emotional learning  </a:t>
            </a:r>
          </a:p>
          <a:p>
            <a:pPr marL="571500" lvl="0" indent="-342900">
              <a:buFont typeface="Arial" panose="020B0604020202020204" pitchFamily="34" charset="0"/>
              <a:buChar char="•"/>
            </a:pPr>
            <a:r>
              <a:rPr lang="en-US" sz="2400" dirty="0" smtClean="0"/>
              <a:t>Factors </a:t>
            </a:r>
            <a:r>
              <a:rPr lang="en-US" sz="2400" dirty="0"/>
              <a:t>that influence learning</a:t>
            </a:r>
          </a:p>
          <a:p>
            <a:endParaRPr lang="en-US" dirty="0"/>
          </a:p>
        </p:txBody>
      </p:sp>
    </p:spTree>
    <p:extLst>
      <p:ext uri="{BB962C8B-B14F-4D97-AF65-F5344CB8AC3E}">
        <p14:creationId xmlns:p14="http://schemas.microsoft.com/office/powerpoint/2010/main" val="380236922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39788" y="2057400"/>
            <a:ext cx="10183812" cy="3811588"/>
          </a:xfrm>
          <a:solidFill>
            <a:schemeClr val="accent1"/>
          </a:solidFill>
        </p:spPr>
        <p:txBody>
          <a:bodyPr>
            <a:normAutofit/>
          </a:bodyPr>
          <a:lstStyle/>
          <a:p>
            <a:endParaRPr lang="en-US" sz="4800" b="1" dirty="0" smtClean="0">
              <a:solidFill>
                <a:schemeClr val="bg1"/>
              </a:solidFill>
            </a:endParaRPr>
          </a:p>
          <a:p>
            <a:r>
              <a:rPr lang="en-US" sz="4800" b="1" dirty="0" smtClean="0">
                <a:solidFill>
                  <a:schemeClr val="bg1"/>
                </a:solidFill>
              </a:rPr>
              <a:t>UNIT </a:t>
            </a:r>
            <a:r>
              <a:rPr lang="en-US" sz="4800" b="1" dirty="0">
                <a:solidFill>
                  <a:schemeClr val="bg1"/>
                </a:solidFill>
              </a:rPr>
              <a:t>6: GUIDANCE AND COUNSELLING</a:t>
            </a:r>
            <a:endParaRPr lang="en-US" sz="4800" dirty="0">
              <a:solidFill>
                <a:schemeClr val="bg1"/>
              </a:solidFill>
            </a:endParaRPr>
          </a:p>
        </p:txBody>
      </p:sp>
    </p:spTree>
    <p:extLst>
      <p:ext uri="{BB962C8B-B14F-4D97-AF65-F5344CB8AC3E}">
        <p14:creationId xmlns:p14="http://schemas.microsoft.com/office/powerpoint/2010/main" val="238153061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02565"/>
            <a:ext cx="9426387" cy="1325563"/>
          </a:xfrm>
          <a:solidFill>
            <a:schemeClr val="accent1"/>
          </a:solidFill>
        </p:spPr>
        <p:txBody>
          <a:bodyPr>
            <a:normAutofit/>
          </a:bodyPr>
          <a:lstStyle/>
          <a:p>
            <a:pPr algn="ctr"/>
            <a:r>
              <a:rPr lang="en-US" sz="3600" b="1" dirty="0" smtClean="0">
                <a:solidFill>
                  <a:srgbClr val="F2F2F2"/>
                </a:solidFill>
              </a:rPr>
              <a:t>GUIDANCE </a:t>
            </a:r>
            <a:r>
              <a:rPr lang="en-US" sz="3600" b="1" dirty="0">
                <a:solidFill>
                  <a:srgbClr val="F2F2F2"/>
                </a:solidFill>
              </a:rPr>
              <a:t>AND COUNSELLING</a:t>
            </a:r>
            <a:endParaRPr lang="en-US" sz="3600" dirty="0"/>
          </a:p>
        </p:txBody>
      </p:sp>
      <p:sp>
        <p:nvSpPr>
          <p:cNvPr id="3" name="Text Placeholder 2"/>
          <p:cNvSpPr>
            <a:spLocks noGrp="1"/>
          </p:cNvSpPr>
          <p:nvPr>
            <p:ph type="body" idx="1"/>
          </p:nvPr>
        </p:nvSpPr>
        <p:spPr>
          <a:xfrm>
            <a:off x="838201" y="1528128"/>
            <a:ext cx="9426388" cy="490315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114300" indent="0">
              <a:buNone/>
            </a:pPr>
            <a:r>
              <a:rPr lang="en-US" b="1" dirty="0" smtClean="0"/>
              <a:t>Introductory activity 6 ( </a:t>
            </a:r>
            <a:r>
              <a:rPr lang="en-US" b="1" dirty="0"/>
              <a:t>Group discussions and presentation)</a:t>
            </a:r>
          </a:p>
          <a:p>
            <a:pPr marL="114300" indent="0">
              <a:buNone/>
            </a:pPr>
            <a:r>
              <a:rPr lang="en-US" dirty="0"/>
              <a:t>In everyday activities at school, you meet different life challenges and problems related to social, moral, and personal development of the learners both inside and outside the school environment. </a:t>
            </a:r>
          </a:p>
          <a:p>
            <a:pPr marL="114300" indent="0">
              <a:buNone/>
            </a:pPr>
            <a:r>
              <a:rPr lang="en-US" dirty="0"/>
              <a:t>Think about the above statement and answer the following questions: </a:t>
            </a:r>
          </a:p>
          <a:p>
            <a:pPr marL="114300" lvl="0" indent="0">
              <a:buNone/>
            </a:pPr>
            <a:r>
              <a:rPr lang="en-US" dirty="0"/>
              <a:t>a) How do you support learners with social, moral and personal problems or challenges? </a:t>
            </a:r>
          </a:p>
          <a:p>
            <a:pPr marL="114300" lvl="0" indent="0">
              <a:buNone/>
            </a:pPr>
            <a:r>
              <a:rPr lang="en-US" dirty="0"/>
              <a:t>b) How confident are you to solve those problems when you faced with such a situation? </a:t>
            </a:r>
          </a:p>
          <a:p>
            <a:endParaRPr lang="en-US" dirty="0"/>
          </a:p>
        </p:txBody>
      </p:sp>
    </p:spTree>
    <p:extLst>
      <p:ext uri="{BB962C8B-B14F-4D97-AF65-F5344CB8AC3E}">
        <p14:creationId xmlns:p14="http://schemas.microsoft.com/office/powerpoint/2010/main" val="186713603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17"/>
          <p:cNvSpPr txBox="1">
            <a:spLocks noGrp="1"/>
          </p:cNvSpPr>
          <p:nvPr>
            <p:ph type="title"/>
          </p:nvPr>
        </p:nvSpPr>
        <p:spPr>
          <a:xfrm>
            <a:off x="838201" y="169333"/>
            <a:ext cx="9555479" cy="152135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4000"/>
              <a:buFont typeface="Calibri"/>
              <a:buNone/>
            </a:pPr>
            <a:r>
              <a:rPr lang="en-US" sz="4000" b="1" dirty="0">
                <a:solidFill>
                  <a:srgbClr val="F2F2F2"/>
                </a:solidFill>
                <a:sym typeface="Calibri"/>
              </a:rPr>
              <a:t> </a:t>
            </a:r>
            <a:r>
              <a:rPr lang="en-US" sz="3600" b="1" dirty="0">
                <a:solidFill>
                  <a:srgbClr val="F2F2F2"/>
                </a:solidFill>
              </a:rPr>
              <a:t>G</a:t>
            </a:r>
            <a:r>
              <a:rPr lang="en-US" sz="3600" b="1" dirty="0">
                <a:solidFill>
                  <a:srgbClr val="F2F2F2"/>
                </a:solidFill>
                <a:sym typeface="Calibri"/>
              </a:rPr>
              <a:t>uidance and counselling (Con’t)</a:t>
            </a:r>
            <a:endParaRPr sz="3600" dirty="0">
              <a:sym typeface="Calibri"/>
            </a:endParaRPr>
          </a:p>
        </p:txBody>
      </p:sp>
      <p:sp>
        <p:nvSpPr>
          <p:cNvPr id="891" name="Google Shape;891;p117"/>
          <p:cNvSpPr txBox="1">
            <a:spLocks noGrp="1"/>
          </p:cNvSpPr>
          <p:nvPr>
            <p:ph type="body" idx="1"/>
          </p:nvPr>
        </p:nvSpPr>
        <p:spPr>
          <a:xfrm>
            <a:off x="838200" y="1825625"/>
            <a:ext cx="955548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Oi"/>
                <a:ea typeface="Oi"/>
                <a:cs typeface="Oi"/>
                <a:sym typeface="Oi"/>
              </a:rPr>
              <a:t>             </a:t>
            </a:r>
            <a:r>
              <a:rPr lang="en-US" b="1" dirty="0">
                <a:sym typeface="Calibri"/>
              </a:rPr>
              <a:t>Learning outcomes:</a:t>
            </a:r>
            <a:endParaRPr dirty="0"/>
          </a:p>
          <a:p>
            <a:pPr marL="228600" lvl="0" indent="-50800" algn="l" rtl="0">
              <a:lnSpc>
                <a:spcPct val="90000"/>
              </a:lnSpc>
              <a:spcBef>
                <a:spcPts val="1000"/>
              </a:spcBef>
              <a:spcAft>
                <a:spcPts val="0"/>
              </a:spcAft>
              <a:buClr>
                <a:schemeClr val="dk1"/>
              </a:buClr>
              <a:buSzPts val="2800"/>
              <a:buNone/>
            </a:pP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To identify the qualities, characteristics of effective guidance and counselling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To enable teachers to diagnose students’ learning difficulties and offer appropriate solutions</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To apply guidance and counselling skills in schools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To respect ethical considerations when guiding and counselling students in their respective schools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18"/>
          <p:cNvSpPr txBox="1">
            <a:spLocks noGrp="1"/>
          </p:cNvSpPr>
          <p:nvPr>
            <p:ph type="title"/>
          </p:nvPr>
        </p:nvSpPr>
        <p:spPr>
          <a:xfrm>
            <a:off x="838200" y="375285"/>
            <a:ext cx="9668933"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4000"/>
              <a:buFont typeface="Calibri"/>
              <a:buNone/>
            </a:pPr>
            <a:r>
              <a:rPr lang="en-US" sz="3200" b="1" dirty="0">
                <a:solidFill>
                  <a:srgbClr val="F2F2F2"/>
                </a:solidFill>
                <a:sym typeface="Calibri"/>
              </a:rPr>
              <a:t>Guidance and counselling </a:t>
            </a:r>
            <a:r>
              <a:rPr lang="en-US" sz="4000" b="1" dirty="0">
                <a:solidFill>
                  <a:srgbClr val="F2F2F2"/>
                </a:solidFill>
                <a:sym typeface="Calibri"/>
              </a:rPr>
              <a:t>( Con’t)</a:t>
            </a:r>
            <a:r>
              <a:rPr lang="en-US" sz="4000" b="1" dirty="0">
                <a:solidFill>
                  <a:schemeClr val="lt1"/>
                </a:solidFill>
                <a:sym typeface="Calibri"/>
              </a:rPr>
              <a:t/>
            </a:r>
            <a:br>
              <a:rPr lang="en-US" sz="4000" b="1" dirty="0">
                <a:solidFill>
                  <a:schemeClr val="lt1"/>
                </a:solidFill>
                <a:sym typeface="Calibri"/>
              </a:rPr>
            </a:br>
            <a:endParaRPr sz="4000" dirty="0">
              <a:sym typeface="Calibri"/>
            </a:endParaRPr>
          </a:p>
        </p:txBody>
      </p:sp>
      <p:sp>
        <p:nvSpPr>
          <p:cNvPr id="897" name="Google Shape;897;p118"/>
          <p:cNvSpPr txBox="1">
            <a:spLocks noGrp="1"/>
          </p:cNvSpPr>
          <p:nvPr>
            <p:ph type="body" idx="1"/>
          </p:nvPr>
        </p:nvSpPr>
        <p:spPr>
          <a:xfrm>
            <a:off x="838200" y="1825625"/>
            <a:ext cx="9668933"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latin typeface="Oi"/>
                <a:ea typeface="Oi"/>
                <a:cs typeface="Oi"/>
                <a:sym typeface="Oi"/>
              </a:rPr>
              <a:t>             </a:t>
            </a:r>
            <a:r>
              <a:rPr lang="en-US" b="1" dirty="0"/>
              <a:t>Structure of the unit</a:t>
            </a:r>
            <a:r>
              <a:rPr lang="en-US" b="1" dirty="0">
                <a:sym typeface="Calibri"/>
              </a:rPr>
              <a:t>:</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Key Concepts Related to Guidance and Counselling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Types of Guidance and Counselling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Principles of Guidance and Counselling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Major Counselling Skills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The process of guidance and counseling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Teacher as a Counsellor</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 Special Considerations of Guidance in Early Childhood Education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19"/>
          <p:cNvSpPr txBox="1">
            <a:spLocks noGrp="1"/>
          </p:cNvSpPr>
          <p:nvPr>
            <p:ph type="title"/>
          </p:nvPr>
        </p:nvSpPr>
        <p:spPr>
          <a:xfrm>
            <a:off x="838200" y="365125"/>
            <a:ext cx="9677400" cy="132556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sym typeface="Calibri"/>
              </a:rPr>
              <a:t/>
            </a:r>
            <a:br>
              <a:rPr lang="en-US" sz="3600" dirty="0">
                <a:solidFill>
                  <a:schemeClr val="lt1"/>
                </a:solidFill>
                <a:sym typeface="Calibri"/>
              </a:rPr>
            </a:br>
            <a:r>
              <a:rPr lang="en-US" sz="3600" dirty="0">
                <a:solidFill>
                  <a:schemeClr val="lt1"/>
                </a:solidFill>
                <a:sym typeface="Calibri"/>
              </a:rPr>
              <a:t>Section 6.1:</a:t>
            </a:r>
            <a:r>
              <a:rPr lang="en-US" sz="3600" dirty="0">
                <a:solidFill>
                  <a:srgbClr val="F2F2F2"/>
                </a:solidFill>
                <a:sym typeface="Calibri"/>
              </a:rPr>
              <a:t>Key Concepts Related to Guidance and Counselling</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903" name="Google Shape;903;p119"/>
          <p:cNvSpPr txBox="1">
            <a:spLocks noGrp="1"/>
          </p:cNvSpPr>
          <p:nvPr>
            <p:ph type="body" idx="1"/>
          </p:nvPr>
        </p:nvSpPr>
        <p:spPr>
          <a:xfrm>
            <a:off x="838200" y="1825625"/>
            <a:ext cx="96774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b="1" dirty="0"/>
              <a:t>Activity 6.1,  (Individual presentation) </a:t>
            </a:r>
            <a:r>
              <a:rPr lang="en-US" dirty="0"/>
              <a:t>page 117-118</a:t>
            </a:r>
            <a:endParaRPr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20"/>
          <p:cNvSpPr txBox="1">
            <a:spLocks noGrp="1"/>
          </p:cNvSpPr>
          <p:nvPr>
            <p:ph type="title"/>
          </p:nvPr>
        </p:nvSpPr>
        <p:spPr>
          <a:xfrm>
            <a:off x="838200" y="365125"/>
            <a:ext cx="95165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2F2F2"/>
              </a:buClr>
              <a:buSzPct val="110000"/>
              <a:buFont typeface="Oi"/>
              <a:buNone/>
            </a:pPr>
            <a:r>
              <a:rPr lang="en-US" dirty="0">
                <a:solidFill>
                  <a:srgbClr val="F2F2F2"/>
                </a:solidFill>
                <a:latin typeface="Oi"/>
                <a:ea typeface="Oi"/>
                <a:cs typeface="Oi"/>
                <a:sym typeface="Oi"/>
              </a:rPr>
              <a:t/>
            </a:r>
            <a:br>
              <a:rPr lang="en-US" dirty="0">
                <a:solidFill>
                  <a:srgbClr val="F2F2F2"/>
                </a:solidFill>
                <a:latin typeface="Oi"/>
                <a:ea typeface="Oi"/>
                <a:cs typeface="Oi"/>
                <a:sym typeface="Oi"/>
              </a:rPr>
            </a:br>
            <a:r>
              <a:rPr lang="en-US" sz="4000" dirty="0">
                <a:solidFill>
                  <a:srgbClr val="F2F2F2"/>
                </a:solidFill>
                <a:sym typeface="Calibri"/>
              </a:rPr>
              <a:t>Key Concepts Related to Guidance and Counselling (Con’t)</a:t>
            </a:r>
            <a:r>
              <a:rPr lang="en-US" sz="4000" dirty="0">
                <a:solidFill>
                  <a:schemeClr val="lt1"/>
                </a:solidFill>
                <a:sym typeface="Calibri"/>
              </a:rPr>
              <a:t/>
            </a:r>
            <a:br>
              <a:rPr lang="en-US" sz="4000" dirty="0">
                <a:solidFill>
                  <a:schemeClr val="lt1"/>
                </a:solidFill>
                <a:sym typeface="Calibri"/>
              </a:rPr>
            </a:br>
            <a:endParaRPr sz="4000" dirty="0">
              <a:sym typeface="Calibri"/>
            </a:endParaRPr>
          </a:p>
        </p:txBody>
      </p:sp>
      <p:sp>
        <p:nvSpPr>
          <p:cNvPr id="909" name="Google Shape;909;p120"/>
          <p:cNvSpPr txBox="1">
            <a:spLocks noGrp="1"/>
          </p:cNvSpPr>
          <p:nvPr>
            <p:ph type="body" idx="1"/>
          </p:nvPr>
        </p:nvSpPr>
        <p:spPr>
          <a:xfrm>
            <a:off x="838200" y="1825625"/>
            <a:ext cx="951653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latin typeface="Oi"/>
                <a:ea typeface="Oi"/>
                <a:cs typeface="Oi"/>
                <a:sym typeface="Oi"/>
              </a:rPr>
              <a:t> </a:t>
            </a:r>
            <a:r>
              <a:rPr lang="en-US" dirty="0">
                <a:sym typeface="Calibri"/>
              </a:rPr>
              <a:t>Guidance</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Counselling</a:t>
            </a:r>
            <a:endParaRPr dirty="0">
              <a:sym typeface="Calibri"/>
            </a:endParaRPr>
          </a:p>
          <a:p>
            <a:pPr marL="228600" lvl="0" indent="-50800" algn="l" rtl="0">
              <a:lnSpc>
                <a:spcPct val="90000"/>
              </a:lnSpc>
              <a:spcBef>
                <a:spcPts val="1000"/>
              </a:spcBef>
              <a:spcAft>
                <a:spcPts val="0"/>
              </a:spcAft>
              <a:buClr>
                <a:schemeClr val="dk1"/>
              </a:buClr>
              <a:buSzPts val="2800"/>
              <a:buNone/>
            </a:pPr>
            <a:endParaRPr sz="2800" dirty="0">
              <a:sym typeface="Calibri"/>
            </a:endParaRPr>
          </a:p>
          <a:p>
            <a:pPr marL="228600" lvl="0" indent="-228600" algn="l" rtl="0">
              <a:lnSpc>
                <a:spcPct val="90000"/>
              </a:lnSpc>
              <a:spcBef>
                <a:spcPts val="1000"/>
              </a:spcBef>
              <a:spcAft>
                <a:spcPts val="0"/>
              </a:spcAft>
              <a:buClr>
                <a:schemeClr val="dk1"/>
              </a:buClr>
              <a:buSzPts val="2800"/>
              <a:buFont typeface="Noto Sans Symbols"/>
              <a:buChar char="⮚"/>
            </a:pPr>
            <a:r>
              <a:rPr lang="en-US" dirty="0">
                <a:sym typeface="Calibri"/>
              </a:rPr>
              <a:t>      </a:t>
            </a:r>
            <a:r>
              <a:rPr lang="en-US" sz="2800" dirty="0">
                <a:sym typeface="Calibri"/>
              </a:rPr>
              <a:t>Difference between guidance and counselling ( </a:t>
            </a:r>
            <a:r>
              <a:rPr lang="en-US" sz="2800" smtClean="0">
                <a:sym typeface="Calibri"/>
              </a:rPr>
              <a:t>page</a:t>
            </a:r>
            <a:r>
              <a:rPr lang="en-US"/>
              <a:t> </a:t>
            </a:r>
            <a:r>
              <a:rPr lang="en-US" smtClean="0"/>
              <a:t>119</a:t>
            </a:r>
            <a:r>
              <a:rPr lang="en-US" sz="2800" smtClean="0">
                <a:sym typeface="Calibri"/>
              </a:rPr>
              <a:t>)</a:t>
            </a:r>
            <a:endParaRPr sz="2800" dirty="0">
              <a:sym typeface="Calibri"/>
            </a:endParaRPr>
          </a:p>
          <a:p>
            <a:pPr marL="228600" lvl="0" indent="-50800" algn="l" rtl="0">
              <a:lnSpc>
                <a:spcPct val="90000"/>
              </a:lnSpc>
              <a:spcBef>
                <a:spcPts val="1000"/>
              </a:spcBef>
              <a:spcAft>
                <a:spcPts val="0"/>
              </a:spcAft>
              <a:buClr>
                <a:schemeClr val="dk1"/>
              </a:buClr>
              <a:buSzPts val="2800"/>
              <a:buNone/>
            </a:pPr>
            <a:endParaRPr dirty="0">
              <a:latin typeface="Oi"/>
              <a:ea typeface="Oi"/>
              <a:cs typeface="Oi"/>
              <a:sym typeface="Oi"/>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471212" cy="1325563"/>
          </a:xfrm>
          <a:solidFill>
            <a:schemeClr val="accent1"/>
          </a:solidFill>
        </p:spPr>
        <p:txBody>
          <a:bodyPr>
            <a:normAutofit fontScale="90000"/>
          </a:bodyPr>
          <a:lstStyle/>
          <a:p>
            <a:r>
              <a:rPr lang="en-US" dirty="0">
                <a:solidFill>
                  <a:srgbClr val="F2F2F2"/>
                </a:solidFill>
              </a:rPr>
              <a:t/>
            </a:r>
            <a:br>
              <a:rPr lang="en-US" dirty="0">
                <a:solidFill>
                  <a:srgbClr val="F2F2F2"/>
                </a:solidFill>
              </a:rPr>
            </a:br>
            <a:r>
              <a:rPr lang="en-US" dirty="0">
                <a:solidFill>
                  <a:srgbClr val="F2F2F2"/>
                </a:solidFill>
              </a:rPr>
              <a:t>Key Concepts Related to Guidance and Counselling (Con’t)</a:t>
            </a:r>
            <a:r>
              <a:rPr lang="en-US" dirty="0">
                <a:solidFill>
                  <a:schemeClr val="lt1"/>
                </a:solidFill>
              </a:rPr>
              <a:t/>
            </a:r>
            <a:br>
              <a:rPr lang="en-US" dirty="0">
                <a:solidFill>
                  <a:schemeClr val="lt1"/>
                </a:solidFill>
              </a:rPr>
            </a:br>
            <a:endParaRPr lang="en-US" dirty="0"/>
          </a:p>
        </p:txBody>
      </p:sp>
      <p:sp>
        <p:nvSpPr>
          <p:cNvPr id="3" name="Text Placeholder 2"/>
          <p:cNvSpPr>
            <a:spLocks noGrp="1"/>
          </p:cNvSpPr>
          <p:nvPr>
            <p:ph type="body" idx="1"/>
          </p:nvPr>
        </p:nvSpPr>
        <p:spPr>
          <a:xfrm>
            <a:off x="838200" y="1825625"/>
            <a:ext cx="9471213" cy="4351338"/>
          </a:xfrm>
        </p:spPr>
        <p:style>
          <a:lnRef idx="1">
            <a:schemeClr val="accent5"/>
          </a:lnRef>
          <a:fillRef idx="2">
            <a:schemeClr val="accent5"/>
          </a:fillRef>
          <a:effectRef idx="1">
            <a:schemeClr val="accent5"/>
          </a:effectRef>
          <a:fontRef idx="minor">
            <a:schemeClr val="dk1"/>
          </a:fontRef>
        </p:style>
        <p:txBody>
          <a:bodyPr/>
          <a:lstStyle/>
          <a:p>
            <a:pPr marL="114300" indent="0" algn="ctr">
              <a:buNone/>
            </a:pPr>
            <a:r>
              <a:rPr lang="en-US" b="1" dirty="0" smtClean="0"/>
              <a:t>Application </a:t>
            </a:r>
            <a:r>
              <a:rPr lang="en-US" b="1" dirty="0"/>
              <a:t>activity 6.1(Brainstorming)</a:t>
            </a:r>
            <a:endParaRPr lang="en-US" dirty="0"/>
          </a:p>
          <a:p>
            <a:pPr marL="114300" lvl="0" indent="0" algn="just">
              <a:buNone/>
            </a:pPr>
            <a:r>
              <a:rPr lang="en-US" dirty="0"/>
              <a:t>1. Now you have understood the concepts of guidance and counselling, in what situations do you apply them in your class? </a:t>
            </a:r>
          </a:p>
          <a:p>
            <a:pPr marL="114300" lvl="0" indent="0" algn="just">
              <a:buNone/>
            </a:pPr>
            <a:endParaRPr lang="en-US" dirty="0"/>
          </a:p>
          <a:p>
            <a:pPr marL="114300" lvl="0" indent="0" algn="just">
              <a:buNone/>
            </a:pPr>
            <a:r>
              <a:rPr lang="en-US" dirty="0"/>
              <a:t>2. Provide an example of what you did that should be qualified as guidance or counselling at your school? Justify the reason why it is qualified as guidance or counselling.</a:t>
            </a:r>
          </a:p>
          <a:p>
            <a:endParaRPr lang="en-US" dirty="0"/>
          </a:p>
        </p:txBody>
      </p:sp>
    </p:spTree>
    <p:extLst>
      <p:ext uri="{BB962C8B-B14F-4D97-AF65-F5344CB8AC3E}">
        <p14:creationId xmlns:p14="http://schemas.microsoft.com/office/powerpoint/2010/main" val="95522377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21"/>
          <p:cNvSpPr txBox="1">
            <a:spLocks noGrp="1"/>
          </p:cNvSpPr>
          <p:nvPr>
            <p:ph type="title"/>
          </p:nvPr>
        </p:nvSpPr>
        <p:spPr>
          <a:xfrm>
            <a:off x="838200" y="365125"/>
            <a:ext cx="96604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6.2:Types of Guidance and Counselling</a:t>
            </a:r>
            <a:br>
              <a:rPr lang="en-US" sz="3600" dirty="0">
                <a:solidFill>
                  <a:srgbClr val="F2F2F2"/>
                </a:solidFill>
                <a:sym typeface="Calibri"/>
              </a:rPr>
            </a:br>
            <a:endParaRPr sz="3600" dirty="0">
              <a:solidFill>
                <a:srgbClr val="F2F2F2"/>
              </a:solidFill>
              <a:sym typeface="Calibri"/>
            </a:endParaRPr>
          </a:p>
        </p:txBody>
      </p:sp>
      <p:sp>
        <p:nvSpPr>
          <p:cNvPr id="915" name="Google Shape;915;p121"/>
          <p:cNvSpPr txBox="1">
            <a:spLocks noGrp="1"/>
          </p:cNvSpPr>
          <p:nvPr>
            <p:ph type="body" idx="1"/>
          </p:nvPr>
        </p:nvSpPr>
        <p:spPr>
          <a:xfrm>
            <a:off x="838200" y="1825625"/>
            <a:ext cx="9660467"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b="1" dirty="0" smtClean="0"/>
              <a:t>Activity </a:t>
            </a:r>
            <a:r>
              <a:rPr lang="en-US" b="1" dirty="0"/>
              <a:t>6.2 (group discussions&amp; Presentation), </a:t>
            </a:r>
            <a:r>
              <a:rPr lang="en-US" dirty="0"/>
              <a:t>page 120-121</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90588" y="1539240"/>
            <a:ext cx="10102532" cy="3811588"/>
          </a:xfrm>
          <a:solidFill>
            <a:schemeClr val="accent1"/>
          </a:solidFill>
        </p:spPr>
        <p:txBody>
          <a:bodyPr>
            <a:normAutofit/>
          </a:bodyPr>
          <a:lstStyle/>
          <a:p>
            <a:pPr algn="ctr"/>
            <a:r>
              <a:rPr lang="en-US" sz="3600" b="1" dirty="0">
                <a:solidFill>
                  <a:schemeClr val="lt1"/>
                </a:solidFill>
              </a:rPr>
              <a:t>MODULE 1</a:t>
            </a:r>
            <a:br>
              <a:rPr lang="en-US" sz="3600" b="1" dirty="0">
                <a:solidFill>
                  <a:schemeClr val="lt1"/>
                </a:solidFill>
              </a:rPr>
            </a:br>
            <a:r>
              <a:rPr lang="en-US" sz="3600" b="1" dirty="0">
                <a:solidFill>
                  <a:schemeClr val="lt1"/>
                </a:solidFill>
              </a:rPr>
              <a:t> </a:t>
            </a:r>
          </a:p>
          <a:p>
            <a:pPr algn="ctr"/>
            <a:r>
              <a:rPr lang="en-US" sz="3600" b="1" dirty="0">
                <a:solidFill>
                  <a:schemeClr val="lt1"/>
                </a:solidFill>
              </a:rPr>
              <a:t>EDUCATIONAL PSYCHOLOGY</a:t>
            </a:r>
            <a:endParaRPr lang="en-US" sz="3600" dirty="0"/>
          </a:p>
        </p:txBody>
      </p:sp>
    </p:spTree>
    <p:extLst>
      <p:ext uri="{BB962C8B-B14F-4D97-AF65-F5344CB8AC3E}">
        <p14:creationId xmlns:p14="http://schemas.microsoft.com/office/powerpoint/2010/main" val="120665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838200" y="365125"/>
            <a:ext cx="9504680" cy="1325563"/>
          </a:xfrm>
          <a:prstGeom prst="rect">
            <a:avLst/>
          </a:prstGeom>
          <a:solidFill>
            <a:schemeClr val="accent5">
              <a:lumMod val="75000"/>
            </a:schemeClr>
          </a:solidFill>
          <a:ln>
            <a:noFill/>
          </a:ln>
        </p:spPr>
        <p:txBody>
          <a:bodyPr spcFirstLastPara="1" wrap="square" lIns="91425" tIns="45700" rIns="91425" bIns="45700" anchor="ctr" anchorCtr="0">
            <a:normAutofit/>
          </a:bodyPr>
          <a:lstStyle/>
          <a:p>
            <a:pPr lvl="0" algn="ctr">
              <a:buSzPts val="3200"/>
            </a:pPr>
            <a:r>
              <a:rPr lang="en-US" sz="3200" dirty="0">
                <a:solidFill>
                  <a:schemeClr val="lt1"/>
                </a:solidFill>
                <a:highlight>
                  <a:schemeClr val="accent1"/>
                </a:highlight>
              </a:rPr>
              <a:t>Concepts related to Psychology </a:t>
            </a:r>
            <a:r>
              <a:rPr lang="en-US" sz="3200" dirty="0">
                <a:solidFill>
                  <a:schemeClr val="bg1"/>
                </a:solidFill>
              </a:rPr>
              <a:t>(Cont’d)</a:t>
            </a:r>
            <a:endParaRPr sz="3200" dirty="0">
              <a:solidFill>
                <a:schemeClr val="lt1"/>
              </a:solidFill>
              <a:highlight>
                <a:schemeClr val="accent1"/>
              </a:highlight>
            </a:endParaRPr>
          </a:p>
        </p:txBody>
      </p:sp>
      <p:sp>
        <p:nvSpPr>
          <p:cNvPr id="175" name="Google Shape;17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endParaRPr sz="2400" b="1" dirty="0">
              <a:highlight>
                <a:schemeClr val="lt1"/>
              </a:highlight>
            </a:endParaRPr>
          </a:p>
          <a:p>
            <a:pPr marL="228600" lvl="0" indent="0" algn="ctr" rtl="0">
              <a:lnSpc>
                <a:spcPct val="90000"/>
              </a:lnSpc>
              <a:spcBef>
                <a:spcPts val="0"/>
              </a:spcBef>
              <a:spcAft>
                <a:spcPts val="0"/>
              </a:spcAft>
              <a:buNone/>
            </a:pPr>
            <a:r>
              <a:rPr lang="en-US" sz="2400" b="1" dirty="0">
                <a:highlight>
                  <a:schemeClr val="lt1"/>
                </a:highlight>
              </a:rPr>
              <a:t> </a:t>
            </a:r>
            <a:r>
              <a:rPr lang="en-US" sz="2400" b="1" dirty="0"/>
              <a:t>  Consciousness-unconsciousness </a:t>
            </a:r>
            <a:endParaRPr sz="2400" b="1" dirty="0"/>
          </a:p>
        </p:txBody>
      </p:sp>
      <p:pic>
        <p:nvPicPr>
          <p:cNvPr id="4" name="Google Shape;183;g27e4655a3a7_0_6"/>
          <p:cNvPicPr preferRelativeResize="0"/>
          <p:nvPr/>
        </p:nvPicPr>
        <p:blipFill rotWithShape="1">
          <a:blip r:embed="rId3">
            <a:alphaModFix/>
          </a:blip>
          <a:srcRect/>
          <a:stretch/>
        </p:blipFill>
        <p:spPr>
          <a:xfrm>
            <a:off x="2122725" y="2563906"/>
            <a:ext cx="7726376" cy="3747994"/>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txBox="1">
            <a:spLocks noGrp="1"/>
          </p:cNvSpPr>
          <p:nvPr>
            <p:ph type="title"/>
          </p:nvPr>
        </p:nvSpPr>
        <p:spPr>
          <a:xfrm>
            <a:off x="838201" y="365125"/>
            <a:ext cx="96012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Types of Guidance and Counselling ( Con’t)</a:t>
            </a:r>
            <a:endParaRPr sz="3600" dirty="0">
              <a:sym typeface="Calibri"/>
            </a:endParaRPr>
          </a:p>
        </p:txBody>
      </p:sp>
      <p:sp>
        <p:nvSpPr>
          <p:cNvPr id="921" name="Google Shape;921;p1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endParaRPr dirty="0"/>
          </a:p>
          <a:p>
            <a:pPr marL="0" lvl="0" indent="0" algn="l" rtl="0">
              <a:lnSpc>
                <a:spcPct val="90000"/>
              </a:lnSpc>
              <a:spcBef>
                <a:spcPts val="1000"/>
              </a:spcBef>
              <a:spcAft>
                <a:spcPts val="0"/>
              </a:spcAft>
              <a:buClr>
                <a:schemeClr val="dk1"/>
              </a:buClr>
              <a:buSzPts val="2800"/>
              <a:buNone/>
            </a:pPr>
            <a:r>
              <a:rPr lang="en-US" b="1" dirty="0"/>
              <a:t>      Guidance and counselling types are:</a:t>
            </a:r>
            <a:endParaRPr b="1" dirty="0"/>
          </a:p>
          <a:p>
            <a:pPr marL="228600" lvl="0" indent="-228600" algn="l" rtl="0">
              <a:lnSpc>
                <a:spcPct val="90000"/>
              </a:lnSpc>
              <a:spcBef>
                <a:spcPts val="1000"/>
              </a:spcBef>
              <a:spcAft>
                <a:spcPts val="0"/>
              </a:spcAft>
              <a:buClr>
                <a:schemeClr val="dk1"/>
              </a:buClr>
              <a:buSzPts val="2800"/>
              <a:buChar char="•"/>
            </a:pPr>
            <a:r>
              <a:rPr lang="en-US" dirty="0"/>
              <a:t>Educational/Academic</a:t>
            </a:r>
            <a:endParaRPr dirty="0"/>
          </a:p>
          <a:p>
            <a:pPr marL="228600" lvl="0" indent="-228600" algn="l" rtl="0">
              <a:lnSpc>
                <a:spcPct val="90000"/>
              </a:lnSpc>
              <a:spcBef>
                <a:spcPts val="1000"/>
              </a:spcBef>
              <a:spcAft>
                <a:spcPts val="0"/>
              </a:spcAft>
              <a:buClr>
                <a:schemeClr val="dk1"/>
              </a:buClr>
              <a:buSzPts val="2800"/>
              <a:buChar char="•"/>
            </a:pPr>
            <a:r>
              <a:rPr lang="en-US" dirty="0"/>
              <a:t> Vocational/Career</a:t>
            </a:r>
            <a:endParaRPr dirty="0"/>
          </a:p>
          <a:p>
            <a:pPr marL="228600" lvl="0" indent="-228600" algn="l" rtl="0">
              <a:lnSpc>
                <a:spcPct val="90000"/>
              </a:lnSpc>
              <a:spcBef>
                <a:spcPts val="1000"/>
              </a:spcBef>
              <a:spcAft>
                <a:spcPts val="0"/>
              </a:spcAft>
              <a:buClr>
                <a:schemeClr val="dk1"/>
              </a:buClr>
              <a:buSzPts val="2800"/>
              <a:buChar char="•"/>
            </a:pPr>
            <a:r>
              <a:rPr lang="en-US" dirty="0"/>
              <a:t> Personal/Social</a:t>
            </a:r>
            <a:endParaRPr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35353" cy="1325563"/>
          </a:xfrm>
          <a:solidFill>
            <a:schemeClr val="accent5"/>
          </a:solidFill>
        </p:spPr>
        <p:txBody>
          <a:bodyPr>
            <a:normAutofit/>
          </a:bodyPr>
          <a:lstStyle/>
          <a:p>
            <a:r>
              <a:rPr lang="en-US" sz="3200" dirty="0">
                <a:solidFill>
                  <a:srgbClr val="F2F2F2"/>
                </a:solidFill>
              </a:rPr>
              <a:t>Types of Guidance and Counselling ( </a:t>
            </a:r>
            <a:r>
              <a:rPr lang="en-US" sz="3200" dirty="0" err="1">
                <a:solidFill>
                  <a:srgbClr val="F2F2F2"/>
                </a:solidFill>
              </a:rPr>
              <a:t>Con’t</a:t>
            </a:r>
            <a:r>
              <a:rPr lang="en-US" sz="3200" dirty="0">
                <a:solidFill>
                  <a:srgbClr val="F2F2F2"/>
                </a:solidFill>
              </a:rPr>
              <a:t>)</a:t>
            </a:r>
            <a:endParaRPr lang="en-US" sz="3200" dirty="0"/>
          </a:p>
        </p:txBody>
      </p:sp>
      <p:sp>
        <p:nvSpPr>
          <p:cNvPr id="3" name="Text Placeholder 2"/>
          <p:cNvSpPr>
            <a:spLocks noGrp="1"/>
          </p:cNvSpPr>
          <p:nvPr>
            <p:ph type="body" idx="1"/>
          </p:nvPr>
        </p:nvSpPr>
        <p:spPr>
          <a:xfrm>
            <a:off x="838200" y="1690688"/>
            <a:ext cx="9435353" cy="4578032"/>
          </a:xfrm>
        </p:spPr>
        <p:txBody>
          <a:bodyPr>
            <a:normAutofit fontScale="92500" lnSpcReduction="10000"/>
          </a:bodyPr>
          <a:lstStyle/>
          <a:p>
            <a:pPr marL="114300" indent="0">
              <a:buNone/>
            </a:pPr>
            <a:r>
              <a:rPr lang="en-US" b="1" dirty="0"/>
              <a:t>                Educational/Academic guidance and counselling</a:t>
            </a:r>
          </a:p>
          <a:p>
            <a:pPr marL="114300" indent="0">
              <a:buNone/>
            </a:pPr>
            <a:r>
              <a:rPr lang="en-US" dirty="0"/>
              <a:t> </a:t>
            </a:r>
          </a:p>
          <a:p>
            <a:r>
              <a:rPr lang="en-US" dirty="0"/>
              <a:t>The guidance which a learner needs. </a:t>
            </a:r>
          </a:p>
          <a:p>
            <a:r>
              <a:rPr lang="en-US" dirty="0"/>
              <a:t>Educational/academic guidance and counselling is vitally related to every aspect of the educational institution or of the school’s aims and objectives, the curriculum, the methods of teaching, discipline, role of the teacher and the co-curricular activities. </a:t>
            </a:r>
          </a:p>
          <a:p>
            <a:r>
              <a:rPr lang="en-US" dirty="0"/>
              <a:t>There are four different stages of educational or academic guidance and counselling for every level of education, but this module focuses on:</a:t>
            </a:r>
          </a:p>
          <a:p>
            <a:pPr lvl="1">
              <a:buFont typeface="Wingdings" panose="05000000000000000000" pitchFamily="2" charset="2"/>
              <a:buChar char="Ø"/>
            </a:pPr>
            <a:r>
              <a:rPr lang="en-US" dirty="0"/>
              <a:t> Pre-primary and </a:t>
            </a:r>
          </a:p>
          <a:p>
            <a:pPr lvl="1">
              <a:buFont typeface="Wingdings" panose="05000000000000000000" pitchFamily="2" charset="2"/>
              <a:buChar char="Ø"/>
            </a:pPr>
            <a:r>
              <a:rPr lang="en-US" dirty="0"/>
              <a:t>primary education.</a:t>
            </a:r>
          </a:p>
          <a:p>
            <a:endParaRPr lang="en-US" dirty="0"/>
          </a:p>
        </p:txBody>
      </p:sp>
    </p:spTree>
    <p:extLst>
      <p:ext uri="{BB962C8B-B14F-4D97-AF65-F5344CB8AC3E}">
        <p14:creationId xmlns:p14="http://schemas.microsoft.com/office/powerpoint/2010/main" val="400484751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51894" cy="1325563"/>
          </a:xfrm>
          <a:solidFill>
            <a:schemeClr val="accent5"/>
          </a:solidFill>
        </p:spPr>
        <p:txBody>
          <a:bodyPr>
            <a:normAutofit/>
          </a:bodyPr>
          <a:lstStyle/>
          <a:p>
            <a:r>
              <a:rPr lang="en-US" sz="3200" dirty="0">
                <a:solidFill>
                  <a:srgbClr val="F2F2F2"/>
                </a:solidFill>
              </a:rPr>
              <a:t>Types of Guidance and Counselling ( </a:t>
            </a:r>
            <a:r>
              <a:rPr lang="en-US" sz="3200" dirty="0" err="1">
                <a:solidFill>
                  <a:srgbClr val="F2F2F2"/>
                </a:solidFill>
              </a:rPr>
              <a:t>Con’t</a:t>
            </a:r>
            <a:r>
              <a:rPr lang="en-US" sz="3200" dirty="0">
                <a:solidFill>
                  <a:srgbClr val="F2F2F2"/>
                </a:solidFill>
              </a:rPr>
              <a:t>)</a:t>
            </a:r>
            <a:endParaRPr lang="en-US" sz="3200" dirty="0"/>
          </a:p>
        </p:txBody>
      </p:sp>
      <p:sp>
        <p:nvSpPr>
          <p:cNvPr id="3" name="Text Placeholder 2"/>
          <p:cNvSpPr>
            <a:spLocks noGrp="1"/>
          </p:cNvSpPr>
          <p:nvPr>
            <p:ph type="body" idx="1"/>
          </p:nvPr>
        </p:nvSpPr>
        <p:spPr>
          <a:xfrm>
            <a:off x="838200" y="1825625"/>
            <a:ext cx="9551894" cy="4351338"/>
          </a:xfrm>
        </p:spPr>
        <p:txBody>
          <a:bodyPr/>
          <a:lstStyle/>
          <a:p>
            <a:pPr marL="114300" lvl="0" indent="0">
              <a:buNone/>
            </a:pPr>
            <a:r>
              <a:rPr lang="en-US" b="1" dirty="0"/>
              <a:t>Educational or academic guidance and counselling at the Pre-Primary stage: </a:t>
            </a:r>
          </a:p>
          <a:p>
            <a:r>
              <a:rPr lang="en-US" dirty="0"/>
              <a:t>At this stage, the guidance and counselling must help the child know to adjust himself to the new school life. </a:t>
            </a:r>
          </a:p>
          <a:p>
            <a:r>
              <a:rPr lang="en-US" dirty="0"/>
              <a:t>The teacher performs the functions of both the teacher and the counsellor. </a:t>
            </a:r>
          </a:p>
          <a:p>
            <a:r>
              <a:rPr lang="en-US" dirty="0"/>
              <a:t>He/she can very easily discover the children who are dependent, shy, easily frightened, over aggressive, quarrelsome, gifted or otherwise, etc.</a:t>
            </a:r>
          </a:p>
          <a:p>
            <a:endParaRPr lang="en-US" dirty="0"/>
          </a:p>
        </p:txBody>
      </p:sp>
    </p:spTree>
    <p:extLst>
      <p:ext uri="{BB962C8B-B14F-4D97-AF65-F5344CB8AC3E}">
        <p14:creationId xmlns:p14="http://schemas.microsoft.com/office/powerpoint/2010/main" val="389187904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585960" cy="1325563"/>
          </a:xfrm>
          <a:solidFill>
            <a:schemeClr val="accent5"/>
          </a:solidFill>
        </p:spPr>
        <p:txBody>
          <a:bodyPr>
            <a:normAutofit/>
          </a:bodyPr>
          <a:lstStyle/>
          <a:p>
            <a:r>
              <a:rPr lang="en-US" sz="3200" dirty="0">
                <a:solidFill>
                  <a:srgbClr val="F2F2F2"/>
                </a:solidFill>
              </a:rPr>
              <a:t>Types of Guidance and Counselling ( </a:t>
            </a:r>
            <a:r>
              <a:rPr lang="en-US" sz="3200" dirty="0" err="1">
                <a:solidFill>
                  <a:srgbClr val="F2F2F2"/>
                </a:solidFill>
              </a:rPr>
              <a:t>Con’t</a:t>
            </a:r>
            <a:r>
              <a:rPr lang="en-US" sz="3200" dirty="0">
                <a:solidFill>
                  <a:srgbClr val="F2F2F2"/>
                </a:solidFill>
              </a:rPr>
              <a:t>)</a:t>
            </a:r>
            <a:endParaRPr lang="en-US" sz="3200" dirty="0"/>
          </a:p>
        </p:txBody>
      </p:sp>
      <p:sp>
        <p:nvSpPr>
          <p:cNvPr id="3" name="Text Placeholder 2"/>
          <p:cNvSpPr>
            <a:spLocks noGrp="1"/>
          </p:cNvSpPr>
          <p:nvPr>
            <p:ph type="body" idx="1"/>
          </p:nvPr>
        </p:nvSpPr>
        <p:spPr>
          <a:xfrm>
            <a:off x="838200" y="1825625"/>
            <a:ext cx="9585960" cy="4351338"/>
          </a:xfrm>
        </p:spPr>
        <p:txBody>
          <a:bodyPr>
            <a:normAutofit fontScale="92500" lnSpcReduction="10000"/>
          </a:bodyPr>
          <a:lstStyle/>
          <a:p>
            <a:pPr marL="114300" lvl="0" indent="0">
              <a:buNone/>
            </a:pPr>
            <a:r>
              <a:rPr lang="en-US" b="1" dirty="0"/>
              <a:t>Educational/academic guidance and counselling at primary stage: </a:t>
            </a:r>
          </a:p>
          <a:p>
            <a:pPr marL="114300" lvl="0" indent="0">
              <a:buNone/>
            </a:pPr>
            <a:r>
              <a:rPr lang="en-US" dirty="0"/>
              <a:t>At this stage, the child must be helped to:</a:t>
            </a:r>
          </a:p>
          <a:p>
            <a:pPr lvl="0"/>
            <a:r>
              <a:rPr lang="en-US" dirty="0"/>
              <a:t>Develop his power of thinking and understanding, </a:t>
            </a:r>
          </a:p>
          <a:p>
            <a:pPr lvl="0"/>
            <a:r>
              <a:rPr lang="en-US" dirty="0"/>
              <a:t> Know modes of living and thinking which will become the main ground of his/her habits and attitudes, </a:t>
            </a:r>
          </a:p>
          <a:p>
            <a:pPr lvl="0"/>
            <a:r>
              <a:rPr lang="en-US" dirty="0"/>
              <a:t>Adjust him/herself to an expanding environment both within the school and outside, </a:t>
            </a:r>
          </a:p>
          <a:p>
            <a:pPr lvl="0"/>
            <a:r>
              <a:rPr lang="en-US" dirty="0"/>
              <a:t>Explore his/her talents and understand him/herself,</a:t>
            </a:r>
          </a:p>
          <a:p>
            <a:pPr lvl="0"/>
            <a:r>
              <a:rPr lang="en-US" dirty="0"/>
              <a:t>Make a good beginning and intelligently plan their education,</a:t>
            </a:r>
          </a:p>
          <a:p>
            <a:pPr lvl="0"/>
            <a:r>
              <a:rPr lang="en-US" dirty="0"/>
              <a:t>Prepare pupils how to enter secondary school,</a:t>
            </a:r>
          </a:p>
          <a:p>
            <a:endParaRPr lang="en-US" dirty="0"/>
          </a:p>
        </p:txBody>
      </p:sp>
    </p:spTree>
    <p:extLst>
      <p:ext uri="{BB962C8B-B14F-4D97-AF65-F5344CB8AC3E}">
        <p14:creationId xmlns:p14="http://schemas.microsoft.com/office/powerpoint/2010/main" val="371521197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3" y="374090"/>
            <a:ext cx="9480176" cy="1325563"/>
          </a:xfrm>
          <a:solidFill>
            <a:schemeClr val="accent5"/>
          </a:solidFill>
        </p:spPr>
        <p:txBody>
          <a:bodyPr>
            <a:normAutofit/>
          </a:bodyPr>
          <a:lstStyle/>
          <a:p>
            <a:r>
              <a:rPr lang="en-US" sz="3200" dirty="0">
                <a:solidFill>
                  <a:srgbClr val="F2F2F2"/>
                </a:solidFill>
              </a:rPr>
              <a:t>Types of Guidance and Counselling ( </a:t>
            </a:r>
            <a:r>
              <a:rPr lang="en-US" sz="3200" dirty="0" err="1">
                <a:solidFill>
                  <a:srgbClr val="F2F2F2"/>
                </a:solidFill>
              </a:rPr>
              <a:t>Con’t</a:t>
            </a:r>
            <a:r>
              <a:rPr lang="en-US" sz="3200" dirty="0">
                <a:solidFill>
                  <a:srgbClr val="F2F2F2"/>
                </a:solidFill>
              </a:rPr>
              <a:t>)</a:t>
            </a:r>
            <a:endParaRPr lang="en-US" sz="3200" dirty="0"/>
          </a:p>
        </p:txBody>
      </p:sp>
      <p:sp>
        <p:nvSpPr>
          <p:cNvPr id="3" name="Text Placeholder 2"/>
          <p:cNvSpPr>
            <a:spLocks noGrp="1"/>
          </p:cNvSpPr>
          <p:nvPr>
            <p:ph type="body" idx="1"/>
          </p:nvPr>
        </p:nvSpPr>
        <p:spPr>
          <a:xfrm>
            <a:off x="838200" y="1825625"/>
            <a:ext cx="9390529" cy="4351338"/>
          </a:xfrm>
        </p:spPr>
        <p:txBody>
          <a:bodyPr/>
          <a:lstStyle/>
          <a:p>
            <a:pPr marL="114300" indent="0">
              <a:buNone/>
            </a:pPr>
            <a:r>
              <a:rPr lang="en-US" b="1" dirty="0"/>
              <a:t>                Vocational/Career guidance and </a:t>
            </a:r>
            <a:r>
              <a:rPr lang="en-US" b="1" dirty="0" smtClean="0"/>
              <a:t>counselling</a:t>
            </a:r>
            <a:endParaRPr lang="en-US" dirty="0"/>
          </a:p>
          <a:p>
            <a:r>
              <a:rPr lang="en-US" dirty="0"/>
              <a:t>The assistance given to children or students in schools to know the world of vocations in their life. </a:t>
            </a:r>
          </a:p>
          <a:p>
            <a:r>
              <a:rPr lang="en-US" dirty="0"/>
              <a:t>It is concerned with helping the individual to:</a:t>
            </a:r>
          </a:p>
          <a:p>
            <a:pPr>
              <a:buFont typeface="Wingdings" panose="05000000000000000000" pitchFamily="2" charset="2"/>
              <a:buChar char="Ø"/>
            </a:pPr>
            <a:r>
              <a:rPr lang="en-US" dirty="0"/>
              <a:t>Become aware of his/her strengths and weaknesses in the world of occupations </a:t>
            </a:r>
          </a:p>
          <a:p>
            <a:pPr>
              <a:buFont typeface="Wingdings" panose="05000000000000000000" pitchFamily="2" charset="2"/>
              <a:buChar char="Ø"/>
            </a:pPr>
            <a:r>
              <a:rPr lang="en-US" dirty="0"/>
              <a:t>helping him/her to choose a vocation for his better adjustment with every situation of the society. </a:t>
            </a:r>
          </a:p>
          <a:p>
            <a:endParaRPr lang="en-US" dirty="0"/>
          </a:p>
        </p:txBody>
      </p:sp>
    </p:spTree>
    <p:extLst>
      <p:ext uri="{BB962C8B-B14F-4D97-AF65-F5344CB8AC3E}">
        <p14:creationId xmlns:p14="http://schemas.microsoft.com/office/powerpoint/2010/main" val="340833228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33965" cy="1325563"/>
          </a:xfrm>
          <a:solidFill>
            <a:schemeClr val="accent5"/>
          </a:solidFill>
        </p:spPr>
        <p:txBody>
          <a:bodyPr>
            <a:normAutofit/>
          </a:bodyPr>
          <a:lstStyle/>
          <a:p>
            <a:r>
              <a:rPr lang="en-US" sz="3200" dirty="0">
                <a:solidFill>
                  <a:srgbClr val="F2F2F2"/>
                </a:solidFill>
              </a:rPr>
              <a:t>Types of Guidance and Counselling ( </a:t>
            </a:r>
            <a:r>
              <a:rPr lang="en-US" sz="3200" dirty="0" err="1">
                <a:solidFill>
                  <a:srgbClr val="F2F2F2"/>
                </a:solidFill>
              </a:rPr>
              <a:t>Con’t</a:t>
            </a:r>
            <a:r>
              <a:rPr lang="en-US" sz="3200" dirty="0">
                <a:solidFill>
                  <a:srgbClr val="F2F2F2"/>
                </a:solidFill>
              </a:rPr>
              <a:t>)</a:t>
            </a:r>
            <a:endParaRPr lang="en-US" sz="3200" dirty="0"/>
          </a:p>
        </p:txBody>
      </p:sp>
      <p:sp>
        <p:nvSpPr>
          <p:cNvPr id="3" name="Text Placeholder 2"/>
          <p:cNvSpPr>
            <a:spLocks noGrp="1"/>
          </p:cNvSpPr>
          <p:nvPr>
            <p:ph type="body" idx="1"/>
          </p:nvPr>
        </p:nvSpPr>
        <p:spPr>
          <a:xfrm>
            <a:off x="838200" y="1825625"/>
            <a:ext cx="9533965" cy="4351338"/>
          </a:xfrm>
        </p:spPr>
        <p:txBody>
          <a:bodyPr>
            <a:normAutofit fontScale="92500" lnSpcReduction="20000"/>
          </a:bodyPr>
          <a:lstStyle/>
          <a:p>
            <a:pPr marL="114300" indent="0">
              <a:buNone/>
            </a:pPr>
            <a:r>
              <a:rPr lang="en-US" b="1" dirty="0"/>
              <a:t>                 Personal/Social guidance and counselling</a:t>
            </a:r>
          </a:p>
          <a:p>
            <a:r>
              <a:rPr lang="en-US" dirty="0"/>
              <a:t>The process of helping an individual to know how to behave in relation to other people. </a:t>
            </a:r>
          </a:p>
          <a:p>
            <a:r>
              <a:rPr lang="en-US" dirty="0"/>
              <a:t>It is about the assistance given to the individual to solve his emotional, social, ethical, and moral as well as health problems.</a:t>
            </a:r>
          </a:p>
          <a:p>
            <a:r>
              <a:rPr lang="en-US" dirty="0"/>
              <a:t> In the school setting, personal counselling is often suggested for children who display </a:t>
            </a:r>
            <a:r>
              <a:rPr lang="en-US" dirty="0" err="1"/>
              <a:t>behaviour</a:t>
            </a:r>
            <a:r>
              <a:rPr lang="en-US" dirty="0"/>
              <a:t> problems, such as:</a:t>
            </a:r>
          </a:p>
          <a:p>
            <a:pPr>
              <a:buFont typeface="Wingdings" panose="05000000000000000000" pitchFamily="2" charset="2"/>
              <a:buChar char="Ø"/>
            </a:pPr>
            <a:r>
              <a:rPr lang="en-US" dirty="0"/>
              <a:t> </a:t>
            </a:r>
            <a:r>
              <a:rPr lang="en-US" dirty="0" smtClean="0"/>
              <a:t>excessive </a:t>
            </a:r>
            <a:r>
              <a:rPr lang="en-US" dirty="0"/>
              <a:t>fighting, </a:t>
            </a:r>
          </a:p>
          <a:p>
            <a:pPr>
              <a:buFont typeface="Wingdings" panose="05000000000000000000" pitchFamily="2" charset="2"/>
              <a:buChar char="Ø"/>
            </a:pPr>
            <a:r>
              <a:rPr lang="en-US" dirty="0"/>
              <a:t>chronic tiredness, </a:t>
            </a:r>
          </a:p>
          <a:p>
            <a:pPr>
              <a:buFont typeface="Wingdings" panose="05000000000000000000" pitchFamily="2" charset="2"/>
              <a:buChar char="Ø"/>
            </a:pPr>
            <a:r>
              <a:rPr lang="en-US" dirty="0"/>
              <a:t>violent outbursts,</a:t>
            </a:r>
          </a:p>
          <a:p>
            <a:pPr>
              <a:buFont typeface="Wingdings" panose="05000000000000000000" pitchFamily="2" charset="2"/>
              <a:buChar char="Ø"/>
            </a:pPr>
            <a:r>
              <a:rPr lang="en-US" dirty="0"/>
              <a:t> extreme withdrawal, ….</a:t>
            </a:r>
          </a:p>
        </p:txBody>
      </p:sp>
    </p:spTree>
    <p:extLst>
      <p:ext uri="{BB962C8B-B14F-4D97-AF65-F5344CB8AC3E}">
        <p14:creationId xmlns:p14="http://schemas.microsoft.com/office/powerpoint/2010/main" val="50638404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23"/>
          <p:cNvSpPr txBox="1">
            <a:spLocks noGrp="1"/>
          </p:cNvSpPr>
          <p:nvPr>
            <p:ph type="title"/>
          </p:nvPr>
        </p:nvSpPr>
        <p:spPr>
          <a:xfrm>
            <a:off x="838200" y="365125"/>
            <a:ext cx="8970818"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Types of Guidance and Counselling ( Con’t)</a:t>
            </a:r>
            <a:endParaRPr sz="3600" dirty="0">
              <a:sym typeface="Calibri"/>
            </a:endParaRPr>
          </a:p>
        </p:txBody>
      </p:sp>
      <p:sp>
        <p:nvSpPr>
          <p:cNvPr id="927" name="Google Shape;927;p123"/>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ea typeface="Calibri" panose="020F0502020204030204" pitchFamily="34" charset="0"/>
                <a:sym typeface="Oi"/>
              </a:rPr>
              <a:t>                   </a:t>
            </a:r>
            <a:r>
              <a:rPr lang="en-US" b="1" dirty="0">
                <a:ea typeface="Calibri" panose="020F0502020204030204" pitchFamily="34" charset="0"/>
              </a:rPr>
              <a:t>Application Activity  6.2 (Pair)</a:t>
            </a:r>
            <a:endParaRPr dirty="0">
              <a:ea typeface="Calibri" panose="020F0502020204030204" pitchFamily="34" charset="0"/>
            </a:endParaRPr>
          </a:p>
          <a:p>
            <a:pPr marL="0" lvl="0" indent="0" algn="l" rtl="0">
              <a:lnSpc>
                <a:spcPct val="90000"/>
              </a:lnSpc>
              <a:spcBef>
                <a:spcPts val="1000"/>
              </a:spcBef>
              <a:spcAft>
                <a:spcPts val="0"/>
              </a:spcAft>
              <a:buClr>
                <a:schemeClr val="dk1"/>
              </a:buClr>
              <a:buSzPts val="2800"/>
              <a:buNone/>
            </a:pPr>
            <a:r>
              <a:rPr lang="en-US" dirty="0">
                <a:ea typeface="Calibri" panose="020F0502020204030204" pitchFamily="34" charset="0"/>
              </a:rPr>
              <a:t>   </a:t>
            </a:r>
          </a:p>
          <a:p>
            <a:pPr marL="0" lvl="0" indent="0" algn="l" rtl="0">
              <a:lnSpc>
                <a:spcPct val="90000"/>
              </a:lnSpc>
              <a:spcBef>
                <a:spcPts val="1000"/>
              </a:spcBef>
              <a:spcAft>
                <a:spcPts val="0"/>
              </a:spcAft>
              <a:buClr>
                <a:schemeClr val="dk1"/>
              </a:buClr>
              <a:buSzPts val="2800"/>
              <a:buNone/>
            </a:pPr>
            <a:endParaRPr lang="en-US" dirty="0">
              <a:ea typeface="Calibri" panose="020F0502020204030204" pitchFamily="34" charset="0"/>
            </a:endParaRPr>
          </a:p>
          <a:p>
            <a:pPr marL="0" lvl="0" indent="0" algn="l" rtl="0">
              <a:lnSpc>
                <a:spcPct val="90000"/>
              </a:lnSpc>
              <a:spcBef>
                <a:spcPts val="1000"/>
              </a:spcBef>
              <a:spcAft>
                <a:spcPts val="0"/>
              </a:spcAft>
              <a:buClr>
                <a:schemeClr val="dk1"/>
              </a:buClr>
              <a:buSzPts val="2800"/>
              <a:buNone/>
            </a:pPr>
            <a:r>
              <a:rPr lang="en-US" dirty="0">
                <a:ea typeface="Calibri" panose="020F0502020204030204" pitchFamily="34" charset="0"/>
              </a:rPr>
              <a:t>When and how would you apply academic, personal and career guidance to your learners?</a:t>
            </a:r>
            <a:endParaRPr dirty="0">
              <a:ea typeface="Calibri" panose="020F0502020204030204" pitchFamily="34" charset="0"/>
            </a:endParaRPr>
          </a:p>
          <a:p>
            <a:pPr marL="228600" lvl="0" indent="-50800" algn="l" rtl="0">
              <a:lnSpc>
                <a:spcPct val="90000"/>
              </a:lnSpc>
              <a:spcBef>
                <a:spcPts val="1000"/>
              </a:spcBef>
              <a:spcAft>
                <a:spcPts val="0"/>
              </a:spcAft>
              <a:buClr>
                <a:schemeClr val="dk1"/>
              </a:buClr>
              <a:buSzPts val="2800"/>
              <a:buNone/>
            </a:pPr>
            <a:endParaRPr dirty="0">
              <a:ea typeface="Calibri" panose="020F0502020204030204" pitchFamily="34" charset="0"/>
            </a:endParaRPr>
          </a:p>
        </p:txBody>
      </p:sp>
    </p:spTree>
    <p:extLst>
      <p:ext uri="{BB962C8B-B14F-4D97-AF65-F5344CB8AC3E}">
        <p14:creationId xmlns:p14="http://schemas.microsoft.com/office/powerpoint/2010/main" val="223652770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24"/>
          <p:cNvSpPr txBox="1">
            <a:spLocks noGrp="1"/>
          </p:cNvSpPr>
          <p:nvPr>
            <p:ph type="title"/>
          </p:nvPr>
        </p:nvSpPr>
        <p:spPr>
          <a:xfrm>
            <a:off x="838201" y="365125"/>
            <a:ext cx="9635066"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6.3:Principles of Guidance and Counselling</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933" name="Google Shape;933;p124"/>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Activity 6.3 (Reflective method &amp;Debate)</a:t>
            </a:r>
            <a:endParaRPr dirty="0"/>
          </a:p>
          <a:p>
            <a:pPr marL="0" lvl="0" indent="0" algn="l" rtl="0">
              <a:lnSpc>
                <a:spcPct val="90000"/>
              </a:lnSpc>
              <a:spcBef>
                <a:spcPts val="1000"/>
              </a:spcBef>
              <a:spcAft>
                <a:spcPts val="0"/>
              </a:spcAft>
              <a:buClr>
                <a:schemeClr val="dk1"/>
              </a:buClr>
              <a:buSzPts val="2800"/>
              <a:buNone/>
            </a:pPr>
            <a:r>
              <a:rPr lang="en-US" dirty="0"/>
              <a:t> Assess the following statement and say whether it is correct or not. “Guidance and counselling are not for all persons; they are for people with special problems only; young people do not need such kinds of services”.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25"/>
          <p:cNvSpPr txBox="1">
            <a:spLocks noGrp="1"/>
          </p:cNvSpPr>
          <p:nvPr>
            <p:ph type="title"/>
          </p:nvPr>
        </p:nvSpPr>
        <p:spPr>
          <a:xfrm>
            <a:off x="838200" y="365125"/>
            <a:ext cx="96435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Principles of Guidance and Counselling(Con’t)</a:t>
            </a:r>
            <a:r>
              <a:rPr lang="en-US" dirty="0">
                <a:solidFill>
                  <a:schemeClr val="lt1"/>
                </a:solidFill>
                <a:sym typeface="Calibri"/>
              </a:rPr>
              <a:t/>
            </a:r>
            <a:br>
              <a:rPr lang="en-US" dirty="0">
                <a:solidFill>
                  <a:schemeClr val="lt1"/>
                </a:solidFill>
                <a:sym typeface="Calibri"/>
              </a:rPr>
            </a:br>
            <a:endParaRPr dirty="0">
              <a:sym typeface="Calibri"/>
            </a:endParaRPr>
          </a:p>
        </p:txBody>
      </p:sp>
      <p:sp>
        <p:nvSpPr>
          <p:cNvPr id="939" name="Google Shape;939;p1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800"/>
              <a:buChar char="•"/>
            </a:pPr>
            <a:r>
              <a:rPr lang="en-US" sz="2800" dirty="0">
                <a:latin typeface="Calibri" panose="020F0502020204030204" pitchFamily="34" charset="0"/>
                <a:cs typeface="Calibri" panose="020F0502020204030204" pitchFamily="34" charset="0"/>
              </a:rPr>
              <a:t>It is for everyone.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ts val="2800"/>
              <a:buChar char="•"/>
            </a:pPr>
            <a:r>
              <a:rPr lang="en-US" sz="2800" dirty="0">
                <a:latin typeface="Calibri" panose="020F0502020204030204" pitchFamily="34" charset="0"/>
                <a:cs typeface="Calibri" panose="020F0502020204030204" pitchFamily="34" charset="0"/>
              </a:rPr>
              <a:t>It must be provided in a way that ensures human dignity and worth. </a:t>
            </a:r>
            <a:endParaRPr sz="2800"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ts val="2800"/>
              <a:buChar char="•"/>
            </a:pPr>
            <a:r>
              <a:rPr lang="en-US" sz="2800" dirty="0">
                <a:latin typeface="Calibri" panose="020F0502020204030204" pitchFamily="34" charset="0"/>
                <a:cs typeface="Calibri" panose="020F0502020204030204" pitchFamily="34" charset="0"/>
              </a:rPr>
              <a:t>It is a sequential, continuous, and developmental process, which starts from birth to death. </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chemeClr val="dk1"/>
              </a:buClr>
              <a:buSzPts val="2800"/>
              <a:buChar char="•"/>
            </a:pPr>
            <a:r>
              <a:rPr lang="en-US" sz="2800" dirty="0">
                <a:latin typeface="Calibri" panose="020F0502020204030204" pitchFamily="34" charset="0"/>
                <a:cs typeface="Calibri" panose="020F0502020204030204" pitchFamily="34" charset="0"/>
              </a:rPr>
              <a:t>It aims at the holistic development of an individual</a:t>
            </a:r>
            <a:endParaRPr dirty="0">
              <a:latin typeface="Calibri" panose="020F0502020204030204" pitchFamily="34" charset="0"/>
              <a:cs typeface="Calibri" panose="020F0502020204030204" pitchFamily="34" charset="0"/>
            </a:endParaRPr>
          </a:p>
          <a:p>
            <a:pPr marL="685800" lvl="1" indent="-228600" algn="l" rtl="0">
              <a:lnSpc>
                <a:spcPct val="90000"/>
              </a:lnSpc>
              <a:spcBef>
                <a:spcPts val="500"/>
              </a:spcBef>
              <a:spcAft>
                <a:spcPts val="0"/>
              </a:spcAft>
              <a:buClr>
                <a:srgbClr val="FF0000"/>
              </a:buClr>
              <a:buSzPts val="2800"/>
              <a:buChar char="•"/>
            </a:pPr>
            <a:r>
              <a:rPr lang="en-US" sz="2800" dirty="0">
                <a:solidFill>
                  <a:srgbClr val="FF0000"/>
                </a:solidFill>
                <a:latin typeface="Calibri" panose="020F0502020204030204" pitchFamily="34" charset="0"/>
                <a:cs typeface="Calibri" panose="020F0502020204030204" pitchFamily="34" charset="0"/>
              </a:rPr>
              <a:t>ADD… Page …</a:t>
            </a:r>
            <a:endParaRPr sz="2800"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41541" cy="1325563"/>
          </a:xfrm>
          <a:solidFill>
            <a:schemeClr val="accent1"/>
          </a:solidFill>
        </p:spPr>
        <p:txBody>
          <a:bodyPr/>
          <a:lstStyle/>
          <a:p>
            <a:r>
              <a:rPr lang="en-US" dirty="0">
                <a:solidFill>
                  <a:srgbClr val="F2F2F2"/>
                </a:solidFill>
              </a:rPr>
              <a:t>Principles of Guidance and Counselling( con’t)</a:t>
            </a:r>
            <a:endParaRPr lang="en-US"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6.3( Individual presentation)</a:t>
            </a:r>
            <a:endParaRPr lang="en-US" dirty="0"/>
          </a:p>
          <a:p>
            <a:pPr marL="114300" indent="0">
              <a:buNone/>
            </a:pPr>
            <a:r>
              <a:rPr lang="en-US" dirty="0"/>
              <a:t>Write down 3 basic principles of Guidance &amp; Counselling that you mainly apply in your classroom and clearly explain how.</a:t>
            </a:r>
          </a:p>
          <a:p>
            <a:endParaRPr lang="en-US" dirty="0"/>
          </a:p>
        </p:txBody>
      </p:sp>
    </p:spTree>
    <p:extLst>
      <p:ext uri="{BB962C8B-B14F-4D97-AF65-F5344CB8AC3E}">
        <p14:creationId xmlns:p14="http://schemas.microsoft.com/office/powerpoint/2010/main" val="105646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161925"/>
            <a:ext cx="9301480" cy="1325700"/>
          </a:xfrm>
          <a:prstGeom prst="rect">
            <a:avLst/>
          </a:prstGeom>
          <a:solidFill>
            <a:schemeClr val="accent5">
              <a:lumMod val="75000"/>
            </a:schemeClr>
          </a:solidFill>
          <a:ln>
            <a:noFill/>
          </a:ln>
        </p:spPr>
        <p:txBody>
          <a:bodyPr spcFirstLastPara="1" wrap="square" lIns="91425" tIns="45700" rIns="91425" bIns="45700" anchor="ctr" anchorCtr="0">
            <a:normAutofit/>
          </a:bodyPr>
          <a:lstStyle/>
          <a:p>
            <a:pPr lvl="0" algn="ctr">
              <a:buSzPts val="3200"/>
            </a:pPr>
            <a:r>
              <a:rPr lang="en-US" sz="3200" dirty="0">
                <a:solidFill>
                  <a:schemeClr val="bg1"/>
                </a:solidFill>
                <a:highlight>
                  <a:schemeClr val="accent1"/>
                </a:highlight>
              </a:rPr>
              <a:t>Concepts related to psychology</a:t>
            </a:r>
            <a:r>
              <a:rPr lang="en-US" sz="3200" dirty="0">
                <a:solidFill>
                  <a:schemeClr val="bg1"/>
                </a:solidFill>
              </a:rPr>
              <a:t> (Cont’d)</a:t>
            </a:r>
            <a:endParaRPr sz="3200" dirty="0">
              <a:solidFill>
                <a:schemeClr val="lt1"/>
              </a:solidFill>
              <a:highlight>
                <a:schemeClr val="accent1"/>
              </a:highlight>
            </a:endParaRPr>
          </a:p>
        </p:txBody>
      </p:sp>
      <p:sp>
        <p:nvSpPr>
          <p:cNvPr id="189" name="Google Shape;189;p15"/>
          <p:cNvSpPr txBox="1">
            <a:spLocks noGrp="1"/>
          </p:cNvSpPr>
          <p:nvPr>
            <p:ph type="body" idx="1"/>
          </p:nvPr>
        </p:nvSpPr>
        <p:spPr>
          <a:xfrm>
            <a:off x="838200" y="1061350"/>
            <a:ext cx="10925700" cy="511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dirty="0">
              <a:highlight>
                <a:schemeClr val="lt1"/>
              </a:highlight>
            </a:endParaRPr>
          </a:p>
          <a:p>
            <a:pPr marL="228600" lvl="0" indent="-236061" algn="l" rtl="0">
              <a:lnSpc>
                <a:spcPct val="70000"/>
              </a:lnSpc>
              <a:spcBef>
                <a:spcPts val="0"/>
              </a:spcBef>
              <a:spcAft>
                <a:spcPts val="0"/>
              </a:spcAft>
              <a:buClr>
                <a:schemeClr val="dk1"/>
              </a:buClr>
              <a:buSzPts val="3688"/>
              <a:buFont typeface="Noto Sans Symbols"/>
              <a:buChar char="⮚"/>
            </a:pPr>
            <a:r>
              <a:rPr lang="en-US" sz="3687" dirty="0"/>
              <a:t>Intelligence</a:t>
            </a:r>
            <a:endParaRPr sz="2250" dirty="0"/>
          </a:p>
          <a:p>
            <a:pPr marL="0" lvl="0" indent="0" algn="ctr" rtl="0">
              <a:lnSpc>
                <a:spcPct val="70000"/>
              </a:lnSpc>
              <a:spcBef>
                <a:spcPts val="1000"/>
              </a:spcBef>
              <a:spcAft>
                <a:spcPts val="0"/>
              </a:spcAft>
              <a:buClr>
                <a:schemeClr val="dk1"/>
              </a:buClr>
              <a:buSzPts val="1750"/>
              <a:buNone/>
            </a:pPr>
            <a:r>
              <a:rPr lang="en-US" sz="2550" b="1" dirty="0"/>
              <a:t>Types of intelligence</a:t>
            </a:r>
            <a:endParaRPr sz="2550" b="1" dirty="0"/>
          </a:p>
          <a:p>
            <a:pPr marL="0" lvl="0" indent="0" algn="ctr" rtl="0">
              <a:lnSpc>
                <a:spcPct val="70000"/>
              </a:lnSpc>
              <a:spcBef>
                <a:spcPts val="1000"/>
              </a:spcBef>
              <a:spcAft>
                <a:spcPts val="0"/>
              </a:spcAft>
              <a:buClr>
                <a:schemeClr val="dk1"/>
              </a:buClr>
              <a:buSzPts val="1750"/>
              <a:buNone/>
            </a:pPr>
            <a:endParaRPr sz="2550" b="1" dirty="0"/>
          </a:p>
          <a:p>
            <a:pPr marL="685800" lvl="0" indent="-266065" algn="l" rtl="0">
              <a:lnSpc>
                <a:spcPct val="115000"/>
              </a:lnSpc>
              <a:spcBef>
                <a:spcPts val="1000"/>
              </a:spcBef>
              <a:spcAft>
                <a:spcPts val="0"/>
              </a:spcAft>
              <a:buClr>
                <a:schemeClr val="dk1"/>
              </a:buClr>
              <a:buSzPts val="2550"/>
              <a:buChar char="•"/>
            </a:pPr>
            <a:r>
              <a:rPr lang="en-US" sz="2550" b="1" dirty="0"/>
              <a:t>Linguistic intelligence</a:t>
            </a:r>
            <a:r>
              <a:rPr lang="en-US" sz="2550" dirty="0"/>
              <a:t> involves aptitude with speech and language.</a:t>
            </a:r>
            <a:endParaRPr sz="2550" dirty="0"/>
          </a:p>
          <a:p>
            <a:pPr marL="685800" lvl="0" indent="-266065" algn="l" rtl="0">
              <a:lnSpc>
                <a:spcPct val="115000"/>
              </a:lnSpc>
              <a:spcBef>
                <a:spcPts val="1000"/>
              </a:spcBef>
              <a:spcAft>
                <a:spcPts val="0"/>
              </a:spcAft>
              <a:buClr>
                <a:schemeClr val="dk1"/>
              </a:buClr>
              <a:buSzPts val="2550"/>
              <a:buChar char="•"/>
            </a:pPr>
            <a:r>
              <a:rPr lang="en-US" sz="2550" b="1" dirty="0"/>
              <a:t>Logical-mathematical intelligence</a:t>
            </a:r>
            <a:r>
              <a:rPr lang="en-US" sz="2550" dirty="0"/>
              <a:t> involves the ability to reason abstractly and solve mathematical and logical problems. </a:t>
            </a:r>
            <a:endParaRPr sz="2550" dirty="0"/>
          </a:p>
          <a:p>
            <a:pPr marL="685800" lvl="0" indent="-266065" algn="l" rtl="0">
              <a:lnSpc>
                <a:spcPct val="115000"/>
              </a:lnSpc>
              <a:spcBef>
                <a:spcPts val="1000"/>
              </a:spcBef>
              <a:spcAft>
                <a:spcPts val="0"/>
              </a:spcAft>
              <a:buClr>
                <a:schemeClr val="dk1"/>
              </a:buClr>
              <a:buSzPts val="2550"/>
              <a:buChar char="•"/>
            </a:pPr>
            <a:r>
              <a:rPr lang="en-US" sz="2550" b="1" dirty="0"/>
              <a:t>Spatial intelligence</a:t>
            </a:r>
            <a:r>
              <a:rPr lang="en-US" sz="2550" dirty="0"/>
              <a:t> is used to perceive visual and spatial information and to conceptualize the world in tasks like navigation, painting, etc.</a:t>
            </a:r>
            <a:endParaRPr sz="2550" dirty="0"/>
          </a:p>
          <a:p>
            <a:pPr marL="0" lvl="0" indent="0" algn="l" rtl="0">
              <a:lnSpc>
                <a:spcPct val="70000"/>
              </a:lnSpc>
              <a:spcBef>
                <a:spcPts val="1000"/>
              </a:spcBef>
              <a:spcAft>
                <a:spcPts val="0"/>
              </a:spcAft>
              <a:buNone/>
            </a:pPr>
            <a:endParaRPr sz="2250" dirty="0"/>
          </a:p>
          <a:p>
            <a:pPr marL="0" lvl="0" indent="0" algn="l" rtl="0">
              <a:lnSpc>
                <a:spcPct val="70000"/>
              </a:lnSpc>
              <a:spcBef>
                <a:spcPts val="1000"/>
              </a:spcBef>
              <a:spcAft>
                <a:spcPts val="0"/>
              </a:spcAft>
              <a:buClr>
                <a:schemeClr val="dk1"/>
              </a:buClr>
              <a:buSzPts val="1750"/>
              <a:buNone/>
            </a:pPr>
            <a:endParaRPr sz="2250" dirty="0"/>
          </a:p>
          <a:p>
            <a:pPr marL="228600" lvl="0" indent="-104140" algn="l" rtl="0">
              <a:lnSpc>
                <a:spcPct val="70000"/>
              </a:lnSpc>
              <a:spcBef>
                <a:spcPts val="1000"/>
              </a:spcBef>
              <a:spcAft>
                <a:spcPts val="0"/>
              </a:spcAft>
              <a:buClr>
                <a:schemeClr val="dk1"/>
              </a:buClr>
              <a:buSzPts val="1750"/>
              <a:buNone/>
            </a:pPr>
            <a:endParaRPr sz="2250"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26"/>
          <p:cNvSpPr txBox="1">
            <a:spLocks noGrp="1"/>
          </p:cNvSpPr>
          <p:nvPr>
            <p:ph type="title"/>
          </p:nvPr>
        </p:nvSpPr>
        <p:spPr>
          <a:xfrm>
            <a:off x="838200" y="365125"/>
            <a:ext cx="96266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  Section 6.4.Major Counselling Skills </a:t>
            </a:r>
            <a:br>
              <a:rPr lang="en-US" sz="3600" dirty="0">
                <a:solidFill>
                  <a:srgbClr val="F2F2F2"/>
                </a:solidFill>
                <a:sym typeface="Calibri"/>
              </a:rPr>
            </a:br>
            <a:endParaRPr sz="3600" dirty="0">
              <a:solidFill>
                <a:srgbClr val="F2F2F2"/>
              </a:solidFill>
              <a:sym typeface="Calibri"/>
            </a:endParaRPr>
          </a:p>
        </p:txBody>
      </p:sp>
      <p:sp>
        <p:nvSpPr>
          <p:cNvPr id="945" name="Google Shape;945;p126"/>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Activity 6.4 (Think-Pair-Share)</a:t>
            </a:r>
            <a:endParaRPr dirty="0"/>
          </a:p>
          <a:p>
            <a:pPr marL="0" lvl="0" indent="0" algn="l" rtl="0">
              <a:lnSpc>
                <a:spcPct val="90000"/>
              </a:lnSpc>
              <a:spcBef>
                <a:spcPts val="1000"/>
              </a:spcBef>
              <a:spcAft>
                <a:spcPts val="0"/>
              </a:spcAft>
              <a:buClr>
                <a:schemeClr val="dk1"/>
              </a:buClr>
              <a:buSzPts val="2800"/>
              <a:buNone/>
            </a:pPr>
            <a:r>
              <a:rPr lang="en-US" dirty="0"/>
              <a:t>    What do you do to advise learners about their academic and personal issues?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7"/>
          <p:cNvSpPr txBox="1">
            <a:spLocks noGrp="1"/>
          </p:cNvSpPr>
          <p:nvPr>
            <p:ph type="title"/>
          </p:nvPr>
        </p:nvSpPr>
        <p:spPr>
          <a:xfrm>
            <a:off x="838200" y="365125"/>
            <a:ext cx="93726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  Major Counselling Skills ( Con’t)</a:t>
            </a:r>
            <a:endParaRPr sz="3600" dirty="0">
              <a:sym typeface="Calibri"/>
            </a:endParaRPr>
          </a:p>
        </p:txBody>
      </p:sp>
      <p:sp>
        <p:nvSpPr>
          <p:cNvPr id="951" name="Google Shape;951;p1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b="1" dirty="0"/>
          </a:p>
          <a:p>
            <a:pPr marL="228600" lvl="0" indent="-228600" algn="l" rtl="0">
              <a:lnSpc>
                <a:spcPct val="90000"/>
              </a:lnSpc>
              <a:spcBef>
                <a:spcPts val="1000"/>
              </a:spcBef>
              <a:spcAft>
                <a:spcPts val="0"/>
              </a:spcAft>
              <a:buClr>
                <a:schemeClr val="dk1"/>
              </a:buClr>
              <a:buSzPts val="2800"/>
              <a:buFont typeface="Noto Sans Symbols"/>
              <a:buChar char="❖"/>
            </a:pPr>
            <a:r>
              <a:rPr lang="en-US" b="1" dirty="0"/>
              <a:t>Active listening</a:t>
            </a:r>
            <a:endParaRPr dirty="0"/>
          </a:p>
          <a:p>
            <a:pPr marL="0" lvl="0" indent="0" algn="l" rtl="0">
              <a:lnSpc>
                <a:spcPct val="90000"/>
              </a:lnSpc>
              <a:spcBef>
                <a:spcPts val="1000"/>
              </a:spcBef>
              <a:spcAft>
                <a:spcPts val="0"/>
              </a:spcAft>
              <a:buClr>
                <a:schemeClr val="dk1"/>
              </a:buClr>
              <a:buSzPts val="2800"/>
              <a:buNone/>
            </a:pPr>
            <a:r>
              <a:rPr lang="en-US" b="1" dirty="0"/>
              <a:t>Listening can be used in many ways:</a:t>
            </a:r>
            <a:endParaRPr b="1" dirty="0"/>
          </a:p>
          <a:p>
            <a:pPr marL="228600" lvl="0" indent="-228600" algn="l" rtl="0">
              <a:lnSpc>
                <a:spcPct val="90000"/>
              </a:lnSpc>
              <a:spcBef>
                <a:spcPts val="1000"/>
              </a:spcBef>
              <a:spcAft>
                <a:spcPts val="0"/>
              </a:spcAft>
              <a:buClr>
                <a:schemeClr val="dk1"/>
              </a:buClr>
              <a:buSzPts val="2800"/>
              <a:buChar char="•"/>
            </a:pPr>
            <a:r>
              <a:rPr lang="en-US" dirty="0"/>
              <a:t>Attending</a:t>
            </a:r>
            <a:endParaRPr dirty="0"/>
          </a:p>
          <a:p>
            <a:pPr marL="228600" lvl="0" indent="-228600" algn="l" rtl="0">
              <a:lnSpc>
                <a:spcPct val="90000"/>
              </a:lnSpc>
              <a:spcBef>
                <a:spcPts val="1000"/>
              </a:spcBef>
              <a:spcAft>
                <a:spcPts val="0"/>
              </a:spcAft>
              <a:buClr>
                <a:schemeClr val="dk1"/>
              </a:buClr>
              <a:buSzPts val="2800"/>
              <a:buChar char="•"/>
            </a:pPr>
            <a:r>
              <a:rPr lang="en-US" dirty="0"/>
              <a:t> Nonverbal listening</a:t>
            </a:r>
            <a:endParaRPr dirty="0"/>
          </a:p>
          <a:p>
            <a:pPr marL="228600" lvl="0" indent="-228600" algn="l" rtl="0">
              <a:lnSpc>
                <a:spcPct val="90000"/>
              </a:lnSpc>
              <a:spcBef>
                <a:spcPts val="1000"/>
              </a:spcBef>
              <a:spcAft>
                <a:spcPts val="0"/>
              </a:spcAft>
              <a:buClr>
                <a:schemeClr val="dk1"/>
              </a:buClr>
              <a:buSzPts val="2800"/>
              <a:buChar char="•"/>
            </a:pPr>
            <a:r>
              <a:rPr lang="en-US" dirty="0"/>
              <a:t>Verbal listening</a:t>
            </a:r>
            <a:endParaRPr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28"/>
          <p:cNvSpPr txBox="1">
            <a:spLocks noGrp="1"/>
          </p:cNvSpPr>
          <p:nvPr>
            <p:ph type="title"/>
          </p:nvPr>
        </p:nvSpPr>
        <p:spPr>
          <a:xfrm>
            <a:off x="838200" y="365125"/>
            <a:ext cx="96604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Major Counselling Skills ( Con’t)</a:t>
            </a:r>
            <a:endParaRPr sz="3600" dirty="0">
              <a:sym typeface="Calibri"/>
            </a:endParaRPr>
          </a:p>
        </p:txBody>
      </p:sp>
      <p:sp>
        <p:nvSpPr>
          <p:cNvPr id="957" name="Google Shape;957;p1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latin typeface="Oi"/>
                <a:ea typeface="Oi"/>
                <a:cs typeface="Oi"/>
                <a:sym typeface="Oi"/>
              </a:rPr>
              <a:t>       </a:t>
            </a:r>
            <a:r>
              <a:rPr lang="en-US" b="1" dirty="0"/>
              <a:t>Some tips for effective listening: </a:t>
            </a:r>
            <a:endParaRPr b="1" dirty="0"/>
          </a:p>
          <a:p>
            <a:pPr marL="228600" lvl="0" indent="-228600" algn="l" rtl="0">
              <a:lnSpc>
                <a:spcPct val="90000"/>
              </a:lnSpc>
              <a:spcBef>
                <a:spcPts val="1000"/>
              </a:spcBef>
              <a:spcAft>
                <a:spcPts val="0"/>
              </a:spcAft>
              <a:buClr>
                <a:schemeClr val="dk1"/>
              </a:buClr>
              <a:buSzPts val="2800"/>
              <a:buChar char="•"/>
            </a:pPr>
            <a:r>
              <a:rPr lang="en-US" dirty="0"/>
              <a:t>Stay present </a:t>
            </a:r>
            <a:endParaRPr dirty="0"/>
          </a:p>
          <a:p>
            <a:pPr marL="228600" lvl="0" indent="-228600" algn="l" rtl="0">
              <a:lnSpc>
                <a:spcPct val="90000"/>
              </a:lnSpc>
              <a:spcBef>
                <a:spcPts val="1000"/>
              </a:spcBef>
              <a:spcAft>
                <a:spcPts val="0"/>
              </a:spcAft>
              <a:buClr>
                <a:schemeClr val="dk1"/>
              </a:buClr>
              <a:buSzPts val="2800"/>
              <a:buChar char="•"/>
            </a:pPr>
            <a:r>
              <a:rPr lang="en-US" dirty="0"/>
              <a:t>Make eye contact</a:t>
            </a:r>
            <a:endParaRPr dirty="0"/>
          </a:p>
          <a:p>
            <a:pPr marL="228600" lvl="0" indent="-228600" algn="l" rtl="0">
              <a:lnSpc>
                <a:spcPct val="90000"/>
              </a:lnSpc>
              <a:spcBef>
                <a:spcPts val="1000"/>
              </a:spcBef>
              <a:spcAft>
                <a:spcPts val="0"/>
              </a:spcAft>
              <a:buClr>
                <a:schemeClr val="dk1"/>
              </a:buClr>
              <a:buSzPts val="2800"/>
              <a:buChar char="•"/>
            </a:pPr>
            <a:r>
              <a:rPr lang="en-US" dirty="0"/>
              <a:t>Ask questions for clarification</a:t>
            </a:r>
            <a:endParaRPr dirty="0"/>
          </a:p>
          <a:p>
            <a:pPr marL="228600" lvl="0" indent="-228600" algn="l" rtl="0">
              <a:lnSpc>
                <a:spcPct val="90000"/>
              </a:lnSpc>
              <a:spcBef>
                <a:spcPts val="1000"/>
              </a:spcBef>
              <a:spcAft>
                <a:spcPts val="0"/>
              </a:spcAft>
              <a:buClr>
                <a:schemeClr val="dk1"/>
              </a:buClr>
              <a:buSzPts val="2800"/>
              <a:buChar char="•"/>
            </a:pPr>
            <a:r>
              <a:rPr lang="en-US" dirty="0"/>
              <a:t>Acknowledge feelings</a:t>
            </a:r>
            <a:endParaRPr dirty="0"/>
          </a:p>
          <a:p>
            <a:pPr marL="228600" lvl="0" indent="-228600" algn="l" rtl="0">
              <a:lnSpc>
                <a:spcPct val="90000"/>
              </a:lnSpc>
              <a:spcBef>
                <a:spcPts val="1000"/>
              </a:spcBef>
              <a:spcAft>
                <a:spcPts val="0"/>
              </a:spcAft>
              <a:buClr>
                <a:schemeClr val="dk1"/>
              </a:buClr>
              <a:buSzPts val="2800"/>
              <a:buChar char="•"/>
            </a:pPr>
            <a:r>
              <a:rPr lang="en-US" dirty="0"/>
              <a:t>Restate or paraphrase </a:t>
            </a:r>
            <a:endParaRPr dirty="0"/>
          </a:p>
          <a:p>
            <a:pPr marL="228600" lvl="0" indent="-228600" algn="l" rtl="0">
              <a:lnSpc>
                <a:spcPct val="90000"/>
              </a:lnSpc>
              <a:spcBef>
                <a:spcPts val="1000"/>
              </a:spcBef>
              <a:spcAft>
                <a:spcPts val="0"/>
              </a:spcAft>
              <a:buClr>
                <a:schemeClr val="dk1"/>
              </a:buClr>
              <a:buSzPts val="2800"/>
              <a:buChar char="•"/>
            </a:pPr>
            <a:r>
              <a:rPr lang="en-US" dirty="0"/>
              <a:t>Covey says, Seek first to understand and then to be understood,… </a:t>
            </a:r>
            <a:endParaRPr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29"/>
          <p:cNvSpPr txBox="1">
            <a:spLocks noGrp="1"/>
          </p:cNvSpPr>
          <p:nvPr>
            <p:ph type="title"/>
          </p:nvPr>
        </p:nvSpPr>
        <p:spPr>
          <a:xfrm>
            <a:off x="778933" y="458259"/>
            <a:ext cx="91778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Major Counselling Skills ( Con’t)</a:t>
            </a:r>
            <a:endParaRPr sz="3600" dirty="0">
              <a:sym typeface="Calibri"/>
            </a:endParaRPr>
          </a:p>
        </p:txBody>
      </p:sp>
      <p:sp>
        <p:nvSpPr>
          <p:cNvPr id="963" name="Google Shape;963;p1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sym typeface="Calibri"/>
              </a:rPr>
              <a:t>              The other counselling skills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Empathy</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Confidentiality</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Reflecting </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Paraphrasing</a:t>
            </a:r>
            <a:endParaRPr dirty="0"/>
          </a:p>
          <a:p>
            <a:pPr marL="228600" lvl="0" indent="-228600" algn="l" rtl="0">
              <a:lnSpc>
                <a:spcPct val="90000"/>
              </a:lnSpc>
              <a:spcBef>
                <a:spcPts val="1000"/>
              </a:spcBef>
              <a:spcAft>
                <a:spcPts val="0"/>
              </a:spcAft>
              <a:buClr>
                <a:schemeClr val="dk1"/>
              </a:buClr>
              <a:buSzPts val="2800"/>
              <a:buChar char="•"/>
            </a:pPr>
            <a:r>
              <a:rPr lang="en-US" dirty="0">
                <a:sym typeface="Calibri"/>
              </a:rPr>
              <a:t>Clarifying and the use of open questions</a:t>
            </a:r>
            <a:endParaRPr dirty="0">
              <a:sym typeface="Calibri"/>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30"/>
          <p:cNvSpPr txBox="1">
            <a:spLocks noGrp="1"/>
          </p:cNvSpPr>
          <p:nvPr>
            <p:ph type="title"/>
          </p:nvPr>
        </p:nvSpPr>
        <p:spPr>
          <a:xfrm>
            <a:off x="838200" y="365125"/>
            <a:ext cx="94911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Major Counselling Skills ( Con’t)</a:t>
            </a:r>
            <a:endParaRPr sz="3600" dirty="0">
              <a:sym typeface="Calibri"/>
            </a:endParaRPr>
          </a:p>
        </p:txBody>
      </p:sp>
      <p:sp>
        <p:nvSpPr>
          <p:cNvPr id="969" name="Google Shape;969;p130"/>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r>
              <a:rPr lang="en-US" b="1" dirty="0"/>
              <a:t>Application activity 6.4 (Role play)</a:t>
            </a:r>
            <a:endParaRPr b="1"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Work on the above activity according to the instructions</a:t>
            </a:r>
            <a:endParaRPr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31"/>
          <p:cNvSpPr txBox="1">
            <a:spLocks noGrp="1"/>
          </p:cNvSpPr>
          <p:nvPr>
            <p:ph type="title"/>
          </p:nvPr>
        </p:nvSpPr>
        <p:spPr>
          <a:xfrm>
            <a:off x="838201" y="365125"/>
            <a:ext cx="8204199"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6.5:The process of guidance and counseling</a:t>
            </a:r>
            <a:endParaRPr sz="3600" dirty="0">
              <a:sym typeface="Calibri"/>
            </a:endParaRPr>
          </a:p>
        </p:txBody>
      </p:sp>
      <p:sp>
        <p:nvSpPr>
          <p:cNvPr id="975" name="Google Shape;975;p131"/>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114300" indent="0">
              <a:buNone/>
            </a:pPr>
            <a:r>
              <a:rPr lang="en-US" dirty="0"/>
              <a:t>                        </a:t>
            </a:r>
            <a:r>
              <a:rPr lang="en-US" b="1" dirty="0"/>
              <a:t>Activity 6.5 (Group discussions and Presentation)</a:t>
            </a:r>
            <a:endParaRPr lang="en-US" dirty="0"/>
          </a:p>
          <a:p>
            <a:pPr marL="114300" indent="0">
              <a:buNone/>
            </a:pPr>
            <a:r>
              <a:rPr lang="en-US" dirty="0"/>
              <a:t>You have attended your school for at least a year. Every day, you must instruct and advise students. Describe what you do to keep your relationship with them positive.</a:t>
            </a:r>
          </a:p>
          <a:p>
            <a:pPr marL="0" lvl="0" indent="0" algn="l" rtl="0">
              <a:lnSpc>
                <a:spcPct val="90000"/>
              </a:lnSpc>
              <a:spcBef>
                <a:spcPts val="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32"/>
          <p:cNvSpPr txBox="1">
            <a:spLocks noGrp="1"/>
          </p:cNvSpPr>
          <p:nvPr>
            <p:ph type="title"/>
          </p:nvPr>
        </p:nvSpPr>
        <p:spPr>
          <a:xfrm>
            <a:off x="838200" y="365125"/>
            <a:ext cx="96604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2F2F2"/>
              </a:buClr>
              <a:buSzPct val="100000"/>
              <a:buFont typeface="Calibri"/>
              <a:buNone/>
            </a:pPr>
            <a:r>
              <a:rPr lang="en-US" sz="4000" dirty="0">
                <a:solidFill>
                  <a:srgbClr val="F2F2F2"/>
                </a:solidFill>
                <a:sym typeface="Calibri"/>
              </a:rPr>
              <a:t>The process of guidance and counseling (Con’t)</a:t>
            </a:r>
            <a:r>
              <a:rPr lang="en-US" dirty="0">
                <a:solidFill>
                  <a:schemeClr val="lt1"/>
                </a:solidFill>
                <a:sym typeface="Calibri"/>
              </a:rPr>
              <a:t/>
            </a:r>
            <a:br>
              <a:rPr lang="en-US" dirty="0">
                <a:solidFill>
                  <a:schemeClr val="lt1"/>
                </a:solidFill>
                <a:sym typeface="Calibri"/>
              </a:rPr>
            </a:br>
            <a:endParaRPr dirty="0">
              <a:sym typeface="Calibri"/>
            </a:endParaRPr>
          </a:p>
        </p:txBody>
      </p:sp>
      <p:sp>
        <p:nvSpPr>
          <p:cNvPr id="981" name="Google Shape;981;p1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Those steps are:</a:t>
            </a:r>
            <a:endParaRPr b="1"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 Relationship building</a:t>
            </a:r>
            <a:endParaRPr dirty="0"/>
          </a:p>
          <a:p>
            <a:pPr marL="228600" lvl="0" indent="-228600" algn="l" rtl="0">
              <a:lnSpc>
                <a:spcPct val="90000"/>
              </a:lnSpc>
              <a:spcBef>
                <a:spcPts val="1000"/>
              </a:spcBef>
              <a:spcAft>
                <a:spcPts val="0"/>
              </a:spcAft>
              <a:buClr>
                <a:schemeClr val="dk1"/>
              </a:buClr>
              <a:buSzPts val="2800"/>
              <a:buChar char="•"/>
            </a:pPr>
            <a:r>
              <a:rPr lang="en-US" dirty="0"/>
              <a:t> Problem assessment</a:t>
            </a:r>
            <a:endParaRPr dirty="0"/>
          </a:p>
          <a:p>
            <a:pPr marL="228600" lvl="0" indent="-228600" algn="l" rtl="0">
              <a:lnSpc>
                <a:spcPct val="90000"/>
              </a:lnSpc>
              <a:spcBef>
                <a:spcPts val="1000"/>
              </a:spcBef>
              <a:spcAft>
                <a:spcPts val="0"/>
              </a:spcAft>
              <a:buClr>
                <a:schemeClr val="dk1"/>
              </a:buClr>
              <a:buSzPts val="2800"/>
              <a:buChar char="•"/>
            </a:pPr>
            <a:r>
              <a:rPr lang="en-US" dirty="0"/>
              <a:t> Goal setting</a:t>
            </a:r>
            <a:endParaRPr dirty="0"/>
          </a:p>
          <a:p>
            <a:pPr marL="228600" lvl="0" indent="-228600" algn="l" rtl="0">
              <a:lnSpc>
                <a:spcPct val="90000"/>
              </a:lnSpc>
              <a:spcBef>
                <a:spcPts val="1000"/>
              </a:spcBef>
              <a:spcAft>
                <a:spcPts val="0"/>
              </a:spcAft>
              <a:buClr>
                <a:schemeClr val="dk1"/>
              </a:buClr>
              <a:buSzPts val="2800"/>
              <a:buChar char="•"/>
            </a:pPr>
            <a:r>
              <a:rPr lang="en-US" dirty="0"/>
              <a:t> Intervention </a:t>
            </a:r>
            <a:endParaRPr dirty="0"/>
          </a:p>
          <a:p>
            <a:pPr marL="228600" lvl="0" indent="-228600" algn="l" rtl="0">
              <a:lnSpc>
                <a:spcPct val="90000"/>
              </a:lnSpc>
              <a:spcBef>
                <a:spcPts val="1000"/>
              </a:spcBef>
              <a:spcAft>
                <a:spcPts val="0"/>
              </a:spcAft>
              <a:buClr>
                <a:schemeClr val="dk1"/>
              </a:buClr>
              <a:buSzPts val="2800"/>
              <a:buChar char="•"/>
            </a:pPr>
            <a:r>
              <a:rPr lang="en-US" dirty="0"/>
              <a:t>Evaluation, follow-up, termination, or referral</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62247" cy="1325563"/>
          </a:xfrm>
          <a:solidFill>
            <a:schemeClr val="accent1"/>
          </a:solidFill>
        </p:spPr>
        <p:txBody>
          <a:bodyPr>
            <a:normAutofit fontScale="90000"/>
          </a:bodyPr>
          <a:lstStyle/>
          <a:p>
            <a:r>
              <a:rPr lang="en-US" dirty="0">
                <a:solidFill>
                  <a:srgbClr val="F2F2F2"/>
                </a:solidFill>
              </a:rPr>
              <a:t>The process of guidance and counseling (Con’t)</a:t>
            </a:r>
            <a:r>
              <a:rPr lang="en-US" dirty="0">
                <a:solidFill>
                  <a:schemeClr val="lt1"/>
                </a:solidFill>
              </a:rPr>
              <a:t/>
            </a:r>
            <a:br>
              <a:rPr lang="en-US" dirty="0">
                <a:solidFill>
                  <a:schemeClr val="lt1"/>
                </a:solidFill>
              </a:rPr>
            </a:br>
            <a:endParaRPr lang="en-US"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6.5( Role play)</a:t>
            </a:r>
            <a:endParaRPr lang="en-US" dirty="0"/>
          </a:p>
          <a:p>
            <a:pPr marL="114300" indent="0">
              <a:buNone/>
            </a:pPr>
            <a:r>
              <a:rPr lang="en-US" dirty="0"/>
              <a:t>Now that you have studied steps in counselling process, imagine a counselling session about a student in need of counselling. Organize a role play by respecting the five steps. </a:t>
            </a:r>
          </a:p>
          <a:p>
            <a:endParaRPr lang="en-US" dirty="0"/>
          </a:p>
        </p:txBody>
      </p:sp>
    </p:spTree>
    <p:extLst>
      <p:ext uri="{BB962C8B-B14F-4D97-AF65-F5344CB8AC3E}">
        <p14:creationId xmlns:p14="http://schemas.microsoft.com/office/powerpoint/2010/main" val="328695332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33"/>
          <p:cNvSpPr txBox="1">
            <a:spLocks noGrp="1"/>
          </p:cNvSpPr>
          <p:nvPr>
            <p:ph type="title"/>
          </p:nvPr>
        </p:nvSpPr>
        <p:spPr>
          <a:xfrm>
            <a:off x="838200" y="365125"/>
            <a:ext cx="94149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Section 6.6:Teacher as a Counsellor</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987" name="Google Shape;987;p133"/>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endParaRPr dirty="0"/>
          </a:p>
          <a:p>
            <a:pPr marL="0" lvl="0" indent="0" algn="l" rtl="0">
              <a:lnSpc>
                <a:spcPct val="90000"/>
              </a:lnSpc>
              <a:spcBef>
                <a:spcPts val="1000"/>
              </a:spcBef>
              <a:spcAft>
                <a:spcPts val="0"/>
              </a:spcAft>
              <a:buClr>
                <a:schemeClr val="dk1"/>
              </a:buClr>
              <a:buSzPts val="2800"/>
              <a:buNone/>
            </a:pPr>
            <a:endParaRPr dirty="0"/>
          </a:p>
          <a:p>
            <a:pPr marL="114300" indent="0">
              <a:buNone/>
            </a:pPr>
            <a:r>
              <a:rPr lang="en-US" dirty="0"/>
              <a:t>           </a:t>
            </a:r>
            <a:r>
              <a:rPr lang="en-US" b="1" dirty="0"/>
              <a:t>Activity 6.6 ( Question-Answers)</a:t>
            </a:r>
            <a:endParaRPr lang="en-US" dirty="0"/>
          </a:p>
          <a:p>
            <a:pPr marL="114300" indent="0">
              <a:buNone/>
            </a:pPr>
            <a:r>
              <a:rPr lang="en-US" dirty="0"/>
              <a:t>Have you ever experienced a situation that requires teachers at your school to practice guidance and counselling? If yes, describe that situation and give reasons why it required guidance and counselling skills.</a:t>
            </a: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34"/>
          <p:cNvSpPr txBox="1">
            <a:spLocks noGrp="1"/>
          </p:cNvSpPr>
          <p:nvPr>
            <p:ph type="title"/>
          </p:nvPr>
        </p:nvSpPr>
        <p:spPr>
          <a:xfrm>
            <a:off x="838200" y="365125"/>
            <a:ext cx="96266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Teacher as a Counsellor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993" name="Google Shape;993;p1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t> </a:t>
            </a:r>
            <a:r>
              <a:rPr lang="en-US" dirty="0"/>
              <a:t>Qualities of a counsellor</a:t>
            </a:r>
            <a:endParaRPr dirty="0"/>
          </a:p>
          <a:p>
            <a:pPr marL="228600" lvl="0" indent="-228600" algn="l" rtl="0">
              <a:lnSpc>
                <a:spcPct val="90000"/>
              </a:lnSpc>
              <a:spcBef>
                <a:spcPts val="1000"/>
              </a:spcBef>
              <a:spcAft>
                <a:spcPts val="0"/>
              </a:spcAft>
              <a:buClr>
                <a:schemeClr val="dk1"/>
              </a:buClr>
              <a:buSzPts val="2800"/>
              <a:buChar char="•"/>
            </a:pPr>
            <a:r>
              <a:rPr lang="en-US" dirty="0"/>
              <a:t> Guidance services provided by a teacher</a:t>
            </a:r>
            <a:endParaRPr dirty="0"/>
          </a:p>
          <a:p>
            <a:pPr marL="228600" lvl="0" indent="-228600" algn="l" rtl="0">
              <a:lnSpc>
                <a:spcPct val="90000"/>
              </a:lnSpc>
              <a:spcBef>
                <a:spcPts val="1000"/>
              </a:spcBef>
              <a:spcAft>
                <a:spcPts val="0"/>
              </a:spcAft>
              <a:buClr>
                <a:schemeClr val="dk1"/>
              </a:buClr>
              <a:buSzPts val="2800"/>
              <a:buChar char="•"/>
            </a:pPr>
            <a:r>
              <a:rPr lang="en-US" dirty="0"/>
              <a:t>Techniques used in guidance and counselling</a:t>
            </a:r>
            <a:endParaRPr dirty="0"/>
          </a:p>
          <a:p>
            <a:pPr marL="228600" lvl="0" indent="-228600" algn="l" rtl="0">
              <a:lnSpc>
                <a:spcPct val="90000"/>
              </a:lnSpc>
              <a:spcBef>
                <a:spcPts val="1000"/>
              </a:spcBef>
              <a:spcAft>
                <a:spcPts val="0"/>
              </a:spcAft>
              <a:buClr>
                <a:schemeClr val="dk1"/>
              </a:buClr>
              <a:buSzPts val="2800"/>
              <a:buChar char="•"/>
            </a:pPr>
            <a:r>
              <a:rPr lang="en-US" dirty="0"/>
              <a:t> Ethical considerations in guidance and counselling</a:t>
            </a:r>
            <a:endParaRPr dirty="0"/>
          </a:p>
          <a:p>
            <a:pPr marL="228600" lvl="0" indent="-50800" algn="l" rtl="0">
              <a:lnSpc>
                <a:spcPct val="90000"/>
              </a:lnSpc>
              <a:spcBef>
                <a:spcPts val="1000"/>
              </a:spcBef>
              <a:spcAft>
                <a:spcPts val="0"/>
              </a:spcAft>
              <a:buClr>
                <a:schemeClr val="dk1"/>
              </a:buClr>
              <a:buSzPts val="2800"/>
              <a:buNone/>
            </a:pPr>
            <a:endParaRPr dirty="0">
              <a:latin typeface="Oi"/>
              <a:ea typeface="Oi"/>
              <a:cs typeface="Oi"/>
              <a:sym typeface="O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e4655a3a7_2_0"/>
          <p:cNvSpPr txBox="1">
            <a:spLocks noGrp="1"/>
          </p:cNvSpPr>
          <p:nvPr>
            <p:ph type="title"/>
          </p:nvPr>
        </p:nvSpPr>
        <p:spPr>
          <a:xfrm>
            <a:off x="838200" y="283845"/>
            <a:ext cx="9229165" cy="1325700"/>
          </a:xfrm>
          <a:prstGeom prst="rect">
            <a:avLst/>
          </a:prstGeom>
          <a:solidFill>
            <a:schemeClr val="accent5">
              <a:lumMod val="75000"/>
            </a:schemeClr>
          </a:solidFill>
        </p:spPr>
        <p:txBody>
          <a:bodyPr spcFirstLastPara="1" wrap="square" lIns="91425" tIns="45700" rIns="91425" bIns="45700" anchor="ctr" anchorCtr="0">
            <a:normAutofit/>
          </a:bodyPr>
          <a:lstStyle/>
          <a:p>
            <a:pPr lvl="0" algn="ctr">
              <a:buSzPts val="3200"/>
            </a:pPr>
            <a:r>
              <a:rPr lang="en-US" sz="3200" b="1" dirty="0">
                <a:solidFill>
                  <a:schemeClr val="bg1"/>
                </a:solidFill>
              </a:rPr>
              <a:t>Concept related to Psychology (Cont’d)</a:t>
            </a:r>
            <a:endParaRPr sz="3200" b="1" dirty="0"/>
          </a:p>
        </p:txBody>
      </p:sp>
      <p:sp>
        <p:nvSpPr>
          <p:cNvPr id="196" name="Google Shape;196;g27e4655a3a7_2_0"/>
          <p:cNvSpPr txBox="1">
            <a:spLocks noGrp="1"/>
          </p:cNvSpPr>
          <p:nvPr>
            <p:ph type="body" idx="1"/>
          </p:nvPr>
        </p:nvSpPr>
        <p:spPr>
          <a:xfrm>
            <a:off x="838200" y="1609545"/>
            <a:ext cx="9229165" cy="456718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None/>
            </a:pPr>
            <a:endParaRPr sz="2250" b="1" dirty="0"/>
          </a:p>
          <a:p>
            <a:pPr marL="0" lvl="0" indent="0" algn="l" rtl="0">
              <a:lnSpc>
                <a:spcPct val="70000"/>
              </a:lnSpc>
              <a:spcBef>
                <a:spcPts val="1000"/>
              </a:spcBef>
              <a:spcAft>
                <a:spcPts val="0"/>
              </a:spcAft>
              <a:buNone/>
            </a:pPr>
            <a:r>
              <a:rPr lang="en-US" sz="2250" b="1" dirty="0"/>
              <a:t>Types of intelligence</a:t>
            </a:r>
            <a:endParaRPr sz="2250" b="1" dirty="0"/>
          </a:p>
          <a:p>
            <a:pPr marL="0" lvl="0" indent="0" algn="ctr" rtl="0">
              <a:lnSpc>
                <a:spcPct val="70000"/>
              </a:lnSpc>
              <a:spcBef>
                <a:spcPts val="1000"/>
              </a:spcBef>
              <a:spcAft>
                <a:spcPts val="0"/>
              </a:spcAft>
              <a:buNone/>
            </a:pPr>
            <a:endParaRPr sz="2250" b="1" dirty="0"/>
          </a:p>
          <a:p>
            <a:pPr marL="685800" lvl="0" indent="-247015" algn="l" rtl="0">
              <a:lnSpc>
                <a:spcPct val="70000"/>
              </a:lnSpc>
              <a:spcBef>
                <a:spcPts val="1000"/>
              </a:spcBef>
              <a:spcAft>
                <a:spcPts val="0"/>
              </a:spcAft>
              <a:buSzPts val="2250"/>
              <a:buChar char="•"/>
            </a:pPr>
            <a:r>
              <a:rPr lang="en-US" sz="2466" b="1" dirty="0"/>
              <a:t>M</a:t>
            </a:r>
            <a:r>
              <a:rPr lang="en-US" sz="2790" b="1" dirty="0"/>
              <a:t>usical intelligence</a:t>
            </a:r>
            <a:r>
              <a:rPr lang="en-US" sz="2790" dirty="0"/>
              <a:t> refers to the ability to perform and appreciate music. </a:t>
            </a:r>
            <a:endParaRPr sz="2790" dirty="0"/>
          </a:p>
          <a:p>
            <a:pPr marL="685800" lvl="0" indent="0" algn="l" rtl="0">
              <a:lnSpc>
                <a:spcPct val="70000"/>
              </a:lnSpc>
              <a:spcBef>
                <a:spcPts val="1000"/>
              </a:spcBef>
              <a:spcAft>
                <a:spcPts val="0"/>
              </a:spcAft>
              <a:buNone/>
            </a:pPr>
            <a:endParaRPr sz="2250" dirty="0"/>
          </a:p>
          <a:p>
            <a:pPr marL="685800" lvl="0" indent="-281940" algn="l" rtl="0">
              <a:spcBef>
                <a:spcPts val="1000"/>
              </a:spcBef>
              <a:spcAft>
                <a:spcPts val="0"/>
              </a:spcAft>
              <a:buSzPts val="2800"/>
              <a:buChar char="•"/>
            </a:pPr>
            <a:r>
              <a:rPr lang="en-US" b="1" dirty="0"/>
              <a:t>Bodily-kinesthetic intelligence</a:t>
            </a:r>
            <a:r>
              <a:rPr lang="en-US" dirty="0"/>
              <a:t> is the ability to use one’s body or portions of it in various activities, such as dancing, athletics, acting, surgery, etc.</a:t>
            </a:r>
            <a:endParaRPr dirty="0"/>
          </a:p>
          <a:p>
            <a:pPr marL="685800" lvl="0" indent="-281940" algn="l" rtl="0">
              <a:spcBef>
                <a:spcPts val="1000"/>
              </a:spcBef>
              <a:spcAft>
                <a:spcPts val="0"/>
              </a:spcAft>
              <a:buSzPts val="2800"/>
              <a:buChar char="•"/>
            </a:pPr>
            <a:r>
              <a:rPr lang="en-US" dirty="0"/>
              <a:t> </a:t>
            </a:r>
            <a:r>
              <a:rPr lang="en-US" b="1" dirty="0"/>
              <a:t>Interpersonal intelligence</a:t>
            </a:r>
            <a:r>
              <a:rPr lang="en-US" dirty="0"/>
              <a:t> involves understanding others and acting on that understanding.</a:t>
            </a:r>
            <a:endParaRPr dirty="0"/>
          </a:p>
          <a:p>
            <a:pPr marL="228600" lvl="0" indent="0" algn="l" rtl="0">
              <a:spcBef>
                <a:spcPts val="1000"/>
              </a:spcBef>
              <a:spcAft>
                <a:spcPts val="0"/>
              </a:spcAft>
              <a:buNone/>
            </a:pPr>
            <a:endParaRPr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87753" cy="1325563"/>
          </a:xfrm>
          <a:solidFill>
            <a:schemeClr val="accent5"/>
          </a:solidFill>
        </p:spPr>
        <p:txBody>
          <a:bodyPr>
            <a:normAutofit/>
          </a:bodyPr>
          <a:lstStyle/>
          <a:p>
            <a:r>
              <a:rPr lang="en-US" sz="3200" dirty="0">
                <a:solidFill>
                  <a:srgbClr val="F2F2F2"/>
                </a:solidFill>
              </a:rPr>
              <a:t>Teacher as a Counsellor ( </a:t>
            </a:r>
            <a:r>
              <a:rPr lang="en-US" sz="3200" dirty="0" err="1">
                <a:solidFill>
                  <a:srgbClr val="F2F2F2"/>
                </a:solidFill>
              </a:rPr>
              <a:t>con’t</a:t>
            </a:r>
            <a:r>
              <a:rPr lang="en-US" sz="3200" dirty="0">
                <a:solidFill>
                  <a:srgbClr val="F2F2F2"/>
                </a:solidFill>
              </a:rPr>
              <a:t>)</a:t>
            </a:r>
            <a:r>
              <a:rPr lang="en-US" sz="3200" dirty="0">
                <a:solidFill>
                  <a:schemeClr val="lt1"/>
                </a:solidFill>
              </a:rPr>
              <a:t/>
            </a:r>
            <a:br>
              <a:rPr lang="en-US" sz="3200" dirty="0">
                <a:solidFill>
                  <a:schemeClr val="lt1"/>
                </a:solidFill>
              </a:rPr>
            </a:br>
            <a:endParaRPr lang="en-US" sz="3200" dirty="0"/>
          </a:p>
        </p:txBody>
      </p:sp>
      <p:sp>
        <p:nvSpPr>
          <p:cNvPr id="3" name="Text Placeholder 2"/>
          <p:cNvSpPr>
            <a:spLocks noGrp="1"/>
          </p:cNvSpPr>
          <p:nvPr>
            <p:ph type="body" idx="1"/>
          </p:nvPr>
        </p:nvSpPr>
        <p:spPr/>
        <p:txBody>
          <a:bodyPr>
            <a:normAutofit/>
          </a:bodyPr>
          <a:lstStyle/>
          <a:p>
            <a:pPr marL="114300" indent="0">
              <a:buNone/>
            </a:pPr>
            <a:r>
              <a:rPr lang="en-US" b="1" dirty="0"/>
              <a:t>                Qualities of a counsellor</a:t>
            </a:r>
          </a:p>
          <a:p>
            <a:pPr marL="114300" indent="0">
              <a:buNone/>
            </a:pPr>
            <a:r>
              <a:rPr lang="en-US" dirty="0"/>
              <a:t> </a:t>
            </a:r>
          </a:p>
          <a:p>
            <a:r>
              <a:rPr lang="en-US" dirty="0"/>
              <a:t>The top traits that every school counsellor should have:</a:t>
            </a:r>
          </a:p>
          <a:p>
            <a:pPr>
              <a:buFont typeface="Wingdings" panose="05000000000000000000" pitchFamily="2" charset="2"/>
              <a:buChar char="Ø"/>
            </a:pPr>
            <a:r>
              <a:rPr lang="en-US" dirty="0"/>
              <a:t> Be a good listener, </a:t>
            </a:r>
          </a:p>
          <a:p>
            <a:pPr>
              <a:buFont typeface="Wingdings" panose="05000000000000000000" pitchFamily="2" charset="2"/>
              <a:buChar char="Ø"/>
            </a:pPr>
            <a:r>
              <a:rPr lang="en-US" dirty="0"/>
              <a:t>Able to assess their students in terms of guidance and counselling,</a:t>
            </a:r>
          </a:p>
          <a:p>
            <a:pPr>
              <a:buFont typeface="Wingdings" panose="05000000000000000000" pitchFamily="2" charset="2"/>
              <a:buChar char="Ø"/>
            </a:pPr>
            <a:r>
              <a:rPr lang="en-US" dirty="0"/>
              <a:t>Excellent communicator, </a:t>
            </a:r>
          </a:p>
          <a:p>
            <a:pPr>
              <a:buFont typeface="Wingdings" panose="05000000000000000000" pitchFamily="2" charset="2"/>
              <a:buChar char="Ø"/>
            </a:pPr>
            <a:r>
              <a:rPr lang="en-US" dirty="0"/>
              <a:t>Appreciate diversity,</a:t>
            </a:r>
          </a:p>
          <a:p>
            <a:pPr>
              <a:buFont typeface="Wingdings" panose="05000000000000000000" pitchFamily="2" charset="2"/>
              <a:buChar char="Ø"/>
            </a:pPr>
            <a:r>
              <a:rPr lang="en-US" dirty="0"/>
              <a:t>Friendly, ….</a:t>
            </a:r>
          </a:p>
          <a:p>
            <a:endParaRPr lang="en-US" dirty="0"/>
          </a:p>
        </p:txBody>
      </p:sp>
    </p:spTree>
    <p:extLst>
      <p:ext uri="{BB962C8B-B14F-4D97-AF65-F5344CB8AC3E}">
        <p14:creationId xmlns:p14="http://schemas.microsoft.com/office/powerpoint/2010/main" val="33587487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14647" cy="1325563"/>
          </a:xfrm>
          <a:solidFill>
            <a:schemeClr val="accent5"/>
          </a:solidFill>
        </p:spPr>
        <p:txBody>
          <a:bodyPr>
            <a:normAutofit/>
          </a:bodyPr>
          <a:lstStyle/>
          <a:p>
            <a:r>
              <a:rPr lang="en-US" sz="3200" dirty="0">
                <a:solidFill>
                  <a:srgbClr val="F2F2F2"/>
                </a:solidFill>
              </a:rPr>
              <a:t>Teacher as a Counsellor ( </a:t>
            </a:r>
            <a:r>
              <a:rPr lang="en-US" sz="3200" dirty="0" err="1">
                <a:solidFill>
                  <a:srgbClr val="F2F2F2"/>
                </a:solidFill>
              </a:rPr>
              <a:t>con’t</a:t>
            </a:r>
            <a:r>
              <a:rPr lang="en-US" sz="3200" dirty="0">
                <a:solidFill>
                  <a:srgbClr val="F2F2F2"/>
                </a:solidFill>
              </a:rPr>
              <a:t>)</a:t>
            </a:r>
            <a:r>
              <a:rPr lang="en-US" sz="3200" dirty="0">
                <a:solidFill>
                  <a:schemeClr val="lt1"/>
                </a:solidFill>
              </a:rPr>
              <a:t/>
            </a:r>
            <a:br>
              <a:rPr lang="en-US" sz="3200" dirty="0">
                <a:solidFill>
                  <a:schemeClr val="lt1"/>
                </a:solidFill>
              </a:rPr>
            </a:br>
            <a:endParaRPr lang="en-US" sz="3200" dirty="0"/>
          </a:p>
        </p:txBody>
      </p:sp>
      <p:sp>
        <p:nvSpPr>
          <p:cNvPr id="3" name="Text Placeholder 2"/>
          <p:cNvSpPr>
            <a:spLocks noGrp="1"/>
          </p:cNvSpPr>
          <p:nvPr>
            <p:ph type="body" idx="1"/>
          </p:nvPr>
        </p:nvSpPr>
        <p:spPr/>
        <p:txBody>
          <a:bodyPr/>
          <a:lstStyle/>
          <a:p>
            <a:pPr marL="114300" indent="0">
              <a:buNone/>
            </a:pPr>
            <a:r>
              <a:rPr lang="en-US" b="1" dirty="0"/>
              <a:t>Guidance services provided by a teacher:</a:t>
            </a:r>
          </a:p>
          <a:p>
            <a:r>
              <a:rPr lang="en-US" dirty="0"/>
              <a:t>Individual Inventory Service</a:t>
            </a:r>
          </a:p>
          <a:p>
            <a:r>
              <a:rPr lang="en-US" dirty="0"/>
              <a:t>Orientation Service</a:t>
            </a:r>
          </a:p>
          <a:p>
            <a:r>
              <a:rPr lang="en-US" dirty="0"/>
              <a:t>Information Service</a:t>
            </a:r>
          </a:p>
          <a:p>
            <a:r>
              <a:rPr lang="en-US" dirty="0"/>
              <a:t>Counselling Service</a:t>
            </a:r>
          </a:p>
          <a:p>
            <a:r>
              <a:rPr lang="en-US" dirty="0"/>
              <a:t>Placement Service</a:t>
            </a:r>
          </a:p>
          <a:p>
            <a:r>
              <a:rPr lang="en-US" dirty="0"/>
              <a:t>Referral Service,…..</a:t>
            </a:r>
          </a:p>
          <a:p>
            <a:endParaRPr lang="en-US" dirty="0"/>
          </a:p>
        </p:txBody>
      </p:sp>
    </p:spTree>
    <p:extLst>
      <p:ext uri="{BB962C8B-B14F-4D97-AF65-F5344CB8AC3E}">
        <p14:creationId xmlns:p14="http://schemas.microsoft.com/office/powerpoint/2010/main" val="121823506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29165" cy="1325563"/>
          </a:xfrm>
          <a:solidFill>
            <a:schemeClr val="accent5"/>
          </a:solidFill>
        </p:spPr>
        <p:txBody>
          <a:bodyPr>
            <a:normAutofit/>
          </a:bodyPr>
          <a:lstStyle/>
          <a:p>
            <a:r>
              <a:rPr lang="en-US" sz="3200" dirty="0">
                <a:solidFill>
                  <a:srgbClr val="F2F2F2"/>
                </a:solidFill>
              </a:rPr>
              <a:t>Teacher as a Counsellor ( </a:t>
            </a:r>
            <a:r>
              <a:rPr lang="en-US" sz="3200" dirty="0" err="1">
                <a:solidFill>
                  <a:srgbClr val="F2F2F2"/>
                </a:solidFill>
              </a:rPr>
              <a:t>con’t</a:t>
            </a:r>
            <a:r>
              <a:rPr lang="en-US" sz="3200" dirty="0">
                <a:solidFill>
                  <a:srgbClr val="F2F2F2"/>
                </a:solidFill>
              </a:rPr>
              <a:t>)</a:t>
            </a:r>
            <a:r>
              <a:rPr lang="en-US" sz="3200" dirty="0">
                <a:solidFill>
                  <a:schemeClr val="lt1"/>
                </a:solidFill>
              </a:rPr>
              <a:t/>
            </a:r>
            <a:br>
              <a:rPr lang="en-US" sz="3200" dirty="0">
                <a:solidFill>
                  <a:schemeClr val="lt1"/>
                </a:solidFill>
              </a:rPr>
            </a:br>
            <a:endParaRPr lang="en-US" sz="3200" dirty="0"/>
          </a:p>
        </p:txBody>
      </p:sp>
      <p:sp>
        <p:nvSpPr>
          <p:cNvPr id="3" name="Text Placeholder 2"/>
          <p:cNvSpPr>
            <a:spLocks noGrp="1"/>
          </p:cNvSpPr>
          <p:nvPr>
            <p:ph type="body" idx="1"/>
          </p:nvPr>
        </p:nvSpPr>
        <p:spPr/>
        <p:txBody>
          <a:bodyPr>
            <a:normAutofit fontScale="85000" lnSpcReduction="20000"/>
          </a:bodyPr>
          <a:lstStyle/>
          <a:p>
            <a:pPr marL="114300" indent="0">
              <a:buNone/>
            </a:pPr>
            <a:r>
              <a:rPr lang="en-US" b="1" dirty="0"/>
              <a:t>                              Techniques used in guidance and counselling</a:t>
            </a:r>
          </a:p>
          <a:p>
            <a:pPr marL="114300" indent="0">
              <a:buNone/>
            </a:pPr>
            <a:endParaRPr lang="en-US" dirty="0"/>
          </a:p>
          <a:p>
            <a:pPr lvl="0"/>
            <a:r>
              <a:rPr lang="en-US" dirty="0"/>
              <a:t>Observation</a:t>
            </a:r>
          </a:p>
          <a:p>
            <a:pPr lvl="0"/>
            <a:r>
              <a:rPr lang="en-US" dirty="0"/>
              <a:t>Interview </a:t>
            </a:r>
          </a:p>
          <a:p>
            <a:pPr lvl="0"/>
            <a:r>
              <a:rPr lang="en-US" dirty="0"/>
              <a:t>Cumulative record: </a:t>
            </a:r>
          </a:p>
          <a:p>
            <a:pPr lvl="0">
              <a:buFont typeface="Wingdings" panose="05000000000000000000" pitchFamily="2" charset="2"/>
              <a:buChar char="Ø"/>
            </a:pPr>
            <a:r>
              <a:rPr lang="en-US" dirty="0"/>
              <a:t>Personal </a:t>
            </a:r>
          </a:p>
          <a:p>
            <a:pPr lvl="0">
              <a:buFont typeface="Wingdings" panose="05000000000000000000" pitchFamily="2" charset="2"/>
              <a:buChar char="Ø"/>
            </a:pPr>
            <a:r>
              <a:rPr lang="en-US" dirty="0"/>
              <a:t>Home </a:t>
            </a:r>
          </a:p>
          <a:p>
            <a:pPr lvl="0">
              <a:buFont typeface="Wingdings" panose="05000000000000000000" pitchFamily="2" charset="2"/>
              <a:buChar char="Ø"/>
            </a:pPr>
            <a:r>
              <a:rPr lang="en-US" dirty="0"/>
              <a:t>Test scores</a:t>
            </a:r>
          </a:p>
          <a:p>
            <a:pPr lvl="0">
              <a:buFont typeface="Wingdings" panose="05000000000000000000" pitchFamily="2" charset="2"/>
              <a:buChar char="Ø"/>
            </a:pPr>
            <a:r>
              <a:rPr lang="en-US" dirty="0"/>
              <a:t> School attendance </a:t>
            </a:r>
          </a:p>
          <a:p>
            <a:pPr lvl="0">
              <a:buFont typeface="Wingdings" panose="05000000000000000000" pitchFamily="2" charset="2"/>
              <a:buChar char="Ø"/>
            </a:pPr>
            <a:r>
              <a:rPr lang="en-US" dirty="0"/>
              <a:t>Health:</a:t>
            </a:r>
          </a:p>
          <a:p>
            <a:pPr lvl="0">
              <a:buFont typeface="Wingdings" panose="05000000000000000000" pitchFamily="2" charset="2"/>
              <a:buChar char="Ø"/>
            </a:pPr>
            <a:r>
              <a:rPr lang="en-US" dirty="0"/>
              <a:t>Miscellaneous </a:t>
            </a:r>
          </a:p>
        </p:txBody>
      </p:sp>
    </p:spTree>
    <p:extLst>
      <p:ext uri="{BB962C8B-B14F-4D97-AF65-F5344CB8AC3E}">
        <p14:creationId xmlns:p14="http://schemas.microsoft.com/office/powerpoint/2010/main" val="312303181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29800" cy="1325563"/>
          </a:xfrm>
          <a:solidFill>
            <a:schemeClr val="accent5"/>
          </a:solidFill>
        </p:spPr>
        <p:txBody>
          <a:bodyPr>
            <a:normAutofit/>
          </a:bodyPr>
          <a:lstStyle/>
          <a:p>
            <a:r>
              <a:rPr lang="en-US" sz="3200" dirty="0">
                <a:solidFill>
                  <a:srgbClr val="F2F2F2"/>
                </a:solidFill>
              </a:rPr>
              <a:t>Teacher as a Counsellor ( </a:t>
            </a:r>
            <a:r>
              <a:rPr lang="en-US" sz="3200" dirty="0" err="1">
                <a:solidFill>
                  <a:srgbClr val="F2F2F2"/>
                </a:solidFill>
              </a:rPr>
              <a:t>con’t</a:t>
            </a:r>
            <a:r>
              <a:rPr lang="en-US" sz="3200" dirty="0">
                <a:solidFill>
                  <a:srgbClr val="F2F2F2"/>
                </a:solidFill>
              </a:rPr>
              <a:t>)</a:t>
            </a:r>
            <a:r>
              <a:rPr lang="en-US" sz="3200" dirty="0">
                <a:solidFill>
                  <a:schemeClr val="lt1"/>
                </a:solidFill>
              </a:rPr>
              <a:t/>
            </a:r>
            <a:br>
              <a:rPr lang="en-US" sz="3200" dirty="0">
                <a:solidFill>
                  <a:schemeClr val="lt1"/>
                </a:solidFill>
              </a:rPr>
            </a:br>
            <a:endParaRPr lang="en-US" sz="3200" dirty="0"/>
          </a:p>
        </p:txBody>
      </p:sp>
      <p:sp>
        <p:nvSpPr>
          <p:cNvPr id="3" name="Text Placeholder 2"/>
          <p:cNvSpPr>
            <a:spLocks noGrp="1"/>
          </p:cNvSpPr>
          <p:nvPr>
            <p:ph type="body" idx="1"/>
          </p:nvPr>
        </p:nvSpPr>
        <p:spPr/>
        <p:txBody>
          <a:bodyPr>
            <a:normAutofit/>
          </a:bodyPr>
          <a:lstStyle/>
          <a:p>
            <a:pPr lvl="0"/>
            <a:r>
              <a:rPr lang="en-US" b="1" dirty="0"/>
              <a:t>Questionnaire</a:t>
            </a:r>
            <a:endParaRPr lang="en-US" dirty="0"/>
          </a:p>
          <a:p>
            <a:pPr lvl="0"/>
            <a:r>
              <a:rPr lang="en-US" b="1" dirty="0"/>
              <a:t>Case study</a:t>
            </a:r>
          </a:p>
          <a:p>
            <a:pPr marL="114300" indent="0">
              <a:buNone/>
            </a:pPr>
            <a:endParaRPr lang="en-US" dirty="0"/>
          </a:p>
          <a:p>
            <a:endParaRPr lang="en-US" dirty="0"/>
          </a:p>
        </p:txBody>
      </p:sp>
    </p:spTree>
    <p:extLst>
      <p:ext uri="{BB962C8B-B14F-4D97-AF65-F5344CB8AC3E}">
        <p14:creationId xmlns:p14="http://schemas.microsoft.com/office/powerpoint/2010/main" val="210434735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9824" cy="1325563"/>
          </a:xfrm>
          <a:solidFill>
            <a:schemeClr val="accent5"/>
          </a:solidFill>
        </p:spPr>
        <p:txBody>
          <a:bodyPr>
            <a:normAutofit/>
          </a:bodyPr>
          <a:lstStyle/>
          <a:p>
            <a:r>
              <a:rPr lang="en-US" sz="3200" dirty="0">
                <a:solidFill>
                  <a:srgbClr val="F2F2F2"/>
                </a:solidFill>
              </a:rPr>
              <a:t>Teacher as a Counsellor ( </a:t>
            </a:r>
            <a:r>
              <a:rPr lang="en-US" sz="3200" dirty="0" err="1">
                <a:solidFill>
                  <a:srgbClr val="F2F2F2"/>
                </a:solidFill>
              </a:rPr>
              <a:t>con’t</a:t>
            </a:r>
            <a:r>
              <a:rPr lang="en-US" sz="3200" dirty="0">
                <a:solidFill>
                  <a:srgbClr val="F2F2F2"/>
                </a:solidFill>
              </a:rPr>
              <a:t>)</a:t>
            </a:r>
            <a:r>
              <a:rPr lang="en-US" sz="3200" dirty="0">
                <a:solidFill>
                  <a:schemeClr val="lt1"/>
                </a:solidFill>
              </a:rPr>
              <a:t/>
            </a:r>
            <a:br>
              <a:rPr lang="en-US" sz="3200" dirty="0">
                <a:solidFill>
                  <a:schemeClr val="lt1"/>
                </a:solidFill>
              </a:rPr>
            </a:br>
            <a:endParaRPr lang="en-US" sz="3200" dirty="0"/>
          </a:p>
        </p:txBody>
      </p:sp>
      <p:sp>
        <p:nvSpPr>
          <p:cNvPr id="3" name="Text Placeholder 2"/>
          <p:cNvSpPr>
            <a:spLocks noGrp="1"/>
          </p:cNvSpPr>
          <p:nvPr>
            <p:ph type="body" idx="1"/>
          </p:nvPr>
        </p:nvSpPr>
        <p:spPr/>
        <p:txBody>
          <a:bodyPr/>
          <a:lstStyle/>
          <a:p>
            <a:pPr marL="114300" indent="0">
              <a:buNone/>
            </a:pPr>
            <a:r>
              <a:rPr lang="en-US" b="1" dirty="0"/>
              <a:t>Ethical considerations in guidance and counselling</a:t>
            </a:r>
          </a:p>
          <a:p>
            <a:r>
              <a:rPr lang="en-US" dirty="0"/>
              <a:t>Confidentiality</a:t>
            </a:r>
          </a:p>
          <a:p>
            <a:r>
              <a:rPr lang="en-US" dirty="0"/>
              <a:t>Relationships:</a:t>
            </a:r>
          </a:p>
          <a:p>
            <a:r>
              <a:rPr lang="en-US" dirty="0"/>
              <a:t>Objectivity</a:t>
            </a:r>
          </a:p>
          <a:p>
            <a:r>
              <a:rPr lang="en-US" dirty="0"/>
              <a:t>Voluntary participation</a:t>
            </a:r>
          </a:p>
          <a:p>
            <a:r>
              <a:rPr lang="en-US" dirty="0"/>
              <a:t>Professionalism</a:t>
            </a:r>
          </a:p>
          <a:p>
            <a:pPr marL="114300" indent="0">
              <a:buNone/>
            </a:pPr>
            <a:endParaRPr lang="en-US" dirty="0"/>
          </a:p>
        </p:txBody>
      </p:sp>
    </p:spTree>
    <p:extLst>
      <p:ext uri="{BB962C8B-B14F-4D97-AF65-F5344CB8AC3E}">
        <p14:creationId xmlns:p14="http://schemas.microsoft.com/office/powerpoint/2010/main" val="129803714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35"/>
          <p:cNvSpPr txBox="1">
            <a:spLocks noGrp="1"/>
          </p:cNvSpPr>
          <p:nvPr>
            <p:ph type="title"/>
          </p:nvPr>
        </p:nvSpPr>
        <p:spPr>
          <a:xfrm>
            <a:off x="838200" y="365125"/>
            <a:ext cx="8638309" cy="1057275"/>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2F2F2"/>
              </a:buClr>
              <a:buSzPct val="100000"/>
              <a:buFont typeface="Calibri"/>
              <a:buNone/>
            </a:pPr>
            <a:r>
              <a:rPr lang="en-US" sz="3600" dirty="0">
                <a:solidFill>
                  <a:srgbClr val="F2F2F2"/>
                </a:solidFill>
                <a:sym typeface="Calibri"/>
              </a:rPr>
              <a:t>Teacher as a Counsellor ( con’t)</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999" name="Google Shape;999;p135"/>
          <p:cNvSpPr txBox="1">
            <a:spLocks noGrp="1"/>
          </p:cNvSpPr>
          <p:nvPr>
            <p:ph type="body" idx="1"/>
          </p:nvPr>
        </p:nvSpPr>
        <p:spPr>
          <a:xfrm>
            <a:off x="838200" y="1825625"/>
            <a:ext cx="10515600" cy="435133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114300" indent="0">
              <a:buNone/>
            </a:pPr>
            <a:r>
              <a:rPr lang="en-US" dirty="0"/>
              <a:t>          </a:t>
            </a:r>
            <a:r>
              <a:rPr lang="en-US" b="1" dirty="0"/>
              <a:t>Application Activity 6.6( Group Discussions and Presentation)</a:t>
            </a:r>
            <a:endParaRPr lang="en-US" dirty="0"/>
          </a:p>
          <a:p>
            <a:pPr marL="114300" indent="0">
              <a:buNone/>
            </a:pPr>
            <a:r>
              <a:rPr lang="en-US" dirty="0"/>
              <a:t>Design a questionnaire that will help you to collect maximum information that will be used in guidance and counselling of a learner with disruptive behaviour at your school.</a:t>
            </a:r>
          </a:p>
          <a:p>
            <a:pPr marL="0" lvl="0" indent="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336534393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153"/>
            <a:ext cx="9740153" cy="1475535"/>
          </a:xfrm>
          <a:solidFill>
            <a:schemeClr val="accent1"/>
          </a:solidFill>
        </p:spPr>
        <p:txBody>
          <a:bodyPr>
            <a:normAutofit fontScale="90000"/>
          </a:bodyPr>
          <a:lstStyle/>
          <a:p>
            <a:r>
              <a:rPr lang="en-US" dirty="0">
                <a:solidFill>
                  <a:srgbClr val="F2F2F2"/>
                </a:solidFill>
              </a:rPr>
              <a:t>Section 6.7.Special Considerations of Guidance in Early Childhood Education </a:t>
            </a:r>
            <a:r>
              <a:rPr lang="en-US" dirty="0">
                <a:solidFill>
                  <a:schemeClr val="lt1"/>
                </a:solidFill>
              </a:rPr>
              <a:t/>
            </a:r>
            <a:br>
              <a:rPr lang="en-US" dirty="0">
                <a:solidFill>
                  <a:schemeClr val="lt1"/>
                </a:solidFill>
              </a:rPr>
            </a:br>
            <a:endParaRPr lang="en-US"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6.7( Group discussions and Presentation)</a:t>
            </a:r>
            <a:endParaRPr lang="en-US" dirty="0"/>
          </a:p>
          <a:p>
            <a:pPr marL="114300" indent="0">
              <a:buNone/>
            </a:pPr>
            <a:r>
              <a:rPr lang="en-US" dirty="0"/>
              <a:t>Now that you have studied guidance and counselling in primary schools, do you think that it can apply to children in Early Childhood Education? Explain. </a:t>
            </a:r>
          </a:p>
        </p:txBody>
      </p:sp>
    </p:spTree>
    <p:extLst>
      <p:ext uri="{BB962C8B-B14F-4D97-AF65-F5344CB8AC3E}">
        <p14:creationId xmlns:p14="http://schemas.microsoft.com/office/powerpoint/2010/main" val="142640554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36"/>
          <p:cNvSpPr txBox="1">
            <a:spLocks noGrp="1"/>
          </p:cNvSpPr>
          <p:nvPr>
            <p:ph type="title"/>
          </p:nvPr>
        </p:nvSpPr>
        <p:spPr>
          <a:xfrm>
            <a:off x="838201" y="431800"/>
            <a:ext cx="9423400" cy="111991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
            </a:r>
            <a:br>
              <a:rPr lang="en-US" sz="3600" dirty="0">
                <a:solidFill>
                  <a:srgbClr val="F2F2F2"/>
                </a:solidFill>
                <a:sym typeface="Calibri"/>
              </a:rPr>
            </a:br>
            <a:r>
              <a:rPr lang="en-US" sz="3600" dirty="0">
                <a:solidFill>
                  <a:srgbClr val="F2F2F2"/>
                </a:solidFill>
                <a:sym typeface="Calibri"/>
              </a:rPr>
              <a:t>Special Considerations of Guidance in Early Childhood Education </a:t>
            </a:r>
            <a:r>
              <a:rPr lang="en-US" sz="3600" dirty="0">
                <a:solidFill>
                  <a:schemeClr val="lt1"/>
                </a:solidFill>
                <a:sym typeface="Calibri"/>
              </a:rPr>
              <a:t/>
            </a:r>
            <a:br>
              <a:rPr lang="en-US" sz="3600" dirty="0">
                <a:solidFill>
                  <a:schemeClr val="lt1"/>
                </a:solidFill>
                <a:sym typeface="Calibri"/>
              </a:rPr>
            </a:br>
            <a:endParaRPr sz="3600" dirty="0">
              <a:sym typeface="Calibri"/>
            </a:endParaRPr>
          </a:p>
        </p:txBody>
      </p:sp>
      <p:sp>
        <p:nvSpPr>
          <p:cNvPr id="1005" name="Google Shape;1005;p1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t>
            </a:r>
            <a:r>
              <a:rPr lang="en-US" b="1" dirty="0">
                <a:sym typeface="Calibri"/>
              </a:rPr>
              <a:t>Purposes of guidance and counselling for young children</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Help young children analyse their weaknesses and then overcome them.</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Help young children make wise decisions. </a:t>
            </a:r>
            <a:endParaRPr dirty="0">
              <a:sym typeface="Calibri"/>
            </a:endParaRPr>
          </a:p>
          <a:p>
            <a:pPr marL="228600" lvl="0" indent="-228600" algn="l" rtl="0">
              <a:lnSpc>
                <a:spcPct val="90000"/>
              </a:lnSpc>
              <a:spcBef>
                <a:spcPts val="1000"/>
              </a:spcBef>
              <a:spcAft>
                <a:spcPts val="0"/>
              </a:spcAft>
              <a:buClr>
                <a:schemeClr val="dk1"/>
              </a:buClr>
              <a:buSzPts val="2800"/>
              <a:buChar char="•"/>
            </a:pPr>
            <a:r>
              <a:rPr lang="en-US" dirty="0">
                <a:sym typeface="Calibri"/>
              </a:rPr>
              <a:t>Assist especially young students, who are undergoing counselling and guidance sessions. </a:t>
            </a:r>
            <a:endParaRPr dirty="0">
              <a:sym typeface="Calibri"/>
            </a:endParaRPr>
          </a:p>
          <a:p>
            <a:pPr marL="228600" lvl="0" indent="-50800" algn="l" rtl="0">
              <a:lnSpc>
                <a:spcPct val="90000"/>
              </a:lnSpc>
              <a:spcBef>
                <a:spcPts val="1000"/>
              </a:spcBef>
              <a:spcAft>
                <a:spcPts val="0"/>
              </a:spcAft>
              <a:buClr>
                <a:schemeClr val="dk1"/>
              </a:buClr>
              <a:buSzPts val="2800"/>
              <a:buNone/>
            </a:pPr>
            <a:endParaRPr dirty="0">
              <a:latin typeface="Oi"/>
              <a:ea typeface="Oi"/>
              <a:cs typeface="Oi"/>
              <a:sym typeface="Oi"/>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37"/>
          <p:cNvSpPr txBox="1">
            <a:spLocks noGrp="1"/>
          </p:cNvSpPr>
          <p:nvPr>
            <p:ph type="title"/>
          </p:nvPr>
        </p:nvSpPr>
        <p:spPr>
          <a:xfrm>
            <a:off x="838200" y="365125"/>
            <a:ext cx="950806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Special Considerations of Guidance in Early Childhood Education ( Con’t)</a:t>
            </a:r>
            <a:endParaRPr sz="3600" dirty="0">
              <a:sym typeface="Calibri"/>
            </a:endParaRPr>
          </a:p>
        </p:txBody>
      </p:sp>
      <p:sp>
        <p:nvSpPr>
          <p:cNvPr id="1011" name="Google Shape;1011;p1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Important roles of teachers in guidance and counselling in </a:t>
            </a:r>
            <a:endParaRPr b="1" dirty="0"/>
          </a:p>
          <a:p>
            <a:pPr marL="0" lvl="0" indent="0" algn="l" rtl="0">
              <a:lnSpc>
                <a:spcPct val="90000"/>
              </a:lnSpc>
              <a:spcBef>
                <a:spcPts val="1000"/>
              </a:spcBef>
              <a:spcAft>
                <a:spcPts val="0"/>
              </a:spcAft>
              <a:buClr>
                <a:schemeClr val="dk1"/>
              </a:buClr>
              <a:buSzPts val="2800"/>
              <a:buNone/>
            </a:pPr>
            <a:r>
              <a:rPr lang="en-US" b="1" dirty="0"/>
              <a:t>                               Early Childhood Education</a:t>
            </a:r>
            <a:endParaRPr dirty="0"/>
          </a:p>
          <a:p>
            <a:pPr marL="228600" lvl="0" indent="-228600" algn="l" rtl="0">
              <a:lnSpc>
                <a:spcPct val="90000"/>
              </a:lnSpc>
              <a:spcBef>
                <a:spcPts val="1000"/>
              </a:spcBef>
              <a:spcAft>
                <a:spcPts val="0"/>
              </a:spcAft>
              <a:buClr>
                <a:schemeClr val="dk1"/>
              </a:buClr>
              <a:buSzPts val="2800"/>
              <a:buChar char="•"/>
            </a:pPr>
            <a:r>
              <a:rPr lang="en-US" dirty="0"/>
              <a:t>Parenting the child while in school</a:t>
            </a:r>
            <a:endParaRPr dirty="0"/>
          </a:p>
          <a:p>
            <a:pPr marL="228600" lvl="0" indent="-228600" algn="l" rtl="0">
              <a:lnSpc>
                <a:spcPct val="90000"/>
              </a:lnSpc>
              <a:spcBef>
                <a:spcPts val="1000"/>
              </a:spcBef>
              <a:spcAft>
                <a:spcPts val="0"/>
              </a:spcAft>
              <a:buClr>
                <a:schemeClr val="dk1"/>
              </a:buClr>
              <a:buSzPts val="2800"/>
              <a:buChar char="•"/>
            </a:pPr>
            <a:r>
              <a:rPr lang="en-US" dirty="0"/>
              <a:t>Guiding the child on appropriate conduct</a:t>
            </a:r>
            <a:endParaRPr dirty="0"/>
          </a:p>
          <a:p>
            <a:pPr marL="228600" lvl="0" indent="-228600" algn="l" rtl="0">
              <a:lnSpc>
                <a:spcPct val="90000"/>
              </a:lnSpc>
              <a:spcBef>
                <a:spcPts val="1000"/>
              </a:spcBef>
              <a:spcAft>
                <a:spcPts val="0"/>
              </a:spcAft>
              <a:buClr>
                <a:schemeClr val="dk1"/>
              </a:buClr>
              <a:buSzPts val="2800"/>
              <a:buChar char="•"/>
            </a:pPr>
            <a:r>
              <a:rPr lang="en-US" dirty="0"/>
              <a:t>Assisting and comforting the child</a:t>
            </a:r>
            <a:endParaRPr dirty="0"/>
          </a:p>
          <a:p>
            <a:pPr marL="228600" lvl="0" indent="-228600" algn="l" rtl="0">
              <a:lnSpc>
                <a:spcPct val="90000"/>
              </a:lnSpc>
              <a:spcBef>
                <a:spcPts val="1000"/>
              </a:spcBef>
              <a:spcAft>
                <a:spcPts val="0"/>
              </a:spcAft>
              <a:buClr>
                <a:schemeClr val="dk1"/>
              </a:buClr>
              <a:buSzPts val="2800"/>
              <a:buChar char="•"/>
            </a:pPr>
            <a:r>
              <a:rPr lang="en-US" dirty="0"/>
              <a:t>Identifying and assisting children with difficulties</a:t>
            </a:r>
            <a:endParaRPr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38"/>
          <p:cNvSpPr txBox="1">
            <a:spLocks noGrp="1"/>
          </p:cNvSpPr>
          <p:nvPr>
            <p:ph type="title"/>
          </p:nvPr>
        </p:nvSpPr>
        <p:spPr>
          <a:xfrm>
            <a:off x="838200" y="365125"/>
            <a:ext cx="94488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3600"/>
              <a:buFont typeface="Calibri"/>
              <a:buNone/>
            </a:pPr>
            <a:r>
              <a:rPr lang="en-US" sz="3600" dirty="0">
                <a:solidFill>
                  <a:srgbClr val="F2F2F2"/>
                </a:solidFill>
                <a:sym typeface="Calibri"/>
              </a:rPr>
              <a:t>Special Considerations of Guidance in Early Childhood Education ( Con’t)</a:t>
            </a:r>
            <a:endParaRPr sz="3600" dirty="0">
              <a:sym typeface="Calibri"/>
            </a:endParaRPr>
          </a:p>
        </p:txBody>
      </p:sp>
      <p:sp>
        <p:nvSpPr>
          <p:cNvPr id="1017" name="Google Shape;1017;p1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              Areas of counselling and guidance services in Early Childhood</a:t>
            </a:r>
            <a:endParaRPr dirty="0"/>
          </a:p>
          <a:p>
            <a:pPr marL="0" lvl="0" indent="0" algn="l" rtl="0">
              <a:lnSpc>
                <a:spcPct val="90000"/>
              </a:lnSpc>
              <a:spcBef>
                <a:spcPts val="1000"/>
              </a:spcBef>
              <a:spcAft>
                <a:spcPts val="0"/>
              </a:spcAft>
              <a:buClr>
                <a:schemeClr val="dk1"/>
              </a:buClr>
              <a:buSzPts val="2800"/>
              <a:buNone/>
            </a:pPr>
            <a:r>
              <a:rPr lang="en-US" b="1" dirty="0"/>
              <a:t>                                              Education</a:t>
            </a:r>
            <a:endParaRPr dirty="0"/>
          </a:p>
          <a:p>
            <a:pPr marL="0" lvl="0" indent="0" algn="l" rtl="0">
              <a:lnSpc>
                <a:spcPct val="90000"/>
              </a:lnSpc>
              <a:spcBef>
                <a:spcPts val="1000"/>
              </a:spcBef>
              <a:spcAft>
                <a:spcPts val="0"/>
              </a:spcAft>
              <a:buClr>
                <a:schemeClr val="dk1"/>
              </a:buClr>
              <a:buSzPts val="2800"/>
              <a:buNone/>
            </a:pPr>
            <a:r>
              <a:rPr lang="en-US" dirty="0"/>
              <a:t>        mainly areas of concern:</a:t>
            </a:r>
            <a:endParaRPr dirty="0"/>
          </a:p>
          <a:p>
            <a:pPr marL="228600" lvl="0" indent="-228600" algn="l" rtl="0">
              <a:lnSpc>
                <a:spcPct val="90000"/>
              </a:lnSpc>
              <a:spcBef>
                <a:spcPts val="1000"/>
              </a:spcBef>
              <a:spcAft>
                <a:spcPts val="0"/>
              </a:spcAft>
              <a:buClr>
                <a:schemeClr val="dk1"/>
              </a:buClr>
              <a:buSzPts val="2800"/>
              <a:buChar char="•"/>
            </a:pPr>
            <a:r>
              <a:rPr lang="en-US" dirty="0"/>
              <a:t>Vulnerability within the school environment: </a:t>
            </a:r>
            <a:endParaRPr dirty="0"/>
          </a:p>
          <a:p>
            <a:pPr marL="228600" lvl="0" indent="-228600" algn="l" rtl="0">
              <a:lnSpc>
                <a:spcPct val="90000"/>
              </a:lnSpc>
              <a:spcBef>
                <a:spcPts val="1000"/>
              </a:spcBef>
              <a:spcAft>
                <a:spcPts val="0"/>
              </a:spcAft>
              <a:buClr>
                <a:schemeClr val="dk1"/>
              </a:buClr>
              <a:buSzPts val="2800"/>
              <a:buChar char="•"/>
            </a:pPr>
            <a:r>
              <a:rPr lang="en-US" dirty="0"/>
              <a:t>Learning disabilities</a:t>
            </a:r>
            <a:endParaRPr dirty="0"/>
          </a:p>
          <a:p>
            <a:pPr marL="228600" lvl="0" indent="-228600" algn="l" rtl="0">
              <a:lnSpc>
                <a:spcPct val="90000"/>
              </a:lnSpc>
              <a:spcBef>
                <a:spcPts val="1000"/>
              </a:spcBef>
              <a:spcAft>
                <a:spcPts val="0"/>
              </a:spcAft>
              <a:buClr>
                <a:schemeClr val="dk1"/>
              </a:buClr>
              <a:buSzPts val="2800"/>
              <a:buChar char="•"/>
            </a:pPr>
            <a:r>
              <a:rPr lang="en-US" dirty="0"/>
              <a:t>Communication: </a:t>
            </a:r>
            <a:endParaRPr dirty="0"/>
          </a:p>
          <a:p>
            <a:pPr marL="228600" lvl="0" indent="-228600" algn="l" rtl="0">
              <a:lnSpc>
                <a:spcPct val="90000"/>
              </a:lnSpc>
              <a:spcBef>
                <a:spcPts val="1000"/>
              </a:spcBef>
              <a:spcAft>
                <a:spcPts val="0"/>
              </a:spcAft>
              <a:buClr>
                <a:schemeClr val="dk1"/>
              </a:buClr>
              <a:buSzPts val="2800"/>
              <a:buChar char="•"/>
            </a:pPr>
            <a:r>
              <a:rPr lang="en-US" dirty="0"/>
              <a:t>Introversion: </a:t>
            </a:r>
            <a:endParaRPr dirty="0"/>
          </a:p>
          <a:p>
            <a:pPr marL="228600" lvl="0" indent="-228600" algn="l" rtl="0">
              <a:lnSpc>
                <a:spcPct val="90000"/>
              </a:lnSpc>
              <a:spcBef>
                <a:spcPts val="1000"/>
              </a:spcBef>
              <a:spcAft>
                <a:spcPts val="0"/>
              </a:spcAft>
              <a:buClr>
                <a:schemeClr val="dk1"/>
              </a:buClr>
              <a:buSzPts val="2800"/>
              <a:buChar char="•"/>
            </a:pPr>
            <a:r>
              <a:rPr lang="en-US" dirty="0"/>
              <a:t>Stress and anxiety,……</a:t>
            </a:r>
            <a:r>
              <a:rPr lang="en-US" b="1" dirty="0"/>
              <a:t>..</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7eb6e7a94e_0_0"/>
          <p:cNvSpPr txBox="1">
            <a:spLocks noGrp="1"/>
          </p:cNvSpPr>
          <p:nvPr>
            <p:ph type="title"/>
          </p:nvPr>
        </p:nvSpPr>
        <p:spPr>
          <a:xfrm>
            <a:off x="838200" y="365125"/>
            <a:ext cx="9525000" cy="1325700"/>
          </a:xfrm>
          <a:prstGeom prst="rect">
            <a:avLst/>
          </a:prstGeom>
          <a:solidFill>
            <a:schemeClr val="accent5">
              <a:lumMod val="75000"/>
            </a:schemeClr>
          </a:solidFill>
        </p:spPr>
        <p:txBody>
          <a:bodyPr spcFirstLastPara="1" wrap="square" lIns="91425" tIns="45700" rIns="91425" bIns="45700" anchor="ctr" anchorCtr="0">
            <a:normAutofit/>
          </a:bodyPr>
          <a:lstStyle/>
          <a:p>
            <a:pPr lvl="0" algn="ctr">
              <a:buSzPts val="3200"/>
            </a:pPr>
            <a:r>
              <a:rPr lang="en-US" sz="3200" b="1" dirty="0">
                <a:solidFill>
                  <a:schemeClr val="bg1"/>
                </a:solidFill>
              </a:rPr>
              <a:t>Concepts related to Psychology (Cont’d)</a:t>
            </a:r>
            <a:endParaRPr sz="3200" b="1" dirty="0"/>
          </a:p>
        </p:txBody>
      </p:sp>
      <p:sp>
        <p:nvSpPr>
          <p:cNvPr id="203" name="Google Shape;203;g27eb6e7a94e_0_0"/>
          <p:cNvSpPr txBox="1">
            <a:spLocks noGrp="1"/>
          </p:cNvSpPr>
          <p:nvPr>
            <p:ph type="body" idx="1"/>
          </p:nvPr>
        </p:nvSpPr>
        <p:spPr>
          <a:xfrm>
            <a:off x="838200" y="1690825"/>
            <a:ext cx="9525000" cy="4351200"/>
          </a:xfrm>
          <a:prstGeom prst="rect">
            <a:avLst/>
          </a:prstGeom>
        </p:spPr>
        <p:txBody>
          <a:bodyPr spcFirstLastPara="1" wrap="square" lIns="91425" tIns="45700" rIns="91425" bIns="45700" anchor="t" anchorCtr="0">
            <a:normAutofit fontScale="92500"/>
          </a:bodyPr>
          <a:lstStyle/>
          <a:p>
            <a:pPr indent="-457200">
              <a:lnSpc>
                <a:spcPct val="115000"/>
              </a:lnSpc>
              <a:buSzPct val="100000"/>
            </a:pPr>
            <a:r>
              <a:rPr lang="en-US" b="1" dirty="0"/>
              <a:t>Intrapersonal intelligence</a:t>
            </a:r>
            <a:r>
              <a:rPr lang="en-US" dirty="0"/>
              <a:t> is the ability to understand oneself.</a:t>
            </a:r>
          </a:p>
          <a:p>
            <a:pPr indent="-457200">
              <a:lnSpc>
                <a:spcPct val="115000"/>
              </a:lnSpc>
              <a:buSzPct val="100000"/>
            </a:pPr>
            <a:r>
              <a:rPr lang="en-US" b="1" dirty="0"/>
              <a:t>Naturalist intelligence</a:t>
            </a:r>
            <a:r>
              <a:rPr lang="en-US" dirty="0"/>
              <a:t> is the ability to recognise and classify plants, animals, and minerals. </a:t>
            </a:r>
          </a:p>
          <a:p>
            <a:pPr indent="-457200">
              <a:lnSpc>
                <a:spcPct val="115000"/>
              </a:lnSpc>
              <a:buSzPct val="100000"/>
            </a:pPr>
            <a:r>
              <a:rPr lang="en-US" b="1" dirty="0"/>
              <a:t>Learning</a:t>
            </a:r>
            <a:r>
              <a:rPr lang="en-US" dirty="0"/>
              <a:t> has been defined as a relatively permanent change in behaviour that occurs as the result of prior experience or practice.</a:t>
            </a:r>
          </a:p>
          <a:p>
            <a:pPr indent="-457200">
              <a:lnSpc>
                <a:spcPct val="115000"/>
              </a:lnSpc>
              <a:buSzPct val="100000"/>
            </a:pPr>
            <a:r>
              <a:rPr lang="en-US" b="1" dirty="0"/>
              <a:t>Motivation </a:t>
            </a:r>
            <a:r>
              <a:rPr lang="en-US" dirty="0"/>
              <a:t>is the internal process that activates, guides, and maintains behaviour over time. </a:t>
            </a:r>
            <a:endParaRPr dirty="0"/>
          </a:p>
          <a:p>
            <a:pPr marL="0" lvl="0" indent="0" algn="l" rtl="0">
              <a:spcBef>
                <a:spcPts val="1000"/>
              </a:spcBef>
              <a:spcAft>
                <a:spcPts val="0"/>
              </a:spcAft>
              <a:buClr>
                <a:schemeClr val="dk1"/>
              </a:buClr>
              <a:buSzPct val="39285"/>
              <a:buFont typeface="Arial"/>
              <a:buNone/>
            </a:pPr>
            <a:endParaRPr dirty="0"/>
          </a:p>
          <a:p>
            <a:pPr marL="0" lvl="0" indent="0" algn="l" rtl="0">
              <a:spcBef>
                <a:spcPts val="1000"/>
              </a:spcBef>
              <a:spcAft>
                <a:spcPts val="0"/>
              </a:spcAft>
              <a:buNone/>
            </a:pPr>
            <a:endParaRPr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9447" cy="1325563"/>
          </a:xfrm>
          <a:solidFill>
            <a:schemeClr val="accent1"/>
          </a:solidFill>
        </p:spPr>
        <p:txBody>
          <a:bodyPr/>
          <a:lstStyle/>
          <a:p>
            <a:r>
              <a:rPr lang="en-US" dirty="0">
                <a:solidFill>
                  <a:srgbClr val="F2F2F2"/>
                </a:solidFill>
              </a:rPr>
              <a:t>Special Considerations of Guidance in Early Childhood Education ( Con’t)</a:t>
            </a:r>
            <a:endParaRPr lang="en-US"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endParaRPr lang="en-US" dirty="0"/>
          </a:p>
          <a:p>
            <a:pPr marL="114300" indent="0">
              <a:buNone/>
            </a:pPr>
            <a:r>
              <a:rPr lang="en-US" b="1" dirty="0"/>
              <a:t>      Application activity 6.7( Question –Answer)</a:t>
            </a:r>
          </a:p>
          <a:p>
            <a:pPr marL="114300" indent="0">
              <a:buNone/>
            </a:pPr>
            <a:r>
              <a:rPr lang="en-US" dirty="0"/>
              <a:t>Assume you are a teacher in a nursery school and at the beginning of the academic year you receive children to teach. Elaborate a plan of all activities you will do to make them comfortable</a:t>
            </a:r>
          </a:p>
        </p:txBody>
      </p:sp>
    </p:spTree>
    <p:extLst>
      <p:ext uri="{BB962C8B-B14F-4D97-AF65-F5344CB8AC3E}">
        <p14:creationId xmlns:p14="http://schemas.microsoft.com/office/powerpoint/2010/main" val="3535424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6718" cy="1325563"/>
          </a:xfrm>
          <a:solidFill>
            <a:schemeClr val="accent1"/>
          </a:solidFill>
        </p:spPr>
        <p:txBody>
          <a:bodyPr>
            <a:normAutofit/>
          </a:bodyPr>
          <a:lstStyle/>
          <a:p>
            <a:r>
              <a:rPr lang="en-US" sz="3200" dirty="0" smtClean="0">
                <a:solidFill>
                  <a:schemeClr val="bg1">
                    <a:lumMod val="95000"/>
                  </a:schemeClr>
                </a:solidFill>
              </a:rPr>
              <a:t>Summary of unit </a:t>
            </a:r>
            <a:r>
              <a:rPr lang="en-US" sz="3200" dirty="0">
                <a:solidFill>
                  <a:schemeClr val="bg1">
                    <a:lumMod val="95000"/>
                  </a:schemeClr>
                </a:solidFill>
              </a:rPr>
              <a:t>6</a:t>
            </a:r>
          </a:p>
        </p:txBody>
      </p:sp>
      <p:sp>
        <p:nvSpPr>
          <p:cNvPr id="3" name="Text Placeholder 2"/>
          <p:cNvSpPr>
            <a:spLocks noGrp="1"/>
          </p:cNvSpPr>
          <p:nvPr>
            <p:ph type="body" idx="1"/>
          </p:nvPr>
        </p:nvSpPr>
        <p:spPr/>
        <p:txBody>
          <a:bodyPr/>
          <a:lstStyle/>
          <a:p>
            <a:pPr lvl="0"/>
            <a:r>
              <a:rPr lang="en-US" dirty="0"/>
              <a:t>The concepts of guidance and counselling.</a:t>
            </a:r>
          </a:p>
          <a:p>
            <a:pPr lvl="0"/>
            <a:r>
              <a:rPr lang="en-US" dirty="0"/>
              <a:t>Types of guidance and counselling: Educational/Academic guidance, Personal/Social guidance, and Vocational guidance.</a:t>
            </a:r>
          </a:p>
          <a:p>
            <a:pPr lvl="0"/>
            <a:r>
              <a:rPr lang="en-US" dirty="0"/>
              <a:t>Major counselling skills including active listening skills that require attending, non-verbal listening, and verbal listening.</a:t>
            </a:r>
          </a:p>
          <a:p>
            <a:r>
              <a:rPr lang="en-US" dirty="0"/>
              <a:t>Qualities of a counsellor, techniques of guidance and counselling, ethical considerations in guidance and counselling, special considerations in guidance and counselling.</a:t>
            </a:r>
          </a:p>
        </p:txBody>
      </p:sp>
    </p:spTree>
    <p:extLst>
      <p:ext uri="{BB962C8B-B14F-4D97-AF65-F5344CB8AC3E}">
        <p14:creationId xmlns:p14="http://schemas.microsoft.com/office/powerpoint/2010/main" val="339811886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39"/>
          <p:cNvSpPr txBox="1">
            <a:spLocks noGrp="1"/>
          </p:cNvSpPr>
          <p:nvPr>
            <p:ph type="title"/>
          </p:nvPr>
        </p:nvSpPr>
        <p:spPr>
          <a:xfrm>
            <a:off x="838200" y="365125"/>
            <a:ext cx="890693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600" dirty="0" smtClean="0">
                <a:solidFill>
                  <a:schemeClr val="lt1"/>
                </a:solidFill>
              </a:rPr>
              <a:t>Summary of the module</a:t>
            </a:r>
            <a:endParaRPr sz="3600" dirty="0">
              <a:sym typeface="Calibri"/>
            </a:endParaRPr>
          </a:p>
        </p:txBody>
      </p:sp>
      <p:sp>
        <p:nvSpPr>
          <p:cNvPr id="1023" name="Google Shape;1023;p1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Introduction to Educational Psychology, </a:t>
            </a:r>
            <a:endParaRPr lang="en-US" dirty="0">
              <a:latin typeface="Calibri" panose="020F0502020204030204" pitchFamily="34" charset="0"/>
              <a:cs typeface="Calibri" panose="020F0502020204030204" pitchFamily="34" charset="0"/>
            </a:endParaRPr>
          </a:p>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Human Developmental Psychology, </a:t>
            </a:r>
            <a:endParaRPr lang="en-US" dirty="0">
              <a:latin typeface="Calibri" panose="020F0502020204030204" pitchFamily="34" charset="0"/>
              <a:cs typeface="Calibri" panose="020F0502020204030204" pitchFamily="34" charset="0"/>
            </a:endParaRPr>
          </a:p>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Personality, </a:t>
            </a:r>
            <a:endParaRPr lang="en-US" dirty="0">
              <a:latin typeface="Calibri" panose="020F0502020204030204" pitchFamily="34" charset="0"/>
              <a:cs typeface="Calibri" panose="020F0502020204030204" pitchFamily="34" charset="0"/>
            </a:endParaRPr>
          </a:p>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Social Psychology,</a:t>
            </a:r>
            <a:endParaRPr lang="en-US" dirty="0">
              <a:latin typeface="Calibri" panose="020F0502020204030204" pitchFamily="34" charset="0"/>
              <a:cs typeface="Calibri" panose="020F0502020204030204" pitchFamily="34" charset="0"/>
            </a:endParaRPr>
          </a:p>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Learning Theories and their applications to the teaching and learning process, </a:t>
            </a:r>
            <a:endParaRPr lang="en-US" dirty="0">
              <a:latin typeface="Calibri" panose="020F0502020204030204" pitchFamily="34" charset="0"/>
              <a:cs typeface="Calibri" panose="020F0502020204030204" pitchFamily="34" charset="0"/>
            </a:endParaRPr>
          </a:p>
          <a:p>
            <a:pPr marL="685800" lvl="1" indent="-219075">
              <a:lnSpc>
                <a:spcPct val="200000"/>
              </a:lnSpc>
              <a:buSzPct val="100000"/>
              <a:buFont typeface="Noto Sans Symbols"/>
              <a:buChar char="❖"/>
            </a:pPr>
            <a:r>
              <a:rPr lang="en-US" sz="2000" dirty="0">
                <a:latin typeface="Calibri" panose="020F0502020204030204" pitchFamily="34" charset="0"/>
                <a:cs typeface="Calibri" panose="020F0502020204030204" pitchFamily="34" charset="0"/>
              </a:rPr>
              <a:t>Guidance and Counselling.</a:t>
            </a:r>
          </a:p>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15087"/>
          </a:xfrm>
          <a:solidFill>
            <a:schemeClr val="accent5">
              <a:lumMod val="50000"/>
            </a:schemeClr>
          </a:solidFill>
        </p:spPr>
        <p:txBody>
          <a:bodyPr/>
          <a:lstStyle/>
          <a:p>
            <a:r>
              <a:rPr lang="en-US" smtClean="0"/>
              <a:t>                              </a:t>
            </a:r>
            <a:r>
              <a:rPr lang="en-US" smtClean="0">
                <a:solidFill>
                  <a:schemeClr val="bg1"/>
                </a:solidFill>
              </a:rPr>
              <a:t>POST-TEST</a:t>
            </a:r>
            <a:endParaRPr lang="en-US" dirty="0">
              <a:solidFill>
                <a:schemeClr val="bg1"/>
              </a:solidFill>
            </a:endParaRPr>
          </a:p>
        </p:txBody>
      </p:sp>
    </p:spTree>
    <p:extLst>
      <p:ext uri="{BB962C8B-B14F-4D97-AF65-F5344CB8AC3E}">
        <p14:creationId xmlns:p14="http://schemas.microsoft.com/office/powerpoint/2010/main" val="51173212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8146"/>
          </a:xfrm>
          <a:solidFill>
            <a:schemeClr val="accent5">
              <a:lumMod val="50000"/>
            </a:schemeClr>
          </a:solidFill>
        </p:spPr>
        <p:txBody>
          <a:bodyPr/>
          <a:lstStyle/>
          <a:p>
            <a:r>
              <a:rPr lang="en-US" dirty="0" smtClean="0"/>
              <a:t>                    </a:t>
            </a:r>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86926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16"/>
          <p:cNvSpPr txBox="1">
            <a:spLocks noGrp="1"/>
          </p:cNvSpPr>
          <p:nvPr>
            <p:ph type="body" idx="1"/>
          </p:nvPr>
        </p:nvSpPr>
        <p:spPr>
          <a:xfrm>
            <a:off x="838200" y="1825625"/>
            <a:ext cx="9560859" cy="43513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3200" b="1" dirty="0"/>
              <a:t>Other concepts related to  psychology </a:t>
            </a:r>
            <a:endParaRPr sz="3200" b="1" dirty="0"/>
          </a:p>
          <a:p>
            <a:pPr marL="0" lvl="0" indent="0" algn="l" rtl="0">
              <a:spcBef>
                <a:spcPts val="0"/>
              </a:spcBef>
              <a:spcAft>
                <a:spcPts val="0"/>
              </a:spcAft>
              <a:buClr>
                <a:schemeClr val="dk1"/>
              </a:buClr>
              <a:buSzPts val="3200"/>
              <a:buFont typeface="Calibri"/>
              <a:buNone/>
            </a:pPr>
            <a:endParaRPr sz="3200" b="1" dirty="0"/>
          </a:p>
          <a:p>
            <a:pPr marL="0" lvl="0" indent="0" algn="l" rtl="0">
              <a:lnSpc>
                <a:spcPct val="115000"/>
              </a:lnSpc>
              <a:spcBef>
                <a:spcPts val="1000"/>
              </a:spcBef>
              <a:spcAft>
                <a:spcPts val="0"/>
              </a:spcAft>
              <a:buNone/>
            </a:pPr>
            <a:r>
              <a:rPr lang="en-US" b="1" dirty="0">
                <a:sym typeface="Calibri"/>
              </a:rPr>
              <a:t>Sensation</a:t>
            </a:r>
            <a:r>
              <a:rPr lang="en-US" dirty="0">
                <a:sym typeface="Calibri"/>
              </a:rPr>
              <a:t> is the stimulation of sensory receptor organs (eyes, ears, nose, tongue, skin, etc.) and the transmission of sensory information to the central nervous system for further processing.</a:t>
            </a:r>
            <a:endParaRPr dirty="0">
              <a:sym typeface="Calibri"/>
            </a:endParaRPr>
          </a:p>
          <a:p>
            <a:pPr marL="0" lvl="0" indent="0" algn="l" rtl="0">
              <a:lnSpc>
                <a:spcPct val="115000"/>
              </a:lnSpc>
              <a:spcBef>
                <a:spcPts val="1000"/>
              </a:spcBef>
              <a:spcAft>
                <a:spcPts val="0"/>
              </a:spcAft>
              <a:buNone/>
            </a:pPr>
            <a:r>
              <a:rPr lang="en-US" b="1" dirty="0">
                <a:sym typeface="Calibri"/>
              </a:rPr>
              <a:t>Perception</a:t>
            </a:r>
            <a:r>
              <a:rPr lang="en-US" dirty="0">
                <a:sym typeface="Calibri"/>
              </a:rPr>
              <a:t> is the interpretation of sensation. Perception is thus the process by which sensations or sensory impressions from sense organs are made meaningful.</a:t>
            </a:r>
            <a:endParaRPr dirty="0"/>
          </a:p>
        </p:txBody>
      </p:sp>
      <p:sp>
        <p:nvSpPr>
          <p:cNvPr id="2" name="Title 1"/>
          <p:cNvSpPr>
            <a:spLocks noGrp="1"/>
          </p:cNvSpPr>
          <p:nvPr>
            <p:ph type="title"/>
          </p:nvPr>
        </p:nvSpPr>
        <p:spPr>
          <a:xfrm>
            <a:off x="838200" y="365125"/>
            <a:ext cx="9560859" cy="1325563"/>
          </a:xfrm>
          <a:solidFill>
            <a:schemeClr val="accent5">
              <a:lumMod val="75000"/>
            </a:schemeClr>
          </a:solidFill>
        </p:spPr>
        <p:txBody>
          <a:bodyPr>
            <a:normAutofit/>
          </a:bodyPr>
          <a:lstStyle/>
          <a:p>
            <a:pPr algn="ctr"/>
            <a:r>
              <a:rPr lang="en-US" sz="3200" b="1" dirty="0">
                <a:solidFill>
                  <a:schemeClr val="bg1"/>
                </a:solidFill>
              </a:rPr>
              <a:t>Concepts related to Psychology (Cont’d)</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7eb6e7a94e_0_12"/>
          <p:cNvSpPr txBox="1">
            <a:spLocks noGrp="1"/>
          </p:cNvSpPr>
          <p:nvPr>
            <p:ph type="title"/>
          </p:nvPr>
        </p:nvSpPr>
        <p:spPr>
          <a:xfrm>
            <a:off x="838200" y="365125"/>
            <a:ext cx="9587753" cy="1325700"/>
          </a:xfrm>
          <a:prstGeom prst="rect">
            <a:avLst/>
          </a:prstGeom>
          <a:solidFill>
            <a:schemeClr val="accent5">
              <a:lumMod val="75000"/>
            </a:schemeClr>
          </a:solidFill>
        </p:spPr>
        <p:txBody>
          <a:bodyPr spcFirstLastPara="1" wrap="square" lIns="91425" tIns="45700" rIns="91425" bIns="45700" anchor="ctr" anchorCtr="0">
            <a:normAutofit/>
          </a:bodyPr>
          <a:lstStyle/>
          <a:p>
            <a:pPr lvl="0" algn="ctr">
              <a:buSzPts val="3200"/>
            </a:pPr>
            <a:r>
              <a:rPr lang="en-US" sz="3200" b="1" dirty="0">
                <a:solidFill>
                  <a:schemeClr val="bg1"/>
                </a:solidFill>
              </a:rPr>
              <a:t>Concepts related to Psychology (Cont’d)</a:t>
            </a:r>
            <a:endParaRPr sz="3200" b="1" dirty="0"/>
          </a:p>
        </p:txBody>
      </p:sp>
      <p:sp>
        <p:nvSpPr>
          <p:cNvPr id="216" name="Google Shape;216;g27eb6e7a94e_0_12"/>
          <p:cNvSpPr txBox="1">
            <a:spLocks noGrp="1"/>
          </p:cNvSpPr>
          <p:nvPr>
            <p:ph type="body" idx="1"/>
          </p:nvPr>
        </p:nvSpPr>
        <p:spPr>
          <a:xfrm>
            <a:off x="838200" y="1825625"/>
            <a:ext cx="9587753" cy="4351200"/>
          </a:xfrm>
          <a:prstGeom prst="rect">
            <a:avLst/>
          </a:prstGeom>
        </p:spPr>
        <p:txBody>
          <a:bodyPr spcFirstLastPara="1" wrap="square" lIns="91425" tIns="45700" rIns="91425" bIns="45700" anchor="t" anchorCtr="0">
            <a:normAutofit/>
          </a:bodyPr>
          <a:lstStyle/>
          <a:p>
            <a:pPr marL="228600" lvl="0" indent="0" algn="l" rtl="0">
              <a:lnSpc>
                <a:spcPct val="115000"/>
              </a:lnSpc>
              <a:spcBef>
                <a:spcPts val="1000"/>
              </a:spcBef>
              <a:spcAft>
                <a:spcPts val="0"/>
              </a:spcAft>
              <a:buNone/>
            </a:pPr>
            <a:endParaRPr b="1" dirty="0"/>
          </a:p>
          <a:p>
            <a:pPr marL="228600" lvl="0" indent="-255270" algn="l" rtl="0">
              <a:lnSpc>
                <a:spcPct val="115000"/>
              </a:lnSpc>
              <a:spcBef>
                <a:spcPts val="1000"/>
              </a:spcBef>
              <a:spcAft>
                <a:spcPts val="0"/>
              </a:spcAft>
              <a:buSzPts val="2800"/>
              <a:buFont typeface="Noto Sans Symbols"/>
              <a:buChar char="⮚"/>
            </a:pPr>
            <a:r>
              <a:rPr lang="en-US" b="1" dirty="0"/>
              <a:t>Memory </a:t>
            </a:r>
            <a:r>
              <a:rPr lang="en-US" dirty="0"/>
              <a:t>is the ability of an individual or a learner to retain or store information acquired and then later retrieve all or some of it for use while </a:t>
            </a:r>
            <a:r>
              <a:rPr lang="en-US" b="1" dirty="0"/>
              <a:t>forgetting </a:t>
            </a:r>
            <a:r>
              <a:rPr lang="en-US" dirty="0"/>
              <a:t>is a process characterized by inability to recall, recognize, and reproduce the learned materials or tasks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65024" cy="1325563"/>
          </a:xfrm>
          <a:solidFill>
            <a:schemeClr val="accent5">
              <a:lumMod val="75000"/>
            </a:schemeClr>
          </a:solidFill>
        </p:spPr>
        <p:txBody>
          <a:bodyPr>
            <a:normAutofit/>
          </a:bodyPr>
          <a:lstStyle/>
          <a:p>
            <a:pPr algn="ctr"/>
            <a:r>
              <a:rPr lang="en-US" sz="3200" b="1" dirty="0">
                <a:solidFill>
                  <a:schemeClr val="bg1"/>
                </a:solidFill>
              </a:rPr>
              <a:t>Concepts related to Psychology (Cont’d)</a:t>
            </a:r>
            <a:endParaRPr lang="en-US" sz="3200" b="1" dirty="0"/>
          </a:p>
        </p:txBody>
      </p:sp>
      <p:sp>
        <p:nvSpPr>
          <p:cNvPr id="3" name="Text Placeholder 2"/>
          <p:cNvSpPr>
            <a:spLocks noGrp="1"/>
          </p:cNvSpPr>
          <p:nvPr>
            <p:ph type="body" idx="1"/>
          </p:nvPr>
        </p:nvSpPr>
        <p:spPr>
          <a:xfrm>
            <a:off x="838200" y="1825625"/>
            <a:ext cx="9265024"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dirty="0"/>
              <a:t>     </a:t>
            </a:r>
          </a:p>
          <a:p>
            <a:pPr marL="114300" indent="0">
              <a:buNone/>
            </a:pPr>
            <a:r>
              <a:rPr lang="en-US" b="1" dirty="0"/>
              <a:t>Application Activity 1.2 (Individual work)</a:t>
            </a:r>
            <a:endParaRPr lang="en-US" dirty="0"/>
          </a:p>
          <a:p>
            <a:r>
              <a:rPr lang="en-US" dirty="0"/>
              <a:t>Some of the behaviours that you observe at school are translated into psychological concepts. Match the statements below with their corresponding terms from the following: psychology, behaviour, mental process, consciousness, subconsciousness, unconsciousness, intelligence.</a:t>
            </a:r>
          </a:p>
          <a:p>
            <a:endParaRPr lang="en-US" dirty="0"/>
          </a:p>
        </p:txBody>
      </p:sp>
    </p:spTree>
    <p:extLst>
      <p:ext uri="{BB962C8B-B14F-4D97-AF65-F5344CB8AC3E}">
        <p14:creationId xmlns:p14="http://schemas.microsoft.com/office/powerpoint/2010/main" val="359187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19521617"/>
              </p:ext>
            </p:extLst>
          </p:nvPr>
        </p:nvGraphicFramePr>
        <p:xfrm>
          <a:off x="731520" y="894079"/>
          <a:ext cx="9682480" cy="5391807"/>
        </p:xfrm>
        <a:graphic>
          <a:graphicData uri="http://schemas.openxmlformats.org/drawingml/2006/table">
            <a:tbl>
              <a:tblPr firstRow="1" firstCol="1" bandRow="1">
                <a:tableStyleId>{F7F09050-E102-4C03-A722-9BCC857FA67D}</a:tableStyleId>
              </a:tblPr>
              <a:tblGrid>
                <a:gridCol w="577329">
                  <a:extLst>
                    <a:ext uri="{9D8B030D-6E8A-4147-A177-3AD203B41FA5}">
                      <a16:colId xmlns="" xmlns:a16="http://schemas.microsoft.com/office/drawing/2014/main" val="228191169"/>
                    </a:ext>
                  </a:extLst>
                </a:gridCol>
                <a:gridCol w="6454877">
                  <a:extLst>
                    <a:ext uri="{9D8B030D-6E8A-4147-A177-3AD203B41FA5}">
                      <a16:colId xmlns="" xmlns:a16="http://schemas.microsoft.com/office/drawing/2014/main" val="946419920"/>
                    </a:ext>
                  </a:extLst>
                </a:gridCol>
                <a:gridCol w="2650274">
                  <a:extLst>
                    <a:ext uri="{9D8B030D-6E8A-4147-A177-3AD203B41FA5}">
                      <a16:colId xmlns="" xmlns:a16="http://schemas.microsoft.com/office/drawing/2014/main" val="4127033050"/>
                    </a:ext>
                  </a:extLst>
                </a:gridCol>
              </a:tblGrid>
              <a:tr h="418454">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S/N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Statements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Concepts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91422016"/>
                  </a:ext>
                </a:extLst>
              </a:tr>
              <a:tr h="418454">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cs typeface="Calibri" panose="020F0502020204030204" pitchFamily="34" charset="0"/>
                        </a:rPr>
                        <a:t>The ability to acquire and apply knowledge and skills.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lgn="just">
                        <a:lnSpc>
                          <a:spcPct val="150000"/>
                        </a:lnSpc>
                        <a:spcBef>
                          <a:spcPts val="0"/>
                        </a:spcBef>
                        <a:spcAft>
                          <a:spcPts val="0"/>
                        </a:spcAft>
                        <a:buFont typeface="+mj-lt"/>
                        <a:buAutoNum type="alphaLcParenR"/>
                      </a:pPr>
                      <a:r>
                        <a:rPr lang="en-US" sz="2000" dirty="0">
                          <a:effectLst/>
                          <a:latin typeface="Calibri" panose="020F0502020204030204" pitchFamily="34" charset="0"/>
                          <a:cs typeface="Calibri" panose="020F0502020204030204" pitchFamily="34" charset="0"/>
                        </a:rPr>
                        <a:t>Behaviour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84105129"/>
                  </a:ext>
                </a:extLst>
              </a:tr>
              <a:tr h="418454">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Students are jumping.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a:lnSpc>
                          <a:spcPct val="150000"/>
                        </a:lnSpc>
                        <a:spcBef>
                          <a:spcPts val="0"/>
                        </a:spcBef>
                        <a:spcAft>
                          <a:spcPts val="0"/>
                        </a:spcAft>
                        <a:buFont typeface="+mj-lt"/>
                        <a:buNone/>
                      </a:pPr>
                      <a:r>
                        <a:rPr lang="en-US" sz="2000" dirty="0">
                          <a:effectLst/>
                          <a:latin typeface="Calibri" panose="020F0502020204030204" pitchFamily="34" charset="0"/>
                          <a:cs typeface="Calibri" panose="020F0502020204030204" pitchFamily="34" charset="0"/>
                        </a:rPr>
                        <a:t>b)</a:t>
                      </a:r>
                      <a:r>
                        <a:rPr lang="en-US" sz="2000" baseline="0" dirty="0">
                          <a:effectLst/>
                          <a:latin typeface="Calibri" panose="020F0502020204030204" pitchFamily="34" charset="0"/>
                          <a:cs typeface="Calibri" panose="020F0502020204030204" pitchFamily="34" charset="0"/>
                        </a:rPr>
                        <a:t> </a:t>
                      </a:r>
                      <a:r>
                        <a:rPr lang="en-US" sz="2000" dirty="0">
                          <a:effectLst/>
                          <a:latin typeface="Calibri" panose="020F0502020204030204" pitchFamily="34" charset="0"/>
                          <a:cs typeface="Calibri" panose="020F0502020204030204" pitchFamily="34" charset="0"/>
                        </a:rPr>
                        <a:t> Psychology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86203878"/>
                  </a:ext>
                </a:extLst>
              </a:tr>
              <a:tr h="733470">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I have completely forgotten the taste of breast milk of my mother.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lgn="just">
                        <a:lnSpc>
                          <a:spcPct val="150000"/>
                        </a:lnSpc>
                        <a:spcBef>
                          <a:spcPts val="0"/>
                        </a:spcBef>
                        <a:spcAft>
                          <a:spcPts val="0"/>
                        </a:spcAft>
                        <a:buFont typeface="+mj-lt"/>
                        <a:buAutoNum type="alphaLcParenR" startAt="3"/>
                      </a:pPr>
                      <a:r>
                        <a:rPr lang="en-US" sz="2000" dirty="0">
                          <a:effectLst/>
                          <a:latin typeface="Calibri" panose="020F0502020204030204" pitchFamily="34" charset="0"/>
                          <a:cs typeface="Calibri" panose="020F0502020204030204" pitchFamily="34" charset="0"/>
                        </a:rPr>
                        <a:t>Consciousness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15000439"/>
                  </a:ext>
                </a:extLst>
              </a:tr>
              <a:tr h="836907">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During the exam, Anna reflected too long on a question and suddenly got the correct answer.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a:lnSpc>
                          <a:spcPct val="150000"/>
                        </a:lnSpc>
                        <a:spcBef>
                          <a:spcPts val="0"/>
                        </a:spcBef>
                        <a:spcAft>
                          <a:spcPts val="0"/>
                        </a:spcAft>
                        <a:buFont typeface="+mj-lt"/>
                        <a:buNone/>
                      </a:pPr>
                      <a:r>
                        <a:rPr lang="en-US" sz="2000" dirty="0">
                          <a:effectLst/>
                          <a:latin typeface="Calibri" panose="020F0502020204030204" pitchFamily="34" charset="0"/>
                          <a:cs typeface="Calibri" panose="020F0502020204030204" pitchFamily="34" charset="0"/>
                        </a:rPr>
                        <a:t>d)   Mental process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49478372"/>
                  </a:ext>
                </a:extLst>
              </a:tr>
              <a:tr h="418454">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All of what I am aware of.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lgn="just">
                        <a:lnSpc>
                          <a:spcPct val="150000"/>
                        </a:lnSpc>
                        <a:spcBef>
                          <a:spcPts val="0"/>
                        </a:spcBef>
                        <a:spcAft>
                          <a:spcPts val="0"/>
                        </a:spcAft>
                        <a:buFont typeface="+mj-lt"/>
                        <a:buAutoNum type="alphaLcParenR" startAt="5"/>
                      </a:pPr>
                      <a:r>
                        <a:rPr lang="en-US" sz="2000" dirty="0">
                          <a:effectLst/>
                          <a:latin typeface="Calibri" panose="020F0502020204030204" pitchFamily="34" charset="0"/>
                          <a:cs typeface="Calibri" panose="020F0502020204030204" pitchFamily="34" charset="0"/>
                        </a:rPr>
                        <a:t>Intelligence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5005018"/>
                  </a:ext>
                </a:extLst>
              </a:tr>
              <a:tr h="1020414">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At school, students are asked to use creativity, imagination, thinking and reason well to provide good answers.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lgn="just">
                        <a:lnSpc>
                          <a:spcPct val="150000"/>
                        </a:lnSpc>
                        <a:spcBef>
                          <a:spcPts val="0"/>
                        </a:spcBef>
                        <a:spcAft>
                          <a:spcPts val="0"/>
                        </a:spcAft>
                        <a:buFont typeface="+mj-lt"/>
                        <a:buAutoNum type="alphaLcParenR" startAt="6"/>
                      </a:pPr>
                      <a:r>
                        <a:rPr lang="en-US" sz="2000" dirty="0">
                          <a:effectLst/>
                          <a:latin typeface="Calibri" panose="020F0502020204030204" pitchFamily="34" charset="0"/>
                          <a:cs typeface="Calibri" panose="020F0502020204030204" pitchFamily="34" charset="0"/>
                        </a:rPr>
                        <a:t>Sub consciousness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2009522"/>
                  </a:ext>
                </a:extLst>
              </a:tr>
              <a:tr h="713793">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latin typeface="Calibri" panose="020F0502020204030204" pitchFamily="34" charset="0"/>
                          <a:cs typeface="Calibri" panose="020F0502020204030204" pitchFamily="34" charset="0"/>
                        </a:rPr>
                        <a:t>The study of human behaviours and mental processes.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a:lnSpc>
                          <a:spcPct val="150000"/>
                        </a:lnSpc>
                        <a:spcBef>
                          <a:spcPts val="0"/>
                        </a:spcBef>
                        <a:spcAft>
                          <a:spcPts val="0"/>
                        </a:spcAft>
                        <a:buFont typeface="+mj-lt"/>
                        <a:buNone/>
                      </a:pPr>
                      <a:r>
                        <a:rPr lang="en-US" sz="2000" dirty="0">
                          <a:effectLst/>
                          <a:latin typeface="Calibri" panose="020F0502020204030204" pitchFamily="34" charset="0"/>
                          <a:cs typeface="Calibri" panose="020F0502020204030204" pitchFamily="34" charset="0"/>
                        </a:rPr>
                        <a:t>g)    Unconsciousness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91109667"/>
                  </a:ext>
                </a:extLst>
              </a:tr>
            </a:tbl>
          </a:graphicData>
        </a:graphic>
      </p:graphicFrame>
    </p:spTree>
    <p:extLst>
      <p:ext uri="{BB962C8B-B14F-4D97-AF65-F5344CB8AC3E}">
        <p14:creationId xmlns:p14="http://schemas.microsoft.com/office/powerpoint/2010/main" val="302806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title"/>
          </p:nvPr>
        </p:nvSpPr>
        <p:spPr>
          <a:xfrm>
            <a:off x="838200" y="365125"/>
            <a:ext cx="9663545"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600" b="1" dirty="0">
                <a:solidFill>
                  <a:schemeClr val="lt1"/>
                </a:solidFill>
                <a:sym typeface="Calibri"/>
              </a:rPr>
              <a:t>Section 1.3: Importance of Psychology in Teaching and Learning </a:t>
            </a:r>
            <a:endParaRPr b="1" dirty="0"/>
          </a:p>
        </p:txBody>
      </p:sp>
      <p:sp>
        <p:nvSpPr>
          <p:cNvPr id="222" name="Google Shape;222;p17"/>
          <p:cNvSpPr txBox="1">
            <a:spLocks noGrp="1"/>
          </p:cNvSpPr>
          <p:nvPr>
            <p:ph type="body" idx="1"/>
          </p:nvPr>
        </p:nvSpPr>
        <p:spPr>
          <a:xfrm>
            <a:off x="838200" y="1753300"/>
            <a:ext cx="9663546" cy="435120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b="1" dirty="0"/>
              <a:t>ACTIVITY 1.3 (Brainstorming)</a:t>
            </a:r>
            <a:endParaRPr b="1" dirty="0"/>
          </a:p>
          <a:p>
            <a:pPr marL="0" lvl="0" indent="0" algn="l" rtl="0">
              <a:lnSpc>
                <a:spcPct val="90000"/>
              </a:lnSpc>
              <a:spcBef>
                <a:spcPts val="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r>
              <a:rPr lang="en-US" dirty="0">
                <a:sym typeface="Calibri"/>
              </a:rPr>
              <a:t>As teachers who have just studied concepts related to Psychology, do you think that all teachers must study Psychology? Justify your answer.  </a:t>
            </a:r>
            <a:endParaRPr dirty="0"/>
          </a:p>
          <a:p>
            <a:pPr marL="228600" lvl="0" indent="-50800"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838200" y="365125"/>
            <a:ext cx="96450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dirty="0">
                <a:solidFill>
                  <a:schemeClr val="lt1"/>
                </a:solidFill>
                <a:sym typeface="Calibri"/>
              </a:rPr>
              <a:t>Importance of Psychology in Teaching and Learning (cont’d) </a:t>
            </a:r>
            <a:endParaRPr sz="3200" b="1" dirty="0"/>
          </a:p>
        </p:txBody>
      </p:sp>
      <p:sp>
        <p:nvSpPr>
          <p:cNvPr id="228" name="Google Shape;228;p18"/>
          <p:cNvSpPr txBox="1">
            <a:spLocks noGrp="1"/>
          </p:cNvSpPr>
          <p:nvPr>
            <p:ph type="body" idx="1"/>
          </p:nvPr>
        </p:nvSpPr>
        <p:spPr>
          <a:xfrm>
            <a:off x="780325" y="1690688"/>
            <a:ext cx="9702948" cy="4654800"/>
          </a:xfrm>
          <a:prstGeom prst="rect">
            <a:avLst/>
          </a:prstGeom>
          <a:noFill/>
          <a:ln>
            <a:noFill/>
          </a:ln>
        </p:spPr>
        <p:txBody>
          <a:bodyPr spcFirstLastPara="1" wrap="square" lIns="91425" tIns="45700" rIns="91425" bIns="45700" anchor="t" anchorCtr="0">
            <a:normAutofit/>
          </a:bodyPr>
          <a:lstStyle/>
          <a:p>
            <a:pPr marL="685800" lvl="0" indent="-228600" algn="l" rtl="0">
              <a:lnSpc>
                <a:spcPct val="150000"/>
              </a:lnSpc>
              <a:spcBef>
                <a:spcPts val="0"/>
              </a:spcBef>
              <a:spcAft>
                <a:spcPts val="0"/>
              </a:spcAft>
              <a:buClr>
                <a:schemeClr val="dk1"/>
              </a:buClr>
              <a:buSzPts val="2800"/>
              <a:buChar char="•"/>
            </a:pPr>
            <a:r>
              <a:rPr lang="en-US" dirty="0">
                <a:sym typeface="Calibri"/>
              </a:rPr>
              <a:t>To know the student</a:t>
            </a:r>
            <a:endParaRPr dirty="0"/>
          </a:p>
          <a:p>
            <a:pPr marL="685800" lvl="0" indent="-228600" algn="l" rtl="0">
              <a:lnSpc>
                <a:spcPct val="150000"/>
              </a:lnSpc>
              <a:spcBef>
                <a:spcPts val="1000"/>
              </a:spcBef>
              <a:spcAft>
                <a:spcPts val="0"/>
              </a:spcAft>
              <a:buClr>
                <a:schemeClr val="dk1"/>
              </a:buClr>
              <a:buSzPts val="2800"/>
              <a:buChar char="•"/>
            </a:pPr>
            <a:r>
              <a:rPr lang="en-US" dirty="0">
                <a:sym typeface="Calibri"/>
              </a:rPr>
              <a:t>To select and organize the subject content or learning experiences</a:t>
            </a:r>
            <a:endParaRPr dirty="0"/>
          </a:p>
          <a:p>
            <a:pPr marL="685800" lvl="0" indent="-228600" algn="l" rtl="0">
              <a:lnSpc>
                <a:spcPct val="150000"/>
              </a:lnSpc>
              <a:spcBef>
                <a:spcPts val="1000"/>
              </a:spcBef>
              <a:spcAft>
                <a:spcPts val="0"/>
              </a:spcAft>
              <a:buClr>
                <a:schemeClr val="dk1"/>
              </a:buClr>
              <a:buSzPts val="2800"/>
              <a:buChar char="•"/>
            </a:pPr>
            <a:r>
              <a:rPr lang="en-US" dirty="0">
                <a:sym typeface="Calibri"/>
              </a:rPr>
              <a:t>To identify tools and techniques of teaching and learning</a:t>
            </a:r>
            <a:endParaRPr dirty="0"/>
          </a:p>
          <a:p>
            <a:pPr marL="685800" lvl="0" indent="-228600" algn="l" rtl="0">
              <a:lnSpc>
                <a:spcPct val="150000"/>
              </a:lnSpc>
              <a:spcBef>
                <a:spcPts val="1000"/>
              </a:spcBef>
              <a:spcAft>
                <a:spcPts val="0"/>
              </a:spcAft>
              <a:buClr>
                <a:schemeClr val="dk1"/>
              </a:buClr>
              <a:buSzPts val="2800"/>
              <a:buChar char="•"/>
            </a:pPr>
            <a:r>
              <a:rPr lang="en-US" dirty="0">
                <a:sym typeface="Calibri"/>
              </a:rPr>
              <a:t>To provide guidance services</a:t>
            </a:r>
            <a:endParaRPr dirty="0"/>
          </a:p>
          <a:p>
            <a:pPr marL="685800" lvl="0" indent="-228600" algn="l" rtl="0">
              <a:lnSpc>
                <a:spcPct val="150000"/>
              </a:lnSpc>
              <a:spcBef>
                <a:spcPts val="1000"/>
              </a:spcBef>
              <a:spcAft>
                <a:spcPts val="0"/>
              </a:spcAft>
              <a:buClr>
                <a:schemeClr val="dk1"/>
              </a:buClr>
              <a:buSzPts val="2800"/>
              <a:buChar char="•"/>
            </a:pPr>
            <a:r>
              <a:rPr lang="en-US" dirty="0">
                <a:sym typeface="Calibri"/>
              </a:rPr>
              <a:t>To solve classroom problems</a:t>
            </a:r>
            <a:endParaRPr dirty="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89141" cy="1325563"/>
          </a:xfrm>
          <a:solidFill>
            <a:schemeClr val="accent1"/>
          </a:solidFill>
        </p:spPr>
        <p:txBody>
          <a:bodyPr>
            <a:normAutofit/>
          </a:bodyPr>
          <a:lstStyle/>
          <a:p>
            <a:pPr algn="ctr"/>
            <a:r>
              <a:rPr lang="en-US" sz="3200" b="1" dirty="0">
                <a:solidFill>
                  <a:schemeClr val="bg1"/>
                </a:solidFill>
              </a:rPr>
              <a:t>Introduction of participants</a:t>
            </a:r>
          </a:p>
        </p:txBody>
      </p:sp>
      <p:sp>
        <p:nvSpPr>
          <p:cNvPr id="3" name="Text Placeholder 2"/>
          <p:cNvSpPr>
            <a:spLocks noGrp="1"/>
          </p:cNvSpPr>
          <p:nvPr>
            <p:ph type="body" idx="1"/>
          </p:nvPr>
        </p:nvSpPr>
        <p:spPr/>
        <p:txBody>
          <a:bodyPr/>
          <a:lstStyle/>
          <a:p>
            <a:endParaRPr lang="en-US" dirty="0"/>
          </a:p>
          <a:p>
            <a:endParaRPr lang="en-US" dirty="0"/>
          </a:p>
          <a:p>
            <a:r>
              <a:rPr lang="en-US" dirty="0"/>
              <a:t>Self-Introduction (using a game: throwing the ball)</a:t>
            </a:r>
          </a:p>
          <a:p>
            <a:endParaRPr lang="en-US" dirty="0"/>
          </a:p>
        </p:txBody>
      </p:sp>
    </p:spTree>
    <p:extLst>
      <p:ext uri="{BB962C8B-B14F-4D97-AF65-F5344CB8AC3E}">
        <p14:creationId xmlns:p14="http://schemas.microsoft.com/office/powerpoint/2010/main" val="170099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eb6e7a94e_0_6"/>
          <p:cNvSpPr txBox="1">
            <a:spLocks noGrp="1"/>
          </p:cNvSpPr>
          <p:nvPr>
            <p:ph type="title"/>
          </p:nvPr>
        </p:nvSpPr>
        <p:spPr>
          <a:xfrm>
            <a:off x="551329" y="571313"/>
            <a:ext cx="9507071" cy="1325700"/>
          </a:xfrm>
          <a:prstGeom prst="rect">
            <a:avLst/>
          </a:prstGeom>
          <a:solidFill>
            <a:schemeClr val="accent5">
              <a:lumMod val="75000"/>
            </a:schemeClr>
          </a:solidFill>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US" sz="3200" b="1" dirty="0">
                <a:solidFill>
                  <a:schemeClr val="bg1"/>
                </a:solidFill>
              </a:rPr>
              <a:t>Importance of Psychology in Teaching and Learning (Cont’d)  </a:t>
            </a:r>
            <a:endParaRPr dirty="0">
              <a:solidFill>
                <a:schemeClr val="bg1"/>
              </a:solidFill>
            </a:endParaRPr>
          </a:p>
        </p:txBody>
      </p:sp>
      <p:sp>
        <p:nvSpPr>
          <p:cNvPr id="235" name="Google Shape;235;g27eb6e7a94e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228600" lvl="0" indent="-228600" algn="l" rtl="0">
              <a:lnSpc>
                <a:spcPct val="150000"/>
              </a:lnSpc>
              <a:spcBef>
                <a:spcPts val="1000"/>
              </a:spcBef>
              <a:spcAft>
                <a:spcPts val="0"/>
              </a:spcAft>
              <a:buSzPts val="2800"/>
              <a:buChar char="•"/>
            </a:pPr>
            <a:r>
              <a:rPr lang="en-US" dirty="0"/>
              <a:t>To know about himself/herself</a:t>
            </a:r>
            <a:endParaRPr dirty="0"/>
          </a:p>
          <a:p>
            <a:pPr marL="228600" lvl="0" indent="-228600" algn="l" rtl="0">
              <a:lnSpc>
                <a:spcPct val="150000"/>
              </a:lnSpc>
              <a:spcBef>
                <a:spcPts val="1000"/>
              </a:spcBef>
              <a:spcAft>
                <a:spcPts val="0"/>
              </a:spcAft>
              <a:buSzPts val="2800"/>
              <a:buChar char="•"/>
            </a:pPr>
            <a:r>
              <a:rPr lang="en-US" dirty="0"/>
              <a:t>To build relationships</a:t>
            </a:r>
            <a:endParaRPr dirty="0"/>
          </a:p>
          <a:p>
            <a:pPr marL="228600" lvl="0" indent="-228600" algn="l" rtl="0">
              <a:lnSpc>
                <a:spcPct val="150000"/>
              </a:lnSpc>
              <a:spcBef>
                <a:spcPts val="1000"/>
              </a:spcBef>
              <a:spcAft>
                <a:spcPts val="0"/>
              </a:spcAft>
              <a:buSzPts val="2800"/>
              <a:buChar char="•"/>
            </a:pPr>
            <a:r>
              <a:rPr lang="en-US" dirty="0"/>
              <a:t>To improve communication</a:t>
            </a:r>
            <a:endParaRPr dirty="0"/>
          </a:p>
          <a:p>
            <a:pPr marL="228600" lvl="0" indent="-228600" algn="l" rtl="0">
              <a:lnSpc>
                <a:spcPct val="150000"/>
              </a:lnSpc>
              <a:spcBef>
                <a:spcPts val="1000"/>
              </a:spcBef>
              <a:spcAft>
                <a:spcPts val="0"/>
              </a:spcAft>
              <a:buSzPts val="2800"/>
              <a:buChar char="•"/>
            </a:pPr>
            <a:r>
              <a:rPr lang="en-US" dirty="0"/>
              <a:t>To build self-confidence</a:t>
            </a:r>
            <a:endParaRPr dirty="0"/>
          </a:p>
          <a:p>
            <a:pPr marL="228600" lvl="0" indent="-228600" algn="l" rtl="0">
              <a:lnSpc>
                <a:spcPct val="150000"/>
              </a:lnSpc>
              <a:spcBef>
                <a:spcPts val="1000"/>
              </a:spcBef>
              <a:spcAft>
                <a:spcPts val="0"/>
              </a:spcAft>
              <a:buSzPts val="2800"/>
              <a:buChar char="•"/>
            </a:pPr>
            <a:r>
              <a:rPr lang="en-US" dirty="0"/>
              <a:t>To enrich careers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16035" cy="1325563"/>
          </a:xfrm>
          <a:solidFill>
            <a:schemeClr val="accent5">
              <a:lumMod val="75000"/>
            </a:schemeClr>
          </a:solidFill>
        </p:spPr>
        <p:txBody>
          <a:bodyPr>
            <a:normAutofit/>
          </a:bodyPr>
          <a:lstStyle/>
          <a:p>
            <a:pPr algn="ctr"/>
            <a:r>
              <a:rPr lang="en-US" sz="3200" b="1" dirty="0">
                <a:solidFill>
                  <a:schemeClr val="bg1"/>
                </a:solidFill>
              </a:rPr>
              <a:t>Importance of Psychology in Teaching and Learning (Cont’d) </a:t>
            </a:r>
            <a:endParaRPr lang="en-US" sz="3200" dirty="0"/>
          </a:p>
        </p:txBody>
      </p:sp>
      <p:sp>
        <p:nvSpPr>
          <p:cNvPr id="3" name="Text Placeholder 2"/>
          <p:cNvSpPr>
            <a:spLocks noGrp="1"/>
          </p:cNvSpPr>
          <p:nvPr>
            <p:ph type="body" idx="1"/>
          </p:nvPr>
        </p:nvSpPr>
        <p:spPr>
          <a:xfrm>
            <a:off x="838200" y="1825625"/>
            <a:ext cx="9516035" cy="4351338"/>
          </a:xfrm>
        </p:spPr>
        <p:style>
          <a:lnRef idx="1">
            <a:schemeClr val="accent5"/>
          </a:lnRef>
          <a:fillRef idx="2">
            <a:schemeClr val="accent5"/>
          </a:fillRef>
          <a:effectRef idx="1">
            <a:schemeClr val="accent5"/>
          </a:effectRef>
          <a:fontRef idx="minor">
            <a:schemeClr val="dk1"/>
          </a:fontRef>
        </p:style>
        <p:txBody>
          <a:bodyPr/>
          <a:lstStyle/>
          <a:p>
            <a:pPr marL="0" lvl="0" indent="0">
              <a:lnSpc>
                <a:spcPct val="115000"/>
              </a:lnSpc>
              <a:spcBef>
                <a:spcPts val="0"/>
              </a:spcBef>
              <a:buSzPts val="2400"/>
              <a:buNone/>
            </a:pPr>
            <a:r>
              <a:rPr lang="en-US" b="1" dirty="0"/>
              <a:t>                   Application activity 1.3</a:t>
            </a:r>
          </a:p>
          <a:p>
            <a:pPr marL="0" lvl="0" indent="0">
              <a:lnSpc>
                <a:spcPct val="115000"/>
              </a:lnSpc>
              <a:spcBef>
                <a:spcPts val="0"/>
              </a:spcBef>
              <a:buSzPts val="2400"/>
              <a:buNone/>
            </a:pPr>
            <a:r>
              <a:rPr lang="en-US" dirty="0"/>
              <a:t>Suppose that you are teaching Primary two (P2) class. Describe what you will do during the lesson to motivate your learners, to activate their sensation and perception, to ensure that they are effectively learning, to focus on the three areas of Educational Psychology (knowledge about learners, the learning process, and the learning situation).</a:t>
            </a:r>
          </a:p>
        </p:txBody>
      </p:sp>
    </p:spTree>
    <p:extLst>
      <p:ext uri="{BB962C8B-B14F-4D97-AF65-F5344CB8AC3E}">
        <p14:creationId xmlns:p14="http://schemas.microsoft.com/office/powerpoint/2010/main" val="299038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838200" y="131445"/>
            <a:ext cx="9657080" cy="1325563"/>
          </a:xfrm>
          <a:prstGeom prst="rect">
            <a:avLst/>
          </a:prstGeom>
          <a:solidFill>
            <a:schemeClr val="accent5">
              <a:lumMod val="75000"/>
            </a:schemeClr>
          </a:solidFill>
          <a:ln>
            <a:noFill/>
          </a:ln>
        </p:spPr>
        <p:txBody>
          <a:bodyPr spcFirstLastPara="1" wrap="square" lIns="91425" tIns="45700" rIns="91425" bIns="45700" anchor="ctr" anchorCtr="0">
            <a:normAutofit fontScale="90000"/>
          </a:bodyPr>
          <a:lstStyle/>
          <a:p>
            <a:pPr algn="ctr">
              <a:buSzPts val="4400"/>
            </a:pPr>
            <a:r>
              <a:rPr lang="en-US" dirty="0"/>
              <a:t> </a:t>
            </a:r>
            <a:br>
              <a:rPr lang="en-US" dirty="0"/>
            </a:br>
            <a:r>
              <a:rPr lang="en-US" sz="3600" b="1" dirty="0">
                <a:solidFill>
                  <a:schemeClr val="bg1"/>
                </a:solidFill>
              </a:rPr>
              <a:t>Section 1.4: Concept of Educational Psychology and its Importance to a Teacher</a:t>
            </a:r>
            <a:br>
              <a:rPr lang="en-US" sz="3600" b="1" dirty="0">
                <a:solidFill>
                  <a:schemeClr val="bg1"/>
                </a:solidFill>
              </a:rPr>
            </a:br>
            <a:endParaRPr sz="3600" dirty="0">
              <a:solidFill>
                <a:schemeClr val="bg1"/>
              </a:solidFill>
              <a:sym typeface="Calibri"/>
            </a:endParaRPr>
          </a:p>
        </p:txBody>
      </p:sp>
      <p:sp>
        <p:nvSpPr>
          <p:cNvPr id="241" name="Google Shape;241;p19"/>
          <p:cNvSpPr txBox="1">
            <a:spLocks noGrp="1"/>
          </p:cNvSpPr>
          <p:nvPr>
            <p:ph type="body" idx="1"/>
          </p:nvPr>
        </p:nvSpPr>
        <p:spPr>
          <a:xfrm>
            <a:off x="838200" y="1457008"/>
            <a:ext cx="9657080" cy="4882831"/>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fontScale="92500" lnSpcReduction="20000"/>
          </a:bodyPr>
          <a:lstStyle/>
          <a:p>
            <a:pPr marL="0" lvl="0" indent="0" rtl="0">
              <a:lnSpc>
                <a:spcPct val="115000"/>
              </a:lnSpc>
              <a:spcBef>
                <a:spcPts val="0"/>
              </a:spcBef>
              <a:spcAft>
                <a:spcPts val="0"/>
              </a:spcAft>
              <a:buClr>
                <a:schemeClr val="dk1"/>
              </a:buClr>
              <a:buSzPts val="2400"/>
              <a:buNone/>
            </a:pPr>
            <a:r>
              <a:rPr lang="en-US" b="1" dirty="0"/>
              <a:t>A</a:t>
            </a:r>
            <a:r>
              <a:rPr lang="en-US" b="1" dirty="0">
                <a:sym typeface="Calibri"/>
              </a:rPr>
              <a:t>ctivity 1.4. </a:t>
            </a:r>
            <a:r>
              <a:rPr lang="en-US" dirty="0">
                <a:sym typeface="Calibri"/>
              </a:rPr>
              <a:t>(Think-Pair-Share)</a:t>
            </a:r>
          </a:p>
          <a:p>
            <a:pPr marL="114300" indent="0" algn="ctr">
              <a:buNone/>
            </a:pPr>
            <a:r>
              <a:rPr lang="en-US" b="1" dirty="0"/>
              <a:t>Scenario:</a:t>
            </a:r>
            <a:endParaRPr lang="en-US" dirty="0"/>
          </a:p>
          <a:p>
            <a:pPr marL="114300" indent="0">
              <a:buNone/>
            </a:pPr>
            <a:r>
              <a:rPr lang="en-US" dirty="0"/>
              <a:t>In a classroom, students are seated in groups around tables in a circle. They are working in 4 groups of 5 members each. A female teacher whose name is MUTUMWINKA is facilitating one group. On the walls of the classroom, there are pictures such as digestive system, urinary system, world map, map of Africa, map of Rwanda, fish, goat, table for the teacher, books, and teacher’s chair.</a:t>
            </a:r>
          </a:p>
          <a:p>
            <a:pPr marL="114300" indent="0">
              <a:buNone/>
            </a:pPr>
            <a:r>
              <a:rPr lang="en-US" b="1" u="sng" dirty="0"/>
              <a:t>Tasks:</a:t>
            </a:r>
            <a:r>
              <a:rPr lang="en-US" dirty="0"/>
              <a:t> </a:t>
            </a:r>
          </a:p>
          <a:p>
            <a:pPr lvl="0"/>
            <a:r>
              <a:rPr lang="en-US" dirty="0"/>
              <a:t>Describe your own classroom setting when you are teaching.</a:t>
            </a:r>
          </a:p>
          <a:p>
            <a:pPr lvl="0"/>
            <a:r>
              <a:rPr lang="en-US" dirty="0"/>
              <a:t>Based on this scenario above and your own experience as a teacher, compare your own classroom setting with the classroom described in the scenario.</a:t>
            </a:r>
          </a:p>
          <a:p>
            <a:r>
              <a:rPr lang="en-US" dirty="0"/>
              <a:t>Which one do you think facilitates students’ learning?</a:t>
            </a:r>
            <a:endParaRPr lang="en-US" dirty="0">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86365" cy="1325563"/>
          </a:xfrm>
          <a:solidFill>
            <a:schemeClr val="accent5">
              <a:lumMod val="75000"/>
            </a:schemeClr>
          </a:solidFill>
        </p:spPr>
        <p:txBody>
          <a:bodyPr>
            <a:normAutofit/>
          </a:bodyPr>
          <a:lstStyle/>
          <a:p>
            <a:pPr algn="ctr"/>
            <a:r>
              <a:rPr lang="en-US" b="1" dirty="0">
                <a:solidFill>
                  <a:schemeClr val="bg1"/>
                </a:solidFill>
              </a:rPr>
              <a:t> </a:t>
            </a:r>
            <a:r>
              <a:rPr lang="en-US" sz="3200" b="1" dirty="0">
                <a:solidFill>
                  <a:schemeClr val="bg1"/>
                </a:solidFill>
              </a:rPr>
              <a:t>Concept of Educational Psychology and its Importance to a Teacher  (Cont’d)</a:t>
            </a:r>
          </a:p>
        </p:txBody>
      </p:sp>
      <p:sp>
        <p:nvSpPr>
          <p:cNvPr id="3" name="Text Placeholder 2"/>
          <p:cNvSpPr>
            <a:spLocks noGrp="1"/>
          </p:cNvSpPr>
          <p:nvPr>
            <p:ph type="body" idx="1"/>
          </p:nvPr>
        </p:nvSpPr>
        <p:spPr>
          <a:xfrm>
            <a:off x="838200" y="1825625"/>
            <a:ext cx="9686365" cy="4351338"/>
          </a:xfrm>
        </p:spPr>
        <p:txBody>
          <a:bodyPr>
            <a:normAutofit lnSpcReduction="10000"/>
          </a:bodyPr>
          <a:lstStyle/>
          <a:p>
            <a:pPr marL="114300" indent="0">
              <a:buNone/>
            </a:pPr>
            <a:r>
              <a:rPr lang="en-US" b="1" dirty="0"/>
              <a:t>Meaning of Educational Psychology and its key related concepts</a:t>
            </a:r>
          </a:p>
          <a:p>
            <a:r>
              <a:rPr lang="en-US" dirty="0"/>
              <a:t>A branch of Psychology that studies the behavior of the learner in educational settings is called Educational Psychology. </a:t>
            </a:r>
          </a:p>
          <a:p>
            <a:r>
              <a:rPr lang="en-US" dirty="0"/>
              <a:t>The goal of Educational Psychology is to suggest ways and means of improving the process and products of education.</a:t>
            </a:r>
          </a:p>
          <a:p>
            <a:r>
              <a:rPr lang="en-US" dirty="0"/>
              <a:t> It also aims to facilitate effective teaching and effective learning because the core business of schools is teaching and learning. </a:t>
            </a:r>
          </a:p>
          <a:p>
            <a:pPr marL="114300" indent="0">
              <a:buNone/>
            </a:pPr>
            <a:endParaRPr lang="en-US" dirty="0"/>
          </a:p>
        </p:txBody>
      </p:sp>
    </p:spTree>
    <p:extLst>
      <p:ext uri="{BB962C8B-B14F-4D97-AF65-F5344CB8AC3E}">
        <p14:creationId xmlns:p14="http://schemas.microsoft.com/office/powerpoint/2010/main" val="79379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0859" cy="1325563"/>
          </a:xfrm>
          <a:solidFill>
            <a:schemeClr val="accent5">
              <a:lumMod val="75000"/>
            </a:schemeClr>
          </a:solidFill>
        </p:spPr>
        <p:txBody>
          <a:bodyPr>
            <a:normAutofit/>
          </a:bodyPr>
          <a:lstStyle/>
          <a:p>
            <a:pPr algn="ctr"/>
            <a:r>
              <a:rPr lang="en-US" sz="3200" b="1" dirty="0">
                <a:solidFill>
                  <a:schemeClr val="bg1"/>
                </a:solidFill>
              </a:rPr>
              <a:t>Concept of Educational Psychology and its Importance to a Teacher  (Cont’d)</a:t>
            </a:r>
            <a:endParaRPr lang="en-US" sz="3200" dirty="0"/>
          </a:p>
        </p:txBody>
      </p:sp>
      <p:sp>
        <p:nvSpPr>
          <p:cNvPr id="3" name="Text Placeholder 2"/>
          <p:cNvSpPr>
            <a:spLocks noGrp="1"/>
          </p:cNvSpPr>
          <p:nvPr>
            <p:ph type="body" idx="1"/>
          </p:nvPr>
        </p:nvSpPr>
        <p:spPr/>
        <p:txBody>
          <a:bodyPr>
            <a:normAutofit/>
          </a:bodyPr>
          <a:lstStyle/>
          <a:p>
            <a:pPr marL="114300" indent="0">
              <a:buNone/>
            </a:pPr>
            <a:r>
              <a:rPr lang="en-US" b="1" dirty="0"/>
              <a:t>Importance of Educational Psychology to a teacher</a:t>
            </a:r>
          </a:p>
          <a:p>
            <a:pPr marL="114300" indent="0">
              <a:buNone/>
            </a:pPr>
            <a:r>
              <a:rPr lang="en-GB" dirty="0"/>
              <a:t>        </a:t>
            </a:r>
            <a:r>
              <a:rPr lang="en-GB" b="1" dirty="0"/>
              <a:t>This will allow the teacher to:</a:t>
            </a:r>
            <a:endParaRPr lang="en-US" b="1" dirty="0"/>
          </a:p>
          <a:p>
            <a:pPr lvl="0"/>
            <a:r>
              <a:rPr lang="en-GB" dirty="0"/>
              <a:t>Design a stimulating classroom context / environment in place,</a:t>
            </a:r>
            <a:endParaRPr lang="en-US" dirty="0"/>
          </a:p>
          <a:p>
            <a:pPr lvl="0"/>
            <a:r>
              <a:rPr lang="en-GB" dirty="0"/>
              <a:t>Know the learner, </a:t>
            </a:r>
          </a:p>
          <a:p>
            <a:pPr lvl="0"/>
            <a:r>
              <a:rPr lang="en-GB" dirty="0"/>
              <a:t>Know the learning process,</a:t>
            </a:r>
          </a:p>
          <a:p>
            <a:pPr lvl="0"/>
            <a:r>
              <a:rPr lang="en-GB" dirty="0"/>
              <a:t>Know the learning situation.</a:t>
            </a:r>
            <a:endParaRPr lang="en-US" dirty="0"/>
          </a:p>
        </p:txBody>
      </p:sp>
    </p:spTree>
    <p:extLst>
      <p:ext uri="{BB962C8B-B14F-4D97-AF65-F5344CB8AC3E}">
        <p14:creationId xmlns:p14="http://schemas.microsoft.com/office/powerpoint/2010/main" val="7693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1.4 (Group discussion)</a:t>
            </a:r>
          </a:p>
          <a:p>
            <a:pPr marL="114300" indent="0">
              <a:buNone/>
            </a:pPr>
            <a:endParaRPr lang="en-US" dirty="0"/>
          </a:p>
          <a:p>
            <a:pPr marL="114300" indent="0">
              <a:buNone/>
            </a:pPr>
            <a:r>
              <a:rPr lang="en-US" dirty="0"/>
              <a:t>  Suppose that you are teaching Primary two (P2) class. Your topic is “My family” in Social Studies subject. Describe what you will do during this lesson to motivate your learners, to activate their sensation and perception, to ensure that they are effectively learning, to focus on the three areas of Educational Psychology (knowledge about learners, the learning process, and the learning situation).</a:t>
            </a:r>
          </a:p>
        </p:txBody>
      </p:sp>
      <p:sp>
        <p:nvSpPr>
          <p:cNvPr id="4" name="Title 1"/>
          <p:cNvSpPr>
            <a:spLocks noGrp="1"/>
          </p:cNvSpPr>
          <p:nvPr>
            <p:ph type="title"/>
          </p:nvPr>
        </p:nvSpPr>
        <p:spPr>
          <a:xfrm>
            <a:off x="838200" y="365125"/>
            <a:ext cx="9677400" cy="1325563"/>
          </a:xfrm>
          <a:solidFill>
            <a:schemeClr val="accent5">
              <a:lumMod val="75000"/>
            </a:schemeClr>
          </a:solidFill>
        </p:spPr>
        <p:txBody>
          <a:bodyPr>
            <a:normAutofit/>
          </a:bodyPr>
          <a:lstStyle/>
          <a:p>
            <a:pPr algn="ctr"/>
            <a:r>
              <a:rPr lang="en-US" sz="3200" b="1" dirty="0">
                <a:solidFill>
                  <a:schemeClr val="bg1"/>
                </a:solidFill>
              </a:rPr>
              <a:t>Concept of Educational Psychology and its Importance to a Teacher (Con’t)</a:t>
            </a:r>
            <a:endParaRPr lang="en-US" sz="3200" b="1" dirty="0"/>
          </a:p>
        </p:txBody>
      </p:sp>
    </p:spTree>
    <p:extLst>
      <p:ext uri="{BB962C8B-B14F-4D97-AF65-F5344CB8AC3E}">
        <p14:creationId xmlns:p14="http://schemas.microsoft.com/office/powerpoint/2010/main" val="51355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r>
              <a:rPr lang="en-US" dirty="0"/>
              <a:t>Meaning of Psychology </a:t>
            </a:r>
          </a:p>
          <a:p>
            <a:pPr lvl="0"/>
            <a:r>
              <a:rPr lang="en-US" dirty="0"/>
              <a:t>Meaning of Intelligence </a:t>
            </a:r>
          </a:p>
          <a:p>
            <a:pPr lvl="0"/>
            <a:r>
              <a:rPr lang="en-US" dirty="0"/>
              <a:t>Types of intelligence </a:t>
            </a:r>
          </a:p>
          <a:p>
            <a:pPr lvl="0"/>
            <a:r>
              <a:rPr lang="en-US" dirty="0"/>
              <a:t>Importance of Psychology for a teacher as it allows him/her to know the learners he/she is teaching and adapt the teaching accordingly.</a:t>
            </a:r>
          </a:p>
          <a:p>
            <a:pPr lvl="0"/>
            <a:r>
              <a:rPr lang="en-US" dirty="0"/>
              <a:t>Importance of Educational Psychology in teaching and learning (Setting a conducive teaching and learning environment).</a:t>
            </a:r>
          </a:p>
          <a:p>
            <a:r>
              <a:rPr lang="en-US" dirty="0"/>
              <a:t>Importance of motivating learners</a:t>
            </a:r>
            <a:endParaRPr dirty="0"/>
          </a:p>
        </p:txBody>
      </p:sp>
      <p:sp>
        <p:nvSpPr>
          <p:cNvPr id="247" name="Google Shape;247;p20"/>
          <p:cNvSpPr txBox="1">
            <a:spLocks noGrp="1"/>
          </p:cNvSpPr>
          <p:nvPr>
            <p:ph type="title"/>
          </p:nvPr>
        </p:nvSpPr>
        <p:spPr>
          <a:xfrm>
            <a:off x="838200" y="365125"/>
            <a:ext cx="9515764"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rPr>
              <a:t>Unit Summary </a:t>
            </a:r>
            <a:endParaRPr sz="3200" b="1" dirty="0">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3280" y="987425"/>
            <a:ext cx="9702800" cy="4873625"/>
          </a:xfrm>
        </p:spPr>
        <p:style>
          <a:lnRef idx="1">
            <a:schemeClr val="accent5"/>
          </a:lnRef>
          <a:fillRef idx="2">
            <a:schemeClr val="accent5"/>
          </a:fillRef>
          <a:effectRef idx="1">
            <a:schemeClr val="accent5"/>
          </a:effectRef>
          <a:fontRef idx="minor">
            <a:schemeClr val="dk1"/>
          </a:fontRef>
        </p:style>
        <p:txBody>
          <a:bodyPr>
            <a:normAutofit/>
          </a:bodyPr>
          <a:lstStyle/>
          <a:p>
            <a:pPr marL="25400" indent="0" algn="ctr">
              <a:buNone/>
            </a:pPr>
            <a:endParaRPr lang="en-US" sz="8000" dirty="0"/>
          </a:p>
          <a:p>
            <a:pPr marL="25400" indent="0" algn="ctr">
              <a:buNone/>
            </a:pPr>
            <a:r>
              <a:rPr lang="en-US" sz="8000" dirty="0"/>
              <a:t>DAY 2</a:t>
            </a:r>
          </a:p>
        </p:txBody>
      </p:sp>
    </p:spTree>
    <p:extLst>
      <p:ext uri="{BB962C8B-B14F-4D97-AF65-F5344CB8AC3E}">
        <p14:creationId xmlns:p14="http://schemas.microsoft.com/office/powerpoint/2010/main" val="1345919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48348" y="1468120"/>
            <a:ext cx="9655492" cy="3811588"/>
          </a:xfrm>
          <a:solidFill>
            <a:schemeClr val="accent5">
              <a:lumMod val="20000"/>
              <a:lumOff val="80000"/>
            </a:schemeClr>
          </a:solidFill>
        </p:spPr>
        <p:txBody>
          <a:bodyPr>
            <a:normAutofit/>
          </a:bodyPr>
          <a:lstStyle/>
          <a:p>
            <a:pPr algn="ctr"/>
            <a:r>
              <a:rPr lang="en-US" sz="5400" dirty="0"/>
              <a:t>Welcoming teacher trainees and recap of day 1</a:t>
            </a:r>
          </a:p>
        </p:txBody>
      </p:sp>
    </p:spTree>
    <p:extLst>
      <p:ext uri="{BB962C8B-B14F-4D97-AF65-F5344CB8AC3E}">
        <p14:creationId xmlns:p14="http://schemas.microsoft.com/office/powerpoint/2010/main" val="222611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39788" y="802640"/>
            <a:ext cx="9655492" cy="5066348"/>
          </a:xfrm>
          <a:solidFill>
            <a:schemeClr val="accent1"/>
          </a:solidFill>
        </p:spPr>
        <p:txBody>
          <a:bodyPr>
            <a:normAutofit/>
          </a:bodyPr>
          <a:lstStyle/>
          <a:p>
            <a:pPr algn="ctr"/>
            <a:endParaRPr lang="en-US" sz="4800" b="1" dirty="0">
              <a:solidFill>
                <a:schemeClr val="bg1"/>
              </a:solidFill>
            </a:endParaRPr>
          </a:p>
          <a:p>
            <a:pPr algn="ctr"/>
            <a:endParaRPr lang="en-US" sz="4800" b="1" dirty="0">
              <a:solidFill>
                <a:schemeClr val="bg1"/>
              </a:solidFill>
            </a:endParaRPr>
          </a:p>
          <a:p>
            <a:pPr algn="ctr"/>
            <a:r>
              <a:rPr lang="en-US" sz="4800" b="1" dirty="0">
                <a:solidFill>
                  <a:schemeClr val="bg1"/>
                </a:solidFill>
              </a:rPr>
              <a:t>UNIT 2: HUMAN DEVELOPMENTAL PSYCHOLOGY</a:t>
            </a:r>
            <a:endParaRPr lang="en-US" sz="4800" dirty="0">
              <a:solidFill>
                <a:schemeClr val="bg1"/>
              </a:solidFill>
            </a:endParaRPr>
          </a:p>
        </p:txBody>
      </p:sp>
    </p:spTree>
    <p:extLst>
      <p:ext uri="{BB962C8B-B14F-4D97-AF65-F5344CB8AC3E}">
        <p14:creationId xmlns:p14="http://schemas.microsoft.com/office/powerpoint/2010/main" val="46530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6718" cy="1325563"/>
          </a:xfrm>
          <a:solidFill>
            <a:schemeClr val="accent1"/>
          </a:solidFill>
        </p:spPr>
        <p:txBody>
          <a:bodyPr>
            <a:normAutofit/>
          </a:bodyPr>
          <a:lstStyle/>
          <a:p>
            <a:pPr algn="ctr"/>
            <a:r>
              <a:rPr lang="en-US" sz="3200" b="1" dirty="0">
                <a:solidFill>
                  <a:schemeClr val="tx2"/>
                </a:solidFill>
              </a:rPr>
              <a:t>House keeping rules</a:t>
            </a:r>
          </a:p>
        </p:txBody>
      </p:sp>
      <p:sp>
        <p:nvSpPr>
          <p:cNvPr id="3" name="Text Placeholder 2"/>
          <p:cNvSpPr>
            <a:spLocks noGrp="1"/>
          </p:cNvSpPr>
          <p:nvPr>
            <p:ph type="body" idx="1"/>
          </p:nvPr>
        </p:nvSpPr>
        <p:spPr/>
        <p:txBody>
          <a:bodyPr/>
          <a:lstStyle/>
          <a:p>
            <a:endParaRPr lang="en-US" dirty="0"/>
          </a:p>
          <a:p>
            <a:endParaRPr lang="en-US" dirty="0"/>
          </a:p>
          <a:p>
            <a:r>
              <a:rPr lang="en-US" dirty="0"/>
              <a:t>Brainstorming the housekeeping rules</a:t>
            </a:r>
          </a:p>
        </p:txBody>
      </p:sp>
    </p:spTree>
    <p:extLst>
      <p:ext uri="{BB962C8B-B14F-4D97-AF65-F5344CB8AC3E}">
        <p14:creationId xmlns:p14="http://schemas.microsoft.com/office/powerpoint/2010/main" val="768058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838200" y="365125"/>
            <a:ext cx="9682018" cy="1325563"/>
          </a:xfrm>
          <a:prstGeom prst="rect">
            <a:avLst/>
          </a:prstGeom>
          <a:noFill/>
          <a:ln>
            <a:noFill/>
          </a:ln>
        </p:spPr>
        <p:txBody>
          <a:bodyPr spcFirstLastPara="1" wrap="square" lIns="91425" tIns="45700" rIns="91425" bIns="45700" anchor="ctr" anchorCtr="0">
            <a:normAutofit/>
          </a:bodyPr>
          <a:lstStyle/>
          <a:p>
            <a:pPr lvl="0" algn="ctr">
              <a:buClr>
                <a:srgbClr val="2E75B5"/>
              </a:buClr>
              <a:buSzPts val="4400"/>
            </a:pPr>
            <a:r>
              <a:rPr lang="en-US" sz="3600" b="1" dirty="0">
                <a:solidFill>
                  <a:srgbClr val="2E75B5"/>
                </a:solidFill>
              </a:rPr>
              <a:t>HUMAN DEVELOPMENTAL PSYCHOLOGY</a:t>
            </a:r>
            <a:endParaRPr sz="3600" dirty="0">
              <a:sym typeface="Calibri"/>
            </a:endParaRPr>
          </a:p>
        </p:txBody>
      </p:sp>
      <p:sp>
        <p:nvSpPr>
          <p:cNvPr id="253" name="Google Shape;253;p21"/>
          <p:cNvSpPr txBox="1">
            <a:spLocks noGrp="1"/>
          </p:cNvSpPr>
          <p:nvPr>
            <p:ph type="body" idx="1"/>
          </p:nvPr>
        </p:nvSpPr>
        <p:spPr>
          <a:xfrm>
            <a:off x="838200" y="1834861"/>
            <a:ext cx="10515600" cy="3814099"/>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3600" b="1" dirty="0">
                <a:sym typeface="Calibri"/>
              </a:rPr>
              <a:t>Introductory activity 2 (Group discussion, presentation and gallery work)</a:t>
            </a:r>
            <a:endParaRPr lang="en-US" dirty="0">
              <a:sym typeface="Calibri"/>
            </a:endParaRPr>
          </a:p>
          <a:p>
            <a:pPr marL="0" lvl="0" indent="0" algn="l" rtl="0">
              <a:lnSpc>
                <a:spcPct val="115000"/>
              </a:lnSpc>
              <a:spcBef>
                <a:spcPts val="1000"/>
              </a:spcBef>
              <a:spcAft>
                <a:spcPts val="0"/>
              </a:spcAft>
              <a:buClr>
                <a:schemeClr val="dk1"/>
              </a:buClr>
              <a:buSzPts val="2800"/>
              <a:buNone/>
            </a:pPr>
            <a:r>
              <a:rPr lang="en-US" dirty="0">
                <a:sym typeface="Calibri"/>
              </a:rPr>
              <a:t>There are many changes that have taken place in your life since you were born until now. Describe some of those changes with the approximate ages on which they took place. </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838200" y="365125"/>
            <a:ext cx="94950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rPr>
              <a:t>Unit 2 Learning Outcomes</a:t>
            </a:r>
            <a:endParaRPr sz="3200" dirty="0">
              <a:solidFill>
                <a:schemeClr val="lt1"/>
              </a:solidFill>
            </a:endParaRPr>
          </a:p>
        </p:txBody>
      </p:sp>
      <p:sp>
        <p:nvSpPr>
          <p:cNvPr id="259" name="Google Shape;25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None/>
            </a:pPr>
            <a:endParaRPr lang="en-US" sz="4000" b="1" dirty="0">
              <a:highlight>
                <a:schemeClr val="lt1"/>
              </a:highlight>
            </a:endParaRPr>
          </a:p>
          <a:p>
            <a:pPr marL="685800" lvl="1" indent="-228600" algn="l" rtl="0">
              <a:lnSpc>
                <a:spcPct val="15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sym typeface="Calibri"/>
              </a:rPr>
              <a:t>Demonstrate an understanding of concepts related to human development.</a:t>
            </a:r>
            <a:endParaRPr dirty="0">
              <a:latin typeface="Calibri" panose="020F0502020204030204" pitchFamily="34" charset="0"/>
              <a:cs typeface="Calibri" panose="020F0502020204030204" pitchFamily="34" charset="0"/>
              <a:sym typeface="Calibri"/>
            </a:endParaRPr>
          </a:p>
          <a:p>
            <a:pPr marL="685800" lvl="1" indent="-228600" algn="l" rtl="0">
              <a:lnSpc>
                <a:spcPct val="15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sym typeface="Calibri"/>
              </a:rPr>
              <a:t>Describe the determinants, principles, periods, and domains of human development.</a:t>
            </a:r>
            <a:endParaRPr dirty="0">
              <a:latin typeface="Calibri" panose="020F0502020204030204" pitchFamily="34" charset="0"/>
              <a:cs typeface="Calibri" panose="020F0502020204030204" pitchFamily="34" charset="0"/>
              <a:sym typeface="Calibri"/>
            </a:endParaRPr>
          </a:p>
          <a:p>
            <a:pPr marL="685800" lvl="1" indent="-228600" algn="l" rtl="0">
              <a:lnSpc>
                <a:spcPct val="150000"/>
              </a:lnSpc>
              <a:spcBef>
                <a:spcPts val="500"/>
              </a:spcBef>
              <a:spcAft>
                <a:spcPts val="0"/>
              </a:spcAft>
              <a:buClr>
                <a:schemeClr val="dk1"/>
              </a:buClr>
              <a:buSzPts val="2400"/>
              <a:buChar char="•"/>
            </a:pPr>
            <a:r>
              <a:rPr lang="en-US" dirty="0">
                <a:latin typeface="Calibri" panose="020F0502020204030204" pitchFamily="34" charset="0"/>
                <a:cs typeface="Calibri" panose="020F0502020204030204" pitchFamily="34" charset="0"/>
                <a:sym typeface="Calibri"/>
              </a:rPr>
              <a:t>Explain the various behavioural patterns of children at different stages of development.</a:t>
            </a:r>
            <a:endParaRPr dirty="0">
              <a:latin typeface="Calibri" panose="020F0502020204030204" pitchFamily="34" charset="0"/>
              <a:cs typeface="Calibri" panose="020F0502020204030204"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838201" y="365125"/>
            <a:ext cx="94143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2E75B5"/>
              </a:buClr>
              <a:buSzPts val="4400"/>
              <a:buFont typeface="Calibri"/>
              <a:buNone/>
            </a:pPr>
            <a:r>
              <a:rPr lang="en-US" sz="3200" b="1" dirty="0">
                <a:solidFill>
                  <a:schemeClr val="lt1"/>
                </a:solidFill>
              </a:rPr>
              <a:t>Unit 2 structure</a:t>
            </a:r>
            <a:endParaRPr sz="3200" dirty="0">
              <a:solidFill>
                <a:schemeClr val="lt1"/>
              </a:solidFill>
            </a:endParaRPr>
          </a:p>
        </p:txBody>
      </p:sp>
      <p:sp>
        <p:nvSpPr>
          <p:cNvPr id="265" name="Google Shape;26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200000"/>
              </a:lnSpc>
              <a:spcBef>
                <a:spcPts val="0"/>
              </a:spcBef>
              <a:spcAft>
                <a:spcPts val="0"/>
              </a:spcAft>
              <a:buNone/>
            </a:pPr>
            <a:r>
              <a:rPr lang="en-US" sz="3200" b="1" dirty="0"/>
              <a:t>This unit covers: </a:t>
            </a:r>
            <a:endParaRPr dirty="0"/>
          </a:p>
          <a:p>
            <a:pPr marL="457200" lvl="0" indent="-325755" algn="l" rtl="0">
              <a:lnSpc>
                <a:spcPct val="150000"/>
              </a:lnSpc>
              <a:spcBef>
                <a:spcPts val="0"/>
              </a:spcBef>
              <a:spcAft>
                <a:spcPts val="0"/>
              </a:spcAft>
              <a:buSzPct val="64285"/>
              <a:buFont typeface="Calibri"/>
              <a:buChar char="•"/>
            </a:pPr>
            <a:r>
              <a:rPr lang="en-US" dirty="0">
                <a:sym typeface="Calibri"/>
              </a:rPr>
              <a:t>Key Concepts Related to Human Developmental Psychology</a:t>
            </a:r>
            <a:endParaRPr dirty="0"/>
          </a:p>
          <a:p>
            <a:pPr marL="457200" lvl="0" indent="-325755" algn="l" rtl="0">
              <a:lnSpc>
                <a:spcPct val="150000"/>
              </a:lnSpc>
              <a:spcBef>
                <a:spcPts val="0"/>
              </a:spcBef>
              <a:spcAft>
                <a:spcPts val="0"/>
              </a:spcAft>
              <a:buSzPct val="64285"/>
              <a:buFont typeface="Calibri"/>
              <a:buChar char="•"/>
            </a:pPr>
            <a:r>
              <a:rPr lang="en-US" dirty="0">
                <a:sym typeface="Calibri"/>
              </a:rPr>
              <a:t>Determinants of Human Development</a:t>
            </a:r>
            <a:endParaRPr dirty="0"/>
          </a:p>
          <a:p>
            <a:pPr marL="457200" lvl="0" indent="-325755" algn="l" rtl="0">
              <a:lnSpc>
                <a:spcPct val="150000"/>
              </a:lnSpc>
              <a:spcBef>
                <a:spcPts val="0"/>
              </a:spcBef>
              <a:spcAft>
                <a:spcPts val="0"/>
              </a:spcAft>
              <a:buSzPct val="64285"/>
              <a:buFont typeface="Calibri"/>
              <a:buChar char="•"/>
            </a:pPr>
            <a:r>
              <a:rPr lang="en-US" dirty="0">
                <a:sym typeface="Calibri"/>
              </a:rPr>
              <a:t>Principles of Human Development</a:t>
            </a:r>
            <a:endParaRPr dirty="0"/>
          </a:p>
          <a:p>
            <a:pPr marL="457200" lvl="0" indent="-325755" algn="l" rtl="0">
              <a:lnSpc>
                <a:spcPct val="150000"/>
              </a:lnSpc>
              <a:spcBef>
                <a:spcPts val="0"/>
              </a:spcBef>
              <a:spcAft>
                <a:spcPts val="0"/>
              </a:spcAft>
              <a:buSzPct val="64285"/>
              <a:buFont typeface="Calibri"/>
              <a:buChar char="•"/>
            </a:pPr>
            <a:r>
              <a:rPr lang="en-US" dirty="0">
                <a:sym typeface="Calibri"/>
              </a:rPr>
              <a:t>Periods of Human Development</a:t>
            </a:r>
            <a:endParaRPr dirty="0"/>
          </a:p>
          <a:p>
            <a:pPr marL="457200" lvl="0" indent="-325755" algn="l" rtl="0">
              <a:lnSpc>
                <a:spcPct val="150000"/>
              </a:lnSpc>
              <a:spcBef>
                <a:spcPts val="0"/>
              </a:spcBef>
              <a:spcAft>
                <a:spcPts val="0"/>
              </a:spcAft>
              <a:buSzPct val="64285"/>
              <a:buFont typeface="Calibri"/>
              <a:buChar char="•"/>
            </a:pPr>
            <a:r>
              <a:rPr lang="en-US" dirty="0">
                <a:sym typeface="Calibri"/>
              </a:rPr>
              <a:t>Domains of Human Development </a:t>
            </a:r>
            <a:endParaRPr dirty="0">
              <a:sym typeface="Calibri"/>
            </a:endParaRPr>
          </a:p>
          <a:p>
            <a:pPr marL="457200" lvl="0" indent="-325755" algn="l" rtl="0">
              <a:lnSpc>
                <a:spcPct val="150000"/>
              </a:lnSpc>
              <a:spcBef>
                <a:spcPts val="0"/>
              </a:spcBef>
              <a:spcAft>
                <a:spcPts val="0"/>
              </a:spcAft>
              <a:buSzPct val="64285"/>
              <a:buFont typeface="Calibri"/>
              <a:buChar char="•"/>
            </a:pPr>
            <a:r>
              <a:rPr lang="en-US" dirty="0">
                <a:sym typeface="Calibri"/>
              </a:rPr>
              <a:t>Implications of Human Developmental Psychology on Teaching and Learning</a:t>
            </a:r>
            <a:endParaRPr dirty="0"/>
          </a:p>
          <a:p>
            <a:pPr marL="228600" lvl="0" indent="-64135" algn="l" rtl="0">
              <a:lnSpc>
                <a:spcPct val="90000"/>
              </a:lnSpc>
              <a:spcBef>
                <a:spcPts val="1000"/>
              </a:spcBef>
              <a:spcAft>
                <a:spcPts val="0"/>
              </a:spcAft>
              <a:buClr>
                <a:schemeClr val="dk1"/>
              </a:buClr>
              <a:buSzPct val="100000"/>
              <a:buNone/>
            </a:pPr>
            <a:endParaRPr dirty="0">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26600" cy="1325563"/>
          </a:xfrm>
          <a:solidFill>
            <a:schemeClr val="accent5">
              <a:lumMod val="75000"/>
            </a:schemeClr>
          </a:solidFill>
        </p:spPr>
        <p:txBody>
          <a:bodyPr>
            <a:normAutofit fontScale="90000"/>
          </a:bodyPr>
          <a:lstStyle/>
          <a:p>
            <a:pPr lvl="0" algn="ctr"/>
            <a:r>
              <a:rPr lang="en-US" b="1" dirty="0"/>
              <a:t/>
            </a:r>
            <a:br>
              <a:rPr lang="en-US" b="1" dirty="0"/>
            </a:br>
            <a:r>
              <a:rPr lang="en-US" sz="3600" b="1" dirty="0">
                <a:solidFill>
                  <a:schemeClr val="bg1"/>
                </a:solidFill>
              </a:rPr>
              <a:t>Section 2.1: Key Concepts Related to Human Developmental Psychology </a:t>
            </a:r>
            <a:br>
              <a:rPr lang="en-US" sz="3600" b="1" dirty="0">
                <a:solidFill>
                  <a:schemeClr val="bg1"/>
                </a:solidFill>
              </a:rPr>
            </a:br>
            <a:r>
              <a:rPr lang="en-US" sz="3600" b="1" dirty="0">
                <a:solidFill>
                  <a:schemeClr val="bg1"/>
                </a:solidFill>
              </a:rPr>
              <a:t/>
            </a:r>
            <a:br>
              <a:rPr lang="en-US" sz="3600" b="1" dirty="0">
                <a:solidFill>
                  <a:schemeClr val="bg1"/>
                </a:solidFill>
              </a:rPr>
            </a:br>
            <a:endParaRPr lang="en-US" sz="3600" dirty="0">
              <a:solidFill>
                <a:schemeClr val="bg1"/>
              </a:solidFill>
            </a:endParaRPr>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2.1 (Brainstorming)</a:t>
            </a:r>
            <a:endParaRPr lang="en-US" dirty="0"/>
          </a:p>
          <a:p>
            <a:pPr marL="114300" indent="0">
              <a:buNone/>
            </a:pPr>
            <a:endParaRPr lang="en-US" dirty="0"/>
          </a:p>
          <a:p>
            <a:pPr marL="114300" indent="0">
              <a:buNone/>
            </a:pPr>
            <a:r>
              <a:rPr lang="en-US" dirty="0"/>
              <a:t>The following activity is about assessing your prior knowledge of human developmental psychology bearing in mind that life starts from the time of conception and ends at death. Based on your personal observations and experiences; chronologically, outline the periods of human development according to the Rwandan culture and provide their approximate ages. </a:t>
            </a:r>
          </a:p>
          <a:p>
            <a:endParaRPr lang="en-US" dirty="0"/>
          </a:p>
        </p:txBody>
      </p:sp>
    </p:spTree>
    <p:extLst>
      <p:ext uri="{BB962C8B-B14F-4D97-AF65-F5344CB8AC3E}">
        <p14:creationId xmlns:p14="http://schemas.microsoft.com/office/powerpoint/2010/main" val="1530965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title"/>
          </p:nvPr>
        </p:nvSpPr>
        <p:spPr>
          <a:xfrm>
            <a:off x="838200" y="365125"/>
            <a:ext cx="9691255"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endParaRPr sz="4000" b="1" dirty="0">
              <a:solidFill>
                <a:schemeClr val="lt1"/>
              </a:solidFill>
            </a:endParaRPr>
          </a:p>
          <a:p>
            <a:pPr algn="ctr">
              <a:buClr>
                <a:schemeClr val="lt1"/>
              </a:buClr>
              <a:buSzPct val="90909"/>
            </a:pPr>
            <a:r>
              <a:rPr lang="en-US" sz="3600" b="1" dirty="0">
                <a:solidFill>
                  <a:schemeClr val="bg1"/>
                </a:solidFill>
              </a:rPr>
              <a:t>Key Concepts Related to Human Developmental Psychology (Cont’d)</a:t>
            </a:r>
            <a:br>
              <a:rPr lang="en-US" sz="3600" b="1" dirty="0">
                <a:solidFill>
                  <a:schemeClr val="bg1"/>
                </a:solidFill>
              </a:rPr>
            </a:br>
            <a:endParaRPr sz="3600" b="1" dirty="0">
              <a:solidFill>
                <a:schemeClr val="bg1"/>
              </a:solidFill>
            </a:endParaRPr>
          </a:p>
        </p:txBody>
      </p:sp>
      <p:sp>
        <p:nvSpPr>
          <p:cNvPr id="271" name="Google Shape;27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228600" lvl="0" indent="0" algn="l" rtl="0">
              <a:lnSpc>
                <a:spcPct val="150000"/>
              </a:lnSpc>
              <a:spcBef>
                <a:spcPts val="0"/>
              </a:spcBef>
              <a:spcAft>
                <a:spcPts val="0"/>
              </a:spcAft>
              <a:buNone/>
            </a:pPr>
            <a:endParaRPr sz="2400" b="1" dirty="0"/>
          </a:p>
          <a:p>
            <a:pPr marL="228600" lvl="0" indent="-240030" algn="l" rtl="0">
              <a:lnSpc>
                <a:spcPct val="150000"/>
              </a:lnSpc>
              <a:spcBef>
                <a:spcPts val="0"/>
              </a:spcBef>
              <a:spcAft>
                <a:spcPts val="0"/>
              </a:spcAft>
              <a:buClr>
                <a:schemeClr val="dk1"/>
              </a:buClr>
              <a:buSzPts val="2400"/>
              <a:buChar char="•"/>
            </a:pPr>
            <a:r>
              <a:rPr lang="en-US" sz="2400" b="1" dirty="0">
                <a:sym typeface="Calibri"/>
              </a:rPr>
              <a:t>Human Developmental Psychology </a:t>
            </a:r>
            <a:r>
              <a:rPr lang="en-US" sz="2400" dirty="0">
                <a:sym typeface="Calibri"/>
              </a:rPr>
              <a:t>is the study of progressive changes in the behavior and abilities of an individual from conception to death</a:t>
            </a:r>
            <a:endParaRPr sz="2400" dirty="0">
              <a:sym typeface="Calibri"/>
            </a:endParaRPr>
          </a:p>
          <a:p>
            <a:pPr marL="228600" lvl="0" indent="-240030" algn="l" rtl="0">
              <a:lnSpc>
                <a:spcPct val="150000"/>
              </a:lnSpc>
              <a:spcBef>
                <a:spcPts val="1000"/>
              </a:spcBef>
              <a:spcAft>
                <a:spcPts val="0"/>
              </a:spcAft>
              <a:buClr>
                <a:schemeClr val="dk1"/>
              </a:buClr>
              <a:buSzPts val="2400"/>
              <a:buChar char="•"/>
            </a:pPr>
            <a:r>
              <a:rPr lang="en-US" sz="2400" b="1" dirty="0">
                <a:sym typeface="Calibri"/>
              </a:rPr>
              <a:t>Growth</a:t>
            </a:r>
            <a:r>
              <a:rPr lang="en-US" sz="2400" dirty="0">
                <a:sym typeface="Calibri"/>
              </a:rPr>
              <a:t> is the quantitative increase in size, length, height, and weight. It involves the multiplication and growth of body cells. </a:t>
            </a:r>
            <a:endParaRPr sz="2400" dirty="0">
              <a:sym typeface="Calibri"/>
            </a:endParaRPr>
          </a:p>
          <a:p>
            <a:pPr marL="228600" lvl="0" indent="0" algn="l" rtl="0">
              <a:lnSpc>
                <a:spcPct val="150000"/>
              </a:lnSpc>
              <a:spcBef>
                <a:spcPts val="1000"/>
              </a:spcBef>
              <a:spcAft>
                <a:spcPts val="0"/>
              </a:spcAft>
              <a:buNone/>
            </a:pPr>
            <a:endParaRPr sz="2400" dirty="0">
              <a:sym typeface="Calibri"/>
            </a:endParaRPr>
          </a:p>
          <a:p>
            <a:pPr marL="228600" lvl="0" indent="-64135"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eb6e7a94e_0_18"/>
          <p:cNvSpPr txBox="1">
            <a:spLocks noGrp="1"/>
          </p:cNvSpPr>
          <p:nvPr>
            <p:ph type="body" idx="1"/>
          </p:nvPr>
        </p:nvSpPr>
        <p:spPr>
          <a:xfrm>
            <a:off x="784412" y="1744942"/>
            <a:ext cx="10515600" cy="4351200"/>
          </a:xfrm>
          <a:prstGeom prst="rect">
            <a:avLst/>
          </a:prstGeom>
        </p:spPr>
        <p:txBody>
          <a:bodyPr spcFirstLastPara="1" wrap="square" lIns="91425" tIns="45700" rIns="91425" bIns="45700" anchor="t" anchorCtr="0">
            <a:normAutofit/>
          </a:bodyPr>
          <a:lstStyle/>
          <a:p>
            <a:pPr marL="685800" lvl="0" indent="-259080" algn="l" rtl="0">
              <a:lnSpc>
                <a:spcPct val="150000"/>
              </a:lnSpc>
              <a:spcBef>
                <a:spcPts val="1000"/>
              </a:spcBef>
              <a:spcAft>
                <a:spcPts val="0"/>
              </a:spcAft>
              <a:buSzPts val="2700"/>
              <a:buChar char="•"/>
            </a:pPr>
            <a:r>
              <a:rPr lang="en-US" sz="2700" b="1" dirty="0"/>
              <a:t>Development</a:t>
            </a:r>
            <a:r>
              <a:rPr lang="en-US" sz="2700" dirty="0"/>
              <a:t> is an increase of capacity and skill of a person through growth, maturation and learning to adapt to the environment.</a:t>
            </a:r>
            <a:endParaRPr sz="2700" dirty="0"/>
          </a:p>
          <a:p>
            <a:pPr marL="685800" lvl="0" indent="-259080" algn="l" rtl="0">
              <a:lnSpc>
                <a:spcPct val="150000"/>
              </a:lnSpc>
              <a:spcBef>
                <a:spcPts val="1000"/>
              </a:spcBef>
              <a:spcAft>
                <a:spcPts val="0"/>
              </a:spcAft>
              <a:buSzPts val="2700"/>
              <a:buChar char="•"/>
            </a:pPr>
            <a:r>
              <a:rPr lang="en-US" sz="2700" b="1" dirty="0"/>
              <a:t>Maturation</a:t>
            </a:r>
            <a:r>
              <a:rPr lang="en-US" sz="2700" dirty="0"/>
              <a:t> means changes that occur naturally and spontaneously and are to a large extent hereditarily programmed.</a:t>
            </a:r>
            <a:endParaRPr sz="3100" dirty="0"/>
          </a:p>
        </p:txBody>
      </p:sp>
      <p:sp>
        <p:nvSpPr>
          <p:cNvPr id="278" name="Google Shape;278;g27eb6e7a94e_0_18"/>
          <p:cNvSpPr txBox="1">
            <a:spLocks noGrp="1"/>
          </p:cNvSpPr>
          <p:nvPr>
            <p:ph type="title"/>
          </p:nvPr>
        </p:nvSpPr>
        <p:spPr>
          <a:xfrm>
            <a:off x="838200" y="365125"/>
            <a:ext cx="9691200" cy="1325700"/>
          </a:xfrm>
          <a:prstGeom prst="rect">
            <a:avLst/>
          </a:prstGeom>
          <a:solidFill>
            <a:schemeClr val="accent5">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lvl="0" algn="ctr"/>
            <a:r>
              <a:rPr lang="en-US" sz="4000" b="1" dirty="0"/>
              <a:t/>
            </a:r>
            <a:br>
              <a:rPr lang="en-US" sz="4000" b="1" dirty="0"/>
            </a:br>
            <a:r>
              <a:rPr lang="en-US" sz="4000" b="1" dirty="0"/>
              <a:t/>
            </a:r>
            <a:br>
              <a:rPr lang="en-US" sz="4000" b="1" dirty="0"/>
            </a:br>
            <a:r>
              <a:rPr lang="en-US" sz="4000" b="1" dirty="0"/>
              <a:t/>
            </a:r>
            <a:br>
              <a:rPr lang="en-US" sz="4000" b="1" dirty="0"/>
            </a:br>
            <a:r>
              <a:rPr lang="en-US" sz="3600" b="1" dirty="0">
                <a:solidFill>
                  <a:schemeClr val="bg1"/>
                </a:solidFill>
              </a:rPr>
              <a:t>Key Concepts Related to Human Developmental Psychology (cont’d)</a:t>
            </a:r>
            <a:r>
              <a:rPr lang="en-US" sz="4000" b="1" dirty="0">
                <a:solidFill>
                  <a:schemeClr val="bg1"/>
                </a:solidFill>
              </a:rPr>
              <a:t/>
            </a:r>
            <a:br>
              <a:rPr lang="en-US" sz="4000" b="1" dirty="0">
                <a:solidFill>
                  <a:schemeClr val="bg1"/>
                </a:solidFill>
              </a:rPr>
            </a:br>
            <a:r>
              <a:rPr lang="en-US" sz="4000" b="1" dirty="0"/>
              <a:t/>
            </a:r>
            <a:br>
              <a:rPr lang="en-US" sz="4000" b="1" dirty="0"/>
            </a:br>
            <a:endParaRPr sz="4000" b="1" dirty="0">
              <a:solidFill>
                <a:schemeClr val="bg1"/>
              </a:solidFill>
            </a:endParaRPr>
          </a:p>
          <a:p>
            <a:pPr marL="0" lvl="0" indent="0" algn="l" rtl="0">
              <a:lnSpc>
                <a:spcPct val="90000"/>
              </a:lnSpc>
              <a:spcBef>
                <a:spcPts val="0"/>
              </a:spcBef>
              <a:spcAft>
                <a:spcPts val="0"/>
              </a:spcAft>
              <a:buClr>
                <a:schemeClr val="lt1"/>
              </a:buClr>
              <a:buSzPct val="90909"/>
              <a:buFont typeface="Calibri"/>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095"/>
            <a:ext cx="9728798" cy="1511394"/>
          </a:xfrm>
          <a:solidFill>
            <a:schemeClr val="accent5">
              <a:lumMod val="75000"/>
            </a:schemeClr>
          </a:solidFill>
        </p:spPr>
        <p:txBody>
          <a:bodyPr>
            <a:normAutofit fontScale="90000"/>
          </a:bodyPr>
          <a:lstStyle/>
          <a:p>
            <a:pPr algn="ct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sz="3600" b="1" dirty="0">
                <a:solidFill>
                  <a:schemeClr val="bg1"/>
                </a:solidFill>
              </a:rPr>
              <a:t>Key Concepts Related to Human Developmental Psychology (cont’d)</a:t>
            </a:r>
            <a:br>
              <a:rPr lang="en-US" sz="3600" b="1" dirty="0">
                <a:solidFill>
                  <a:schemeClr val="bg1"/>
                </a:solidFill>
              </a:rPr>
            </a:br>
            <a:r>
              <a:rPr lang="en-US" sz="3600" b="1" dirty="0"/>
              <a:t/>
            </a:r>
            <a:br>
              <a:rPr lang="en-US" sz="3600" b="1" dirty="0"/>
            </a:br>
            <a:endParaRPr lang="en-US" sz="3600" dirty="0"/>
          </a:p>
        </p:txBody>
      </p:sp>
      <p:sp>
        <p:nvSpPr>
          <p:cNvPr id="3" name="Text Placeholder 2"/>
          <p:cNvSpPr>
            <a:spLocks noGrp="1"/>
          </p:cNvSpPr>
          <p:nvPr>
            <p:ph type="body" idx="1"/>
          </p:nvPr>
        </p:nvSpPr>
        <p:spPr>
          <a:xfrm>
            <a:off x="838200" y="1825625"/>
            <a:ext cx="9728798"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a:t>
            </a:r>
            <a:r>
              <a:rPr lang="en-US" b="1" dirty="0" smtClean="0"/>
              <a:t>2.1 (think-pair-share)</a:t>
            </a:r>
          </a:p>
          <a:p>
            <a:pPr marL="114300" indent="0">
              <a:buNone/>
            </a:pPr>
            <a:endParaRPr lang="en-US" dirty="0"/>
          </a:p>
          <a:p>
            <a:pPr marL="114300" indent="0">
              <a:buNone/>
            </a:pPr>
            <a:endParaRPr lang="en-GB" dirty="0"/>
          </a:p>
          <a:p>
            <a:pPr marL="114300" indent="0">
              <a:buNone/>
            </a:pPr>
            <a:r>
              <a:rPr lang="en-GB" dirty="0"/>
              <a:t>Assuming that in your class you have learners, who are over the average size of their classmates which makes them feel uneasy. Briefly explain what you can do to help them learn effectively.  </a:t>
            </a:r>
            <a:endParaRPr lang="en-US" dirty="0"/>
          </a:p>
          <a:p>
            <a:endParaRPr lang="en-US" dirty="0"/>
          </a:p>
        </p:txBody>
      </p:sp>
    </p:spTree>
    <p:extLst>
      <p:ext uri="{BB962C8B-B14F-4D97-AF65-F5344CB8AC3E}">
        <p14:creationId xmlns:p14="http://schemas.microsoft.com/office/powerpoint/2010/main" val="2758310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53282" cy="1325563"/>
          </a:xfrm>
          <a:solidFill>
            <a:schemeClr val="accent5">
              <a:lumMod val="75000"/>
            </a:schemeClr>
          </a:solidFill>
        </p:spPr>
        <p:txBody>
          <a:bodyPr>
            <a:normAutofit/>
          </a:bodyPr>
          <a:lstStyle/>
          <a:p>
            <a:pPr algn="ctr"/>
            <a:r>
              <a:rPr lang="en-US" sz="3200" b="1" dirty="0">
                <a:solidFill>
                  <a:schemeClr val="bg1"/>
                </a:solidFill>
              </a:rPr>
              <a:t>Section 2.2: Determinants of human development </a:t>
            </a:r>
            <a:endParaRPr lang="en-US" sz="3200" b="1" dirty="0"/>
          </a:p>
        </p:txBody>
      </p:sp>
      <p:sp>
        <p:nvSpPr>
          <p:cNvPr id="3" name="Text Placeholder 2"/>
          <p:cNvSpPr>
            <a:spLocks noGrp="1"/>
          </p:cNvSpPr>
          <p:nvPr>
            <p:ph type="body" idx="1"/>
          </p:nvPr>
        </p:nvSpPr>
        <p:spPr>
          <a:xfrm>
            <a:off x="838200" y="1825625"/>
            <a:ext cx="9453282"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2.2 (Think-pair-share)</a:t>
            </a:r>
            <a:endParaRPr lang="en-US" dirty="0"/>
          </a:p>
          <a:p>
            <a:pPr marL="114300" indent="0">
              <a:buNone/>
            </a:pPr>
            <a:endParaRPr lang="en-US" dirty="0"/>
          </a:p>
          <a:p>
            <a:pPr marL="114300" indent="0">
              <a:buNone/>
            </a:pPr>
            <a:r>
              <a:rPr lang="en-US" dirty="0"/>
              <a:t>Referring to your everyday experience, explain some factors that have influenced your own development.</a:t>
            </a:r>
          </a:p>
          <a:p>
            <a:endParaRPr lang="en-US" dirty="0"/>
          </a:p>
        </p:txBody>
      </p:sp>
    </p:spTree>
    <p:extLst>
      <p:ext uri="{BB962C8B-B14F-4D97-AF65-F5344CB8AC3E}">
        <p14:creationId xmlns:p14="http://schemas.microsoft.com/office/powerpoint/2010/main" val="1471003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53282" cy="1325563"/>
          </a:xfrm>
          <a:solidFill>
            <a:schemeClr val="accent5">
              <a:lumMod val="75000"/>
            </a:schemeClr>
          </a:solidFill>
        </p:spPr>
        <p:txBody>
          <a:bodyPr>
            <a:normAutofit/>
          </a:bodyPr>
          <a:lstStyle/>
          <a:p>
            <a:pPr algn="ctr"/>
            <a:r>
              <a:rPr lang="en-US" sz="3200" b="1" dirty="0">
                <a:solidFill>
                  <a:schemeClr val="bg1"/>
                </a:solidFill>
              </a:rPr>
              <a:t>Determinants of human development (cont’d) </a:t>
            </a:r>
          </a:p>
        </p:txBody>
      </p:sp>
      <p:sp>
        <p:nvSpPr>
          <p:cNvPr id="3" name="Text Placeholder 2"/>
          <p:cNvSpPr>
            <a:spLocks noGrp="1"/>
          </p:cNvSpPr>
          <p:nvPr>
            <p:ph type="body" idx="1"/>
          </p:nvPr>
        </p:nvSpPr>
        <p:spPr/>
        <p:txBody>
          <a:bodyPr>
            <a:normAutofit fontScale="77500" lnSpcReduction="20000"/>
          </a:bodyPr>
          <a:lstStyle/>
          <a:p>
            <a:pPr marL="664845" indent="-571500">
              <a:lnSpc>
                <a:spcPct val="150000"/>
              </a:lnSpc>
              <a:spcBef>
                <a:spcPts val="0"/>
              </a:spcBef>
              <a:buSzPct val="51225"/>
            </a:pPr>
            <a:r>
              <a:rPr lang="en-US" sz="3600" b="1" dirty="0"/>
              <a:t>Heredity (</a:t>
            </a:r>
            <a:r>
              <a:rPr lang="en-US" sz="3600" dirty="0"/>
              <a:t>biological inheritance </a:t>
            </a:r>
            <a:r>
              <a:rPr lang="en-US" sz="3600" b="1" dirty="0"/>
              <a:t>)</a:t>
            </a:r>
            <a:r>
              <a:rPr lang="en-US" sz="3600" dirty="0"/>
              <a:t>: the transmission of traits from one generation to the other</a:t>
            </a:r>
          </a:p>
          <a:p>
            <a:pPr marL="664845" indent="-571500">
              <a:lnSpc>
                <a:spcPct val="150000"/>
              </a:lnSpc>
              <a:spcBef>
                <a:spcPts val="0"/>
              </a:spcBef>
              <a:buSzPct val="51225"/>
            </a:pPr>
            <a:r>
              <a:rPr lang="en-US" sz="3600" b="1" dirty="0"/>
              <a:t>Environment: </a:t>
            </a:r>
          </a:p>
          <a:p>
            <a:pPr marL="971550" lvl="0" indent="-160659">
              <a:buSzPct val="100000"/>
              <a:buFont typeface="Noto Sans Symbols"/>
              <a:buChar char="➢"/>
            </a:pPr>
            <a:r>
              <a:rPr lang="en-US" sz="3600" dirty="0"/>
              <a:t>     Physical </a:t>
            </a:r>
            <a:r>
              <a:rPr lang="en-US" sz="3600" dirty="0" smtClean="0"/>
              <a:t>environment</a:t>
            </a:r>
          </a:p>
          <a:p>
            <a:pPr marL="971550" lvl="0" indent="-160659">
              <a:buSzPct val="100000"/>
              <a:buFont typeface="Noto Sans Symbols"/>
              <a:buChar char="➢"/>
            </a:pPr>
            <a:r>
              <a:rPr lang="en-US" sz="3600" dirty="0" smtClean="0"/>
              <a:t>    Social Environment</a:t>
            </a:r>
            <a:endParaRPr lang="en-US" sz="3600" dirty="0"/>
          </a:p>
          <a:p>
            <a:pPr marL="1382391" indent="-571500">
              <a:buSzPct val="100000"/>
            </a:pPr>
            <a:r>
              <a:rPr lang="en-US" sz="3600" dirty="0" smtClean="0"/>
              <a:t> Family</a:t>
            </a:r>
          </a:p>
          <a:p>
            <a:pPr marL="1382391" indent="-571500">
              <a:buSzPct val="100000"/>
            </a:pPr>
            <a:r>
              <a:rPr lang="en-US" sz="3600" dirty="0" smtClean="0"/>
              <a:t> Peers</a:t>
            </a:r>
          </a:p>
          <a:p>
            <a:pPr marL="1382391" indent="-571500">
              <a:buSzPct val="100000"/>
            </a:pPr>
            <a:r>
              <a:rPr lang="en-US" sz="3600" dirty="0" smtClean="0"/>
              <a:t> School</a:t>
            </a:r>
          </a:p>
          <a:p>
            <a:pPr marL="1382391" indent="-571500">
              <a:buSzPct val="100000"/>
            </a:pPr>
            <a:r>
              <a:rPr lang="en-US" sz="3600" dirty="0" smtClean="0"/>
              <a:t>Mass </a:t>
            </a:r>
            <a:r>
              <a:rPr lang="en-US" sz="3600" dirty="0"/>
              <a:t>media</a:t>
            </a:r>
          </a:p>
          <a:p>
            <a:endParaRPr lang="en-US" dirty="0"/>
          </a:p>
        </p:txBody>
      </p:sp>
    </p:spTree>
    <p:extLst>
      <p:ext uri="{BB962C8B-B14F-4D97-AF65-F5344CB8AC3E}">
        <p14:creationId xmlns:p14="http://schemas.microsoft.com/office/powerpoint/2010/main" val="3835181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7240" cy="1325563"/>
          </a:xfrm>
          <a:solidFill>
            <a:schemeClr val="accent5">
              <a:lumMod val="75000"/>
            </a:schemeClr>
          </a:solidFill>
        </p:spPr>
        <p:txBody>
          <a:bodyPr>
            <a:normAutofit/>
          </a:bodyPr>
          <a:lstStyle/>
          <a:p>
            <a:pPr algn="ctr"/>
            <a:r>
              <a:rPr lang="en-US" sz="3200" b="1" dirty="0">
                <a:solidFill>
                  <a:schemeClr val="bg1"/>
                </a:solidFill>
              </a:rPr>
              <a:t>Determinants of human development( Cont’d)</a:t>
            </a:r>
            <a:endParaRPr lang="en-US" sz="3200" b="1" dirty="0"/>
          </a:p>
        </p:txBody>
      </p:sp>
      <p:sp>
        <p:nvSpPr>
          <p:cNvPr id="3" name="Text Placeholder 2"/>
          <p:cNvSpPr>
            <a:spLocks noGrp="1"/>
          </p:cNvSpPr>
          <p:nvPr>
            <p:ph type="body" idx="1"/>
          </p:nvPr>
        </p:nvSpPr>
        <p:spPr>
          <a:xfrm>
            <a:off x="838200" y="1795145"/>
            <a:ext cx="9667240" cy="4351338"/>
          </a:xfrm>
        </p:spPr>
        <p:style>
          <a:lnRef idx="1">
            <a:schemeClr val="accent5"/>
          </a:lnRef>
          <a:fillRef idx="2">
            <a:schemeClr val="accent5"/>
          </a:fillRef>
          <a:effectRef idx="1">
            <a:schemeClr val="accent5"/>
          </a:effectRef>
          <a:fontRef idx="minor">
            <a:schemeClr val="dk1"/>
          </a:fontRef>
        </p:style>
        <p:txBody>
          <a:bodyPr/>
          <a:lstStyle/>
          <a:p>
            <a:pPr marL="0" lvl="0" indent="0">
              <a:lnSpc>
                <a:spcPct val="115000"/>
              </a:lnSpc>
              <a:spcBef>
                <a:spcPts val="0"/>
              </a:spcBef>
              <a:buSzPts val="2800"/>
              <a:buNone/>
            </a:pPr>
            <a:r>
              <a:rPr lang="en-US" sz="4400" dirty="0"/>
              <a:t>       Application activity 2.2 (group discussion)</a:t>
            </a:r>
          </a:p>
          <a:p>
            <a:pPr marL="0" lvl="0" indent="0">
              <a:lnSpc>
                <a:spcPct val="115000"/>
              </a:lnSpc>
              <a:spcBef>
                <a:spcPts val="0"/>
              </a:spcBef>
              <a:buSzPts val="2800"/>
              <a:buNone/>
            </a:pPr>
            <a:r>
              <a:rPr lang="en-US" dirty="0"/>
              <a:t>Learners at school are influenced by peers. Some influences might be negative. As a teacher who has studied factors influencing human development, explain what you will do to minimize negative influence by the peers. </a:t>
            </a:r>
          </a:p>
        </p:txBody>
      </p:sp>
    </p:spTree>
    <p:extLst>
      <p:ext uri="{BB962C8B-B14F-4D97-AF65-F5344CB8AC3E}">
        <p14:creationId xmlns:p14="http://schemas.microsoft.com/office/powerpoint/2010/main" val="308794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90588" y="1539240"/>
            <a:ext cx="10102532" cy="3811588"/>
          </a:xfrm>
          <a:solidFill>
            <a:schemeClr val="accent1"/>
          </a:solidFill>
        </p:spPr>
        <p:txBody>
          <a:bodyPr>
            <a:normAutofit/>
          </a:bodyPr>
          <a:lstStyle/>
          <a:p>
            <a:pPr algn="ctr"/>
            <a:r>
              <a:rPr lang="en-US" sz="3200" b="1" dirty="0">
                <a:solidFill>
                  <a:schemeClr val="lt1"/>
                </a:solidFill>
              </a:rPr>
              <a:t>Expectations</a:t>
            </a:r>
          </a:p>
          <a:p>
            <a:pPr algn="ctr"/>
            <a:endParaRPr lang="en-US" sz="3200" b="1" dirty="0">
              <a:solidFill>
                <a:schemeClr val="lt1"/>
              </a:solidFill>
            </a:endParaRPr>
          </a:p>
          <a:p>
            <a:pPr algn="ctr"/>
            <a:r>
              <a:rPr lang="en-US" sz="3200" b="1" dirty="0">
                <a:solidFill>
                  <a:schemeClr val="lt1"/>
                </a:solidFill>
              </a:rPr>
              <a:t>What do you expect to learn in this module?</a:t>
            </a:r>
            <a:endParaRPr lang="en-US" sz="3200" dirty="0"/>
          </a:p>
        </p:txBody>
      </p:sp>
    </p:spTree>
    <p:extLst>
      <p:ext uri="{BB962C8B-B14F-4D97-AF65-F5344CB8AC3E}">
        <p14:creationId xmlns:p14="http://schemas.microsoft.com/office/powerpoint/2010/main" val="339479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44318" cy="1325563"/>
          </a:xfrm>
          <a:solidFill>
            <a:schemeClr val="accent5">
              <a:lumMod val="75000"/>
            </a:schemeClr>
          </a:solidFill>
        </p:spPr>
        <p:txBody>
          <a:bodyPr>
            <a:normAutofit/>
          </a:bodyPr>
          <a:lstStyle/>
          <a:p>
            <a:pPr algn="ctr"/>
            <a:r>
              <a:rPr lang="en-US" sz="3200" b="1" dirty="0">
                <a:solidFill>
                  <a:schemeClr val="bg1"/>
                </a:solidFill>
              </a:rPr>
              <a:t>Section 2.3: Principles of human development</a:t>
            </a:r>
            <a:endParaRPr lang="en-US" sz="3200" b="1"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2.3 </a:t>
            </a:r>
            <a:r>
              <a:rPr lang="en-US" b="1" dirty="0" smtClean="0"/>
              <a:t>(</a:t>
            </a:r>
            <a:r>
              <a:rPr lang="en-US" b="1" smtClean="0"/>
              <a:t>Voting card</a:t>
            </a:r>
            <a:endParaRPr lang="en-US" dirty="0"/>
          </a:p>
          <a:p>
            <a:pPr marL="114300" indent="0">
              <a:buNone/>
            </a:pPr>
            <a:r>
              <a:rPr lang="en-US" dirty="0"/>
              <a:t>Below, you are given pairs of body parts of an infant. From each pair, indicate the body part that matures first.</a:t>
            </a:r>
          </a:p>
          <a:p>
            <a:pPr lvl="0"/>
            <a:r>
              <a:rPr lang="en-US" dirty="0"/>
              <a:t>Head and legs</a:t>
            </a:r>
          </a:p>
          <a:p>
            <a:pPr lvl="0"/>
            <a:r>
              <a:rPr lang="en-US" dirty="0"/>
              <a:t>Trunk and hands </a:t>
            </a:r>
          </a:p>
          <a:p>
            <a:pPr lvl="0"/>
            <a:r>
              <a:rPr lang="en-US" dirty="0"/>
              <a:t>Arms and fingers</a:t>
            </a:r>
          </a:p>
          <a:p>
            <a:pPr lvl="0"/>
            <a:r>
              <a:rPr lang="en-US" dirty="0"/>
              <a:t>Neck and trunk </a:t>
            </a:r>
          </a:p>
          <a:p>
            <a:pPr lvl="0"/>
            <a:r>
              <a:rPr lang="en-US" dirty="0"/>
              <a:t>Arms and legs</a:t>
            </a:r>
          </a:p>
          <a:p>
            <a:endParaRPr lang="en-US" dirty="0"/>
          </a:p>
        </p:txBody>
      </p:sp>
    </p:spTree>
    <p:extLst>
      <p:ext uri="{BB962C8B-B14F-4D97-AF65-F5344CB8AC3E}">
        <p14:creationId xmlns:p14="http://schemas.microsoft.com/office/powerpoint/2010/main" val="696904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838200" y="365125"/>
            <a:ext cx="9506527"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algn="ctr">
              <a:buClr>
                <a:schemeClr val="lt1"/>
              </a:buClr>
              <a:buSzPts val="4400"/>
            </a:pPr>
            <a:r>
              <a:rPr lang="en-US" sz="3200" b="1" dirty="0">
                <a:solidFill>
                  <a:schemeClr val="bg1"/>
                </a:solidFill>
              </a:rPr>
              <a:t>Principles of human development ( Cont’d)</a:t>
            </a:r>
            <a:r>
              <a:rPr lang="en-US" sz="2400" dirty="0">
                <a:solidFill>
                  <a:schemeClr val="bg1"/>
                </a:solidFill>
              </a:rPr>
              <a:t/>
            </a:r>
            <a:br>
              <a:rPr lang="en-US" sz="2400" dirty="0">
                <a:solidFill>
                  <a:schemeClr val="bg1"/>
                </a:solidFill>
              </a:rPr>
            </a:br>
            <a:endParaRPr sz="4000" dirty="0">
              <a:solidFill>
                <a:schemeClr val="bg1"/>
              </a:solidFill>
            </a:endParaRPr>
          </a:p>
        </p:txBody>
      </p:sp>
      <p:sp>
        <p:nvSpPr>
          <p:cNvPr id="297" name="Google Shape;29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115000"/>
              </a:lnSpc>
              <a:spcBef>
                <a:spcPts val="0"/>
              </a:spcBef>
              <a:spcAft>
                <a:spcPts val="0"/>
              </a:spcAft>
              <a:buNone/>
            </a:pPr>
            <a:endParaRPr dirty="0"/>
          </a:p>
          <a:p>
            <a:pPr marL="228600" lvl="0" indent="-241934" algn="l" rtl="0">
              <a:lnSpc>
                <a:spcPct val="115000"/>
              </a:lnSpc>
              <a:spcBef>
                <a:spcPts val="0"/>
              </a:spcBef>
              <a:spcAft>
                <a:spcPts val="0"/>
              </a:spcAft>
              <a:buClr>
                <a:schemeClr val="dk1"/>
              </a:buClr>
              <a:buSzPts val="2800"/>
              <a:buChar char="•"/>
            </a:pPr>
            <a:r>
              <a:rPr lang="en-US" dirty="0">
                <a:sym typeface="Calibri"/>
              </a:rPr>
              <a:t>Development proceeds from the head downwards (</a:t>
            </a:r>
            <a:r>
              <a:rPr lang="en-US" b="1" dirty="0"/>
              <a:t>cephalocaudal</a:t>
            </a:r>
            <a:r>
              <a:rPr lang="en-US" b="1" dirty="0">
                <a:sym typeface="Calibri"/>
              </a:rPr>
              <a:t> principle)</a:t>
            </a:r>
            <a:endParaRPr b="1" dirty="0">
              <a:sym typeface="Calibri"/>
            </a:endParaRPr>
          </a:p>
          <a:p>
            <a:pPr marL="228600" lvl="0" indent="-241934" algn="l" rtl="0">
              <a:lnSpc>
                <a:spcPct val="115000"/>
              </a:lnSpc>
              <a:spcBef>
                <a:spcPts val="1000"/>
              </a:spcBef>
              <a:spcAft>
                <a:spcPts val="0"/>
              </a:spcAft>
              <a:buClr>
                <a:schemeClr val="dk1"/>
              </a:buClr>
              <a:buSzPts val="2800"/>
              <a:buChar char="•"/>
            </a:pPr>
            <a:r>
              <a:rPr lang="en-US" dirty="0">
                <a:sym typeface="Calibri"/>
              </a:rPr>
              <a:t>Development proceeds from the center of the body outwards (</a:t>
            </a:r>
            <a:r>
              <a:rPr lang="en-US" b="1" dirty="0"/>
              <a:t>proximodistal</a:t>
            </a:r>
            <a:r>
              <a:rPr lang="en-US" b="1" dirty="0">
                <a:sym typeface="Calibri"/>
              </a:rPr>
              <a:t> principle </a:t>
            </a:r>
            <a:r>
              <a:rPr lang="en-US" dirty="0">
                <a:sym typeface="Calibri"/>
              </a:rPr>
              <a:t>)</a:t>
            </a:r>
            <a:endParaRPr dirty="0">
              <a:sym typeface="Calibri"/>
            </a:endParaRPr>
          </a:p>
          <a:p>
            <a:pPr marL="228600" lvl="0" indent="-241934" algn="l" rtl="0">
              <a:lnSpc>
                <a:spcPct val="115000"/>
              </a:lnSpc>
              <a:spcBef>
                <a:spcPts val="1000"/>
              </a:spcBef>
              <a:spcAft>
                <a:spcPts val="0"/>
              </a:spcAft>
              <a:buClr>
                <a:schemeClr val="dk1"/>
              </a:buClr>
              <a:buSzPts val="2800"/>
              <a:buChar char="•"/>
            </a:pPr>
            <a:r>
              <a:rPr lang="en-US" dirty="0">
                <a:sym typeface="Calibri"/>
              </a:rPr>
              <a:t>Development proceeds from general to specific</a:t>
            </a:r>
            <a:endParaRPr dirty="0"/>
          </a:p>
          <a:p>
            <a:pPr marL="228600" lvl="0" indent="-241934" algn="l" rtl="0">
              <a:lnSpc>
                <a:spcPct val="115000"/>
              </a:lnSpc>
              <a:spcBef>
                <a:spcPts val="1000"/>
              </a:spcBef>
              <a:spcAft>
                <a:spcPts val="0"/>
              </a:spcAft>
              <a:buClr>
                <a:schemeClr val="dk1"/>
              </a:buClr>
              <a:buSzPts val="2800"/>
              <a:buChar char="•"/>
            </a:pPr>
            <a:r>
              <a:rPr lang="en-US" dirty="0">
                <a:sym typeface="Calibri"/>
              </a:rPr>
              <a:t>Growth and development are continuous processes</a:t>
            </a:r>
            <a:endParaRPr dirty="0"/>
          </a:p>
          <a:p>
            <a:pPr marL="228600" lvl="0" indent="-64135"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7eb6e7a94e_0_2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b="1" dirty="0"/>
          </a:p>
          <a:p>
            <a:pPr marL="457200" lvl="0" indent="-342900" algn="l" rtl="0">
              <a:lnSpc>
                <a:spcPct val="115000"/>
              </a:lnSpc>
              <a:spcBef>
                <a:spcPts val="1000"/>
              </a:spcBef>
              <a:spcAft>
                <a:spcPts val="0"/>
              </a:spcAft>
              <a:buSzPts val="1800"/>
              <a:buChar char="•"/>
            </a:pPr>
            <a:r>
              <a:rPr lang="en-US" dirty="0"/>
              <a:t>Development depends on maturation and learning</a:t>
            </a:r>
            <a:endParaRPr dirty="0"/>
          </a:p>
          <a:p>
            <a:pPr marL="457200" lvl="0" indent="-342900" algn="l" rtl="0">
              <a:lnSpc>
                <a:spcPct val="115000"/>
              </a:lnSpc>
              <a:spcBef>
                <a:spcPts val="0"/>
              </a:spcBef>
              <a:spcAft>
                <a:spcPts val="0"/>
              </a:spcAft>
              <a:buSzPts val="1800"/>
              <a:buChar char="•"/>
            </a:pPr>
            <a:r>
              <a:rPr lang="en-US" dirty="0"/>
              <a:t>Growth is continuous and gradual</a:t>
            </a:r>
            <a:endParaRPr dirty="0"/>
          </a:p>
          <a:p>
            <a:pPr marL="457200" lvl="0" indent="-342900" algn="l" rtl="0">
              <a:lnSpc>
                <a:spcPct val="115000"/>
              </a:lnSpc>
              <a:spcBef>
                <a:spcPts val="0"/>
              </a:spcBef>
              <a:spcAft>
                <a:spcPts val="0"/>
              </a:spcAft>
              <a:buSzPts val="1800"/>
              <a:buChar char="•"/>
            </a:pPr>
            <a:r>
              <a:rPr lang="en-US" dirty="0"/>
              <a:t>Growth proceeds more rapidly during early years</a:t>
            </a:r>
            <a:endParaRPr dirty="0"/>
          </a:p>
          <a:p>
            <a:pPr marL="457200" lvl="0" indent="-342900" algn="l" rtl="0">
              <a:lnSpc>
                <a:spcPct val="115000"/>
              </a:lnSpc>
              <a:spcBef>
                <a:spcPts val="0"/>
              </a:spcBef>
              <a:spcAft>
                <a:spcPts val="0"/>
              </a:spcAft>
              <a:buSzPts val="1800"/>
              <a:buChar char="•"/>
            </a:pPr>
            <a:r>
              <a:rPr lang="en-US" dirty="0"/>
              <a:t>Development is a product of heredity and environment. </a:t>
            </a:r>
            <a:endParaRPr dirty="0"/>
          </a:p>
        </p:txBody>
      </p:sp>
      <p:sp>
        <p:nvSpPr>
          <p:cNvPr id="304" name="Google Shape;304;g27eb6e7a94e_0_24"/>
          <p:cNvSpPr txBox="1">
            <a:spLocks noGrp="1"/>
          </p:cNvSpPr>
          <p:nvPr>
            <p:ph type="title"/>
          </p:nvPr>
        </p:nvSpPr>
        <p:spPr>
          <a:xfrm>
            <a:off x="838200" y="3651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4400"/>
            </a:pPr>
            <a:r>
              <a:rPr lang="en-US" sz="3200" b="1" dirty="0">
                <a:solidFill>
                  <a:schemeClr val="bg1"/>
                </a:solidFill>
              </a:rPr>
              <a:t>Principles of human development( Con’t)</a:t>
            </a:r>
            <a:endParaRPr sz="3200"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417424" cy="1325563"/>
          </a:xfrm>
          <a:solidFill>
            <a:schemeClr val="accent5">
              <a:lumMod val="75000"/>
            </a:schemeClr>
          </a:solidFill>
        </p:spPr>
        <p:txBody>
          <a:bodyPr>
            <a:normAutofit/>
          </a:bodyPr>
          <a:lstStyle/>
          <a:p>
            <a:pPr algn="ctr"/>
            <a:r>
              <a:rPr lang="en-US" sz="3200" b="1" dirty="0">
                <a:solidFill>
                  <a:schemeClr val="bg1"/>
                </a:solidFill>
              </a:rPr>
              <a:t>Principles of human development( Cont’d)</a:t>
            </a:r>
            <a:endParaRPr lang="en-US" sz="3200" dirty="0"/>
          </a:p>
        </p:txBody>
      </p:sp>
      <p:sp>
        <p:nvSpPr>
          <p:cNvPr id="3" name="Text Placeholder 2"/>
          <p:cNvSpPr>
            <a:spLocks noGrp="1"/>
          </p:cNvSpPr>
          <p:nvPr>
            <p:ph type="body" idx="1"/>
          </p:nvPr>
        </p:nvSpPr>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2.3 (Working in groups and presentation)</a:t>
            </a:r>
            <a:endParaRPr lang="en-US" dirty="0"/>
          </a:p>
          <a:p>
            <a:pPr marL="114300" indent="0">
              <a:buNone/>
            </a:pPr>
            <a:r>
              <a:rPr lang="en-US" dirty="0"/>
              <a:t>Kwibuka is a teacher in P3 and has excellent learners in his class. He sometimes prepares for them P5-level questions but almost all of them fail. He wonders why they fail yet they are brilliant. Now, as a trainee who has studied Principles of Human Development, how would you help Kwibuka in this situation?</a:t>
            </a:r>
          </a:p>
          <a:p>
            <a:endParaRPr lang="en-US" dirty="0"/>
          </a:p>
        </p:txBody>
      </p:sp>
    </p:spTree>
    <p:extLst>
      <p:ext uri="{BB962C8B-B14F-4D97-AF65-F5344CB8AC3E}">
        <p14:creationId xmlns:p14="http://schemas.microsoft.com/office/powerpoint/2010/main" val="85309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722224" cy="1325563"/>
          </a:xfrm>
          <a:solidFill>
            <a:srgbClr val="0070C0"/>
          </a:solidFill>
        </p:spPr>
        <p:txBody>
          <a:bodyPr>
            <a:normAutofit/>
          </a:bodyPr>
          <a:lstStyle/>
          <a:p>
            <a:pPr lvl="0" algn="ctr"/>
            <a:r>
              <a:rPr lang="en-US" sz="3600" b="1" dirty="0"/>
              <a:t>Section 2.4:Periods of Human Development</a:t>
            </a:r>
            <a:r>
              <a:rPr lang="en-US" dirty="0"/>
              <a:t/>
            </a:r>
            <a:br>
              <a:rPr lang="en-US" dirty="0"/>
            </a:br>
            <a:endParaRPr lang="en-US" dirty="0"/>
          </a:p>
        </p:txBody>
      </p:sp>
      <p:sp>
        <p:nvSpPr>
          <p:cNvPr id="3" name="Text Placeholder 2"/>
          <p:cNvSpPr>
            <a:spLocks noGrp="1"/>
          </p:cNvSpPr>
          <p:nvPr>
            <p:ph type="body" idx="1"/>
          </p:nvPr>
        </p:nvSpPr>
        <p:spPr>
          <a:xfrm>
            <a:off x="838200" y="1825625"/>
            <a:ext cx="9722225"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2.4 (Think-Pair-Share, Presentation)</a:t>
            </a:r>
            <a:endParaRPr lang="en-US" dirty="0"/>
          </a:p>
          <a:p>
            <a:pPr marL="114300" indent="0">
              <a:buNone/>
            </a:pPr>
            <a:r>
              <a:rPr lang="en-US" dirty="0"/>
              <a:t>Observe different people in your village.  Can you differentiate the following categories of people?</a:t>
            </a:r>
          </a:p>
          <a:p>
            <a:pPr lvl="0"/>
            <a:r>
              <a:rPr lang="en-US" dirty="0"/>
              <a:t>A baby and a toddler?</a:t>
            </a:r>
          </a:p>
          <a:p>
            <a:pPr lvl="0"/>
            <a:r>
              <a:rPr lang="en-US" dirty="0"/>
              <a:t>A child and an adolescent?</a:t>
            </a:r>
          </a:p>
          <a:p>
            <a:pPr lvl="0"/>
            <a:r>
              <a:rPr lang="en-US" dirty="0"/>
              <a:t>An old person and an aged person?</a:t>
            </a:r>
          </a:p>
          <a:p>
            <a:endParaRPr lang="en-US" dirty="0"/>
          </a:p>
        </p:txBody>
      </p:sp>
    </p:spTree>
    <p:extLst>
      <p:ext uri="{BB962C8B-B14F-4D97-AF65-F5344CB8AC3E}">
        <p14:creationId xmlns:p14="http://schemas.microsoft.com/office/powerpoint/2010/main" val="123171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body" idx="1"/>
          </p:nvPr>
        </p:nvSpPr>
        <p:spPr>
          <a:xfrm>
            <a:off x="838200" y="1825625"/>
            <a:ext cx="95064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endParaRPr sz="3600" dirty="0"/>
          </a:p>
          <a:p>
            <a:pPr marL="228600" lvl="0" indent="-228600" algn="l" rtl="0">
              <a:lnSpc>
                <a:spcPct val="150000"/>
              </a:lnSpc>
              <a:spcBef>
                <a:spcPts val="0"/>
              </a:spcBef>
              <a:spcAft>
                <a:spcPts val="0"/>
              </a:spcAft>
              <a:buClr>
                <a:schemeClr val="dk1"/>
              </a:buClr>
              <a:buSzPct val="100000"/>
              <a:buChar char="•"/>
            </a:pPr>
            <a:r>
              <a:rPr lang="en-US" b="1" dirty="0">
                <a:sym typeface="Calibri"/>
              </a:rPr>
              <a:t>Prenatal period </a:t>
            </a:r>
            <a:r>
              <a:rPr lang="en-US" dirty="0">
                <a:sym typeface="Calibri"/>
              </a:rPr>
              <a:t>is the time prior to birth, i.e., from conception to birth. </a:t>
            </a:r>
            <a:endParaRPr dirty="0">
              <a:sym typeface="Calibri"/>
            </a:endParaRPr>
          </a:p>
          <a:p>
            <a:pPr marL="228600" lvl="0" indent="-228600" algn="l" rtl="0">
              <a:lnSpc>
                <a:spcPct val="150000"/>
              </a:lnSpc>
              <a:spcBef>
                <a:spcPts val="1000"/>
              </a:spcBef>
              <a:spcAft>
                <a:spcPts val="0"/>
              </a:spcAft>
              <a:buClr>
                <a:schemeClr val="dk1"/>
              </a:buClr>
              <a:buSzPct val="100000"/>
              <a:buChar char="•"/>
            </a:pPr>
            <a:r>
              <a:rPr lang="en-US" b="1" dirty="0">
                <a:sym typeface="Calibri"/>
              </a:rPr>
              <a:t>Infancy period </a:t>
            </a:r>
            <a:r>
              <a:rPr lang="en-US" dirty="0">
                <a:sym typeface="Calibri"/>
              </a:rPr>
              <a:t>from birth to 18 or 24 months: it is a time of extreme dependence on adults. </a:t>
            </a:r>
            <a:endParaRPr dirty="0">
              <a:sym typeface="Calibri"/>
            </a:endParaRPr>
          </a:p>
          <a:p>
            <a:pPr marL="228600" lvl="0" indent="-228600" algn="l" rtl="0">
              <a:lnSpc>
                <a:spcPct val="150000"/>
              </a:lnSpc>
              <a:spcBef>
                <a:spcPts val="1000"/>
              </a:spcBef>
              <a:spcAft>
                <a:spcPts val="0"/>
              </a:spcAft>
              <a:buClr>
                <a:schemeClr val="dk1"/>
              </a:buClr>
              <a:buSzPct val="100000"/>
              <a:buChar char="•"/>
            </a:pPr>
            <a:r>
              <a:rPr lang="en-US" b="1" dirty="0">
                <a:sym typeface="Calibri"/>
              </a:rPr>
              <a:t>Early childhood: </a:t>
            </a:r>
            <a:r>
              <a:rPr lang="en-US" dirty="0">
                <a:sym typeface="Calibri"/>
              </a:rPr>
              <a:t>The period extends from the end of infancy to about 5 or 6 years. The period is called the </a:t>
            </a:r>
            <a:r>
              <a:rPr lang="en-US" b="1" dirty="0"/>
              <a:t>preschool</a:t>
            </a:r>
            <a:r>
              <a:rPr lang="en-US" b="1" dirty="0">
                <a:sym typeface="Calibri"/>
              </a:rPr>
              <a:t> years</a:t>
            </a:r>
            <a:r>
              <a:rPr lang="en-US" dirty="0">
                <a:sym typeface="Calibri"/>
              </a:rPr>
              <a:t>.</a:t>
            </a:r>
            <a:endParaRPr dirty="0">
              <a:sym typeface="Calibri"/>
            </a:endParaRPr>
          </a:p>
          <a:p>
            <a:pPr marL="228600" lvl="0" indent="-64135" algn="l" rtl="0">
              <a:lnSpc>
                <a:spcPct val="90000"/>
              </a:lnSpc>
              <a:spcBef>
                <a:spcPts val="1000"/>
              </a:spcBef>
              <a:spcAft>
                <a:spcPts val="0"/>
              </a:spcAft>
              <a:buClr>
                <a:schemeClr val="dk1"/>
              </a:buClr>
              <a:buSzPct val="100000"/>
              <a:buNone/>
            </a:pPr>
            <a:endParaRPr dirty="0">
              <a:sym typeface="Calibri"/>
            </a:endParaRPr>
          </a:p>
        </p:txBody>
      </p:sp>
      <p:sp>
        <p:nvSpPr>
          <p:cNvPr id="310" name="Google Shape;310;p28"/>
          <p:cNvSpPr txBox="1">
            <a:spLocks noGrp="1"/>
          </p:cNvSpPr>
          <p:nvPr>
            <p:ph type="title"/>
          </p:nvPr>
        </p:nvSpPr>
        <p:spPr>
          <a:xfrm>
            <a:off x="838200" y="3651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algn="ctr">
              <a:buClr>
                <a:schemeClr val="lt1"/>
              </a:buClr>
              <a:buSzPts val="4400"/>
            </a:pPr>
            <a:r>
              <a:rPr lang="en-US" sz="3200" b="1" dirty="0">
                <a:solidFill>
                  <a:schemeClr val="bg1">
                    <a:lumMod val="95000"/>
                  </a:schemeClr>
                </a:solidFill>
              </a:rPr>
              <a:t>Periods of Human Development( Cont’d)</a:t>
            </a:r>
            <a:br>
              <a:rPr lang="en-US" sz="3200" b="1" dirty="0">
                <a:solidFill>
                  <a:schemeClr val="bg1">
                    <a:lumMod val="95000"/>
                  </a:schemeClr>
                </a:solidFill>
              </a:rPr>
            </a:br>
            <a:endParaRPr sz="3200" b="1" dirty="0">
              <a:solidFill>
                <a:schemeClr val="bg1">
                  <a:lumMod val="9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body" idx="1"/>
          </p:nvPr>
        </p:nvSpPr>
        <p:spPr>
          <a:xfrm>
            <a:off x="838200" y="1825625"/>
            <a:ext cx="9506400" cy="4351338"/>
          </a:xfrm>
          <a:prstGeom prst="rect">
            <a:avLst/>
          </a:prstGeom>
          <a:noFill/>
          <a:ln>
            <a:noFill/>
          </a:ln>
        </p:spPr>
        <p:txBody>
          <a:bodyPr spcFirstLastPara="1" wrap="square" lIns="91425" tIns="45700" rIns="91425" bIns="45700" anchor="t" anchorCtr="0">
            <a:normAutofit fontScale="92500"/>
          </a:bodyPr>
          <a:lstStyle/>
          <a:p>
            <a:pPr marL="457200" lvl="0" indent="0" algn="l" rtl="0">
              <a:lnSpc>
                <a:spcPct val="150000"/>
              </a:lnSpc>
              <a:spcBef>
                <a:spcPts val="0"/>
              </a:spcBef>
              <a:spcAft>
                <a:spcPts val="0"/>
              </a:spcAft>
              <a:buNone/>
            </a:pPr>
            <a:endParaRPr sz="3200" dirty="0"/>
          </a:p>
          <a:p>
            <a:pPr marL="457200" lvl="0" indent="-342900" algn="l" rtl="0">
              <a:lnSpc>
                <a:spcPct val="150000"/>
              </a:lnSpc>
              <a:spcBef>
                <a:spcPts val="0"/>
              </a:spcBef>
              <a:spcAft>
                <a:spcPts val="0"/>
              </a:spcAft>
              <a:buSzPts val="1800"/>
              <a:buFont typeface="Calibri"/>
              <a:buChar char="•"/>
            </a:pPr>
            <a:r>
              <a:rPr lang="en-US" b="1" dirty="0">
                <a:sym typeface="Calibri"/>
              </a:rPr>
              <a:t>Middle and late childhood: </a:t>
            </a:r>
            <a:r>
              <a:rPr lang="en-US" dirty="0">
                <a:sym typeface="Calibri"/>
              </a:rPr>
              <a:t>This period extends from 6 to 12 years of age. It corresponds to the</a:t>
            </a:r>
            <a:r>
              <a:rPr lang="en-US" b="1" dirty="0">
                <a:sym typeface="Calibri"/>
              </a:rPr>
              <a:t> elementary school years</a:t>
            </a:r>
            <a:r>
              <a:rPr lang="en-US" dirty="0">
                <a:sym typeface="Calibri"/>
              </a:rPr>
              <a:t>. </a:t>
            </a:r>
            <a:endParaRPr dirty="0"/>
          </a:p>
          <a:p>
            <a:pPr marL="457200" lvl="0" indent="-342900" algn="l" rtl="0">
              <a:lnSpc>
                <a:spcPct val="150000"/>
              </a:lnSpc>
              <a:spcBef>
                <a:spcPts val="0"/>
              </a:spcBef>
              <a:spcAft>
                <a:spcPts val="0"/>
              </a:spcAft>
              <a:buSzPts val="1800"/>
              <a:buFont typeface="Calibri"/>
              <a:buChar char="•"/>
            </a:pPr>
            <a:r>
              <a:rPr lang="en-US" b="1" dirty="0">
                <a:sym typeface="Calibri"/>
              </a:rPr>
              <a:t>Adolescence period: </a:t>
            </a:r>
            <a:r>
              <a:rPr lang="en-US" dirty="0">
                <a:sym typeface="Calibri"/>
              </a:rPr>
              <a:t>It is a developmental period of transition from childhood to early adulthood that occurs approximately at 11 to 12 years of age and ends at 18 to 21 years of age.</a:t>
            </a:r>
            <a:endParaRPr dirty="0">
              <a:sym typeface="Calibri"/>
            </a:endParaRPr>
          </a:p>
          <a:p>
            <a:pPr marL="228600" lvl="0" indent="-50800" algn="l" rtl="0">
              <a:lnSpc>
                <a:spcPct val="90000"/>
              </a:lnSpc>
              <a:spcBef>
                <a:spcPts val="1000"/>
              </a:spcBef>
              <a:spcAft>
                <a:spcPts val="0"/>
              </a:spcAft>
              <a:buClr>
                <a:schemeClr val="dk1"/>
              </a:buClr>
              <a:buSzPts val="2800"/>
              <a:buNone/>
            </a:pPr>
            <a:endParaRPr dirty="0">
              <a:sym typeface="Calibri"/>
            </a:endParaRPr>
          </a:p>
        </p:txBody>
      </p:sp>
      <p:sp>
        <p:nvSpPr>
          <p:cNvPr id="316" name="Google Shape;316;p29"/>
          <p:cNvSpPr txBox="1">
            <a:spLocks noGrp="1"/>
          </p:cNvSpPr>
          <p:nvPr>
            <p:ph type="title"/>
          </p:nvPr>
        </p:nvSpPr>
        <p:spPr>
          <a:xfrm>
            <a:off x="838200" y="3651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algn="ctr">
              <a:buClr>
                <a:schemeClr val="lt1"/>
              </a:buClr>
              <a:buSzPts val="4400"/>
            </a:pPr>
            <a:r>
              <a:rPr lang="en-US" sz="3200" b="1" dirty="0">
                <a:solidFill>
                  <a:schemeClr val="bg1">
                    <a:lumMod val="95000"/>
                  </a:schemeClr>
                </a:solidFill>
              </a:rPr>
              <a:t>Periods of Human Development( Cont’d)</a:t>
            </a:r>
            <a:r>
              <a:rPr lang="en-US" sz="4000" b="1" dirty="0">
                <a:solidFill>
                  <a:schemeClr val="bg1">
                    <a:lumMod val="95000"/>
                  </a:schemeClr>
                </a:solidFill>
              </a:rPr>
              <a:t/>
            </a:r>
            <a:br>
              <a:rPr lang="en-US" sz="4000" b="1" dirty="0">
                <a:solidFill>
                  <a:schemeClr val="bg1">
                    <a:lumMod val="95000"/>
                  </a:schemeClr>
                </a:solidFill>
              </a:rPr>
            </a:br>
            <a:endParaRPr sz="4000" dirty="0">
              <a:solidFill>
                <a:schemeClr val="bg1">
                  <a:lumMod val="9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body" idx="1"/>
          </p:nvPr>
        </p:nvSpPr>
        <p:spPr>
          <a:xfrm>
            <a:off x="838200" y="1825625"/>
            <a:ext cx="9506400" cy="4351338"/>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spcBef>
                <a:spcPts val="0"/>
              </a:spcBef>
              <a:spcAft>
                <a:spcPts val="0"/>
              </a:spcAft>
              <a:buNone/>
            </a:pPr>
            <a:endParaRPr sz="3600" b="1" dirty="0"/>
          </a:p>
          <a:p>
            <a:pPr marL="0" lvl="0" indent="0" algn="l" rtl="0">
              <a:spcBef>
                <a:spcPts val="0"/>
              </a:spcBef>
              <a:spcAft>
                <a:spcPts val="0"/>
              </a:spcAft>
              <a:buNone/>
            </a:pPr>
            <a:endParaRPr sz="3600" dirty="0"/>
          </a:p>
          <a:p>
            <a:pPr marL="228600" lvl="0" indent="-201930" algn="l" rtl="0">
              <a:lnSpc>
                <a:spcPct val="150000"/>
              </a:lnSpc>
              <a:spcBef>
                <a:spcPts val="0"/>
              </a:spcBef>
              <a:spcAft>
                <a:spcPts val="0"/>
              </a:spcAft>
              <a:buClr>
                <a:schemeClr val="dk1"/>
              </a:buClr>
              <a:buSzPct val="100000"/>
              <a:buChar char="•"/>
            </a:pPr>
            <a:r>
              <a:rPr lang="en-US" b="1" dirty="0">
                <a:sym typeface="Calibri"/>
              </a:rPr>
              <a:t>Adulthood: </a:t>
            </a:r>
            <a:r>
              <a:rPr lang="en-US" dirty="0">
                <a:sym typeface="Calibri"/>
              </a:rPr>
              <a:t>it includes young adulthood (20-40 years) and middle adulthood (40- 60 years). It is the period in the human lifespan in which full physical and intellectual maturity has been attained. </a:t>
            </a:r>
            <a:endParaRPr dirty="0">
              <a:sym typeface="Calibri"/>
            </a:endParaRPr>
          </a:p>
          <a:p>
            <a:pPr marL="228600" lvl="0" indent="-201930" algn="l" rtl="0">
              <a:lnSpc>
                <a:spcPct val="150000"/>
              </a:lnSpc>
              <a:spcBef>
                <a:spcPts val="1000"/>
              </a:spcBef>
              <a:spcAft>
                <a:spcPts val="0"/>
              </a:spcAft>
              <a:buClr>
                <a:schemeClr val="dk1"/>
              </a:buClr>
              <a:buSzPct val="100000"/>
              <a:buChar char="•"/>
            </a:pPr>
            <a:r>
              <a:rPr lang="en-US" b="1" dirty="0">
                <a:sym typeface="Calibri"/>
              </a:rPr>
              <a:t>Old age: </a:t>
            </a:r>
            <a:r>
              <a:rPr lang="en-US" dirty="0">
                <a:sym typeface="Calibri"/>
              </a:rPr>
              <a:t>may be defined as the stage from age 60 until death. Most people retire from work and no longer have the major responsibility of caring for others.</a:t>
            </a:r>
            <a:endParaRPr dirty="0">
              <a:sym typeface="Calibri"/>
            </a:endParaRPr>
          </a:p>
          <a:p>
            <a:pPr marL="228600" lvl="0" indent="-50800" algn="l" rtl="0">
              <a:lnSpc>
                <a:spcPct val="90000"/>
              </a:lnSpc>
              <a:spcBef>
                <a:spcPts val="1000"/>
              </a:spcBef>
              <a:spcAft>
                <a:spcPts val="0"/>
              </a:spcAft>
              <a:buClr>
                <a:schemeClr val="dk1"/>
              </a:buClr>
              <a:buSzPct val="100000"/>
              <a:buNone/>
            </a:pPr>
            <a:endParaRPr dirty="0">
              <a:sym typeface="Calibri"/>
            </a:endParaRPr>
          </a:p>
        </p:txBody>
      </p:sp>
      <p:sp>
        <p:nvSpPr>
          <p:cNvPr id="322" name="Google Shape;322;p30"/>
          <p:cNvSpPr txBox="1">
            <a:spLocks noGrp="1"/>
          </p:cNvSpPr>
          <p:nvPr>
            <p:ph type="title"/>
          </p:nvPr>
        </p:nvSpPr>
        <p:spPr>
          <a:xfrm>
            <a:off x="838200" y="3651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algn="ctr">
              <a:buClr>
                <a:schemeClr val="lt1"/>
              </a:buClr>
              <a:buSzPts val="4400"/>
            </a:pPr>
            <a:r>
              <a:rPr lang="en-US" sz="3200" b="1" dirty="0">
                <a:solidFill>
                  <a:schemeClr val="bg1">
                    <a:lumMod val="95000"/>
                  </a:schemeClr>
                </a:solidFill>
              </a:rPr>
              <a:t>Periods of Human Development (Cont’d)</a:t>
            </a:r>
            <a:r>
              <a:rPr lang="en-US" sz="4800" b="1" dirty="0">
                <a:solidFill>
                  <a:schemeClr val="bg1">
                    <a:lumMod val="95000"/>
                  </a:schemeClr>
                </a:solidFill>
              </a:rPr>
              <a:t/>
            </a:r>
            <a:br>
              <a:rPr lang="en-US" sz="4800" b="1" dirty="0">
                <a:solidFill>
                  <a:schemeClr val="bg1">
                    <a:lumMod val="95000"/>
                  </a:schemeClr>
                </a:solidFill>
              </a:rPr>
            </a:br>
            <a:endParaRPr sz="4000" dirty="0">
              <a:solidFill>
                <a:schemeClr val="bg1">
                  <a:lumMod val="9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77400" cy="1325563"/>
          </a:xfrm>
          <a:solidFill>
            <a:srgbClr val="0070C0"/>
          </a:solidFill>
        </p:spPr>
        <p:txBody>
          <a:bodyPr>
            <a:normAutofit/>
          </a:bodyPr>
          <a:lstStyle/>
          <a:p>
            <a:pPr lvl="0"/>
            <a:r>
              <a:rPr lang="en-US" sz="3200" b="1" dirty="0">
                <a:solidFill>
                  <a:schemeClr val="bg1">
                    <a:lumMod val="95000"/>
                  </a:schemeClr>
                </a:solidFill>
              </a:rPr>
              <a:t>Periods of Human Development (cont’)</a:t>
            </a:r>
            <a:br>
              <a:rPr lang="en-US" sz="3200" b="1" dirty="0">
                <a:solidFill>
                  <a:schemeClr val="bg1">
                    <a:lumMod val="95000"/>
                  </a:schemeClr>
                </a:solidFill>
              </a:rPr>
            </a:br>
            <a:endParaRPr lang="en-US" sz="3200" dirty="0">
              <a:solidFill>
                <a:schemeClr val="bg1">
                  <a:lumMod val="95000"/>
                </a:schemeClr>
              </a:solidFill>
            </a:endParaRPr>
          </a:p>
        </p:txBody>
      </p:sp>
      <p:sp>
        <p:nvSpPr>
          <p:cNvPr id="3" name="Text Placeholder 2"/>
          <p:cNvSpPr>
            <a:spLocks noGrp="1"/>
          </p:cNvSpPr>
          <p:nvPr>
            <p:ph type="body" idx="1"/>
          </p:nvPr>
        </p:nvSpPr>
        <p:spPr>
          <a:xfrm>
            <a:off x="838200" y="1784985"/>
            <a:ext cx="967740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Application Activity 2. 4 (group discussion, brainstorming, question and answer)</a:t>
            </a:r>
          </a:p>
          <a:p>
            <a:pPr marL="114300" indent="0">
              <a:buNone/>
            </a:pPr>
            <a:r>
              <a:rPr lang="en-US" b="1" dirty="0"/>
              <a:t>	</a:t>
            </a:r>
            <a:endParaRPr lang="en-US" dirty="0"/>
          </a:p>
          <a:p>
            <a:pPr lvl="0"/>
            <a:r>
              <a:rPr lang="en-US" dirty="0"/>
              <a:t>With reference to the class level that you teach, what is the approximate age and period of development of your learners?</a:t>
            </a:r>
          </a:p>
          <a:p>
            <a:pPr lvl="0"/>
            <a:r>
              <a:rPr lang="en-US" dirty="0"/>
              <a:t>How does the knowledge about periods of development helps you to effectively teach your learners?</a:t>
            </a:r>
          </a:p>
          <a:p>
            <a:endParaRPr lang="en-US" dirty="0"/>
          </a:p>
        </p:txBody>
      </p:sp>
    </p:spTree>
    <p:extLst>
      <p:ext uri="{BB962C8B-B14F-4D97-AF65-F5344CB8AC3E}">
        <p14:creationId xmlns:p14="http://schemas.microsoft.com/office/powerpoint/2010/main" val="3386682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965"/>
            <a:ext cx="9646920" cy="1325563"/>
          </a:xfrm>
          <a:solidFill>
            <a:srgbClr val="0070C0"/>
          </a:solidFill>
        </p:spPr>
        <p:txBody>
          <a:bodyPr>
            <a:normAutofit/>
          </a:bodyPr>
          <a:lstStyle/>
          <a:p>
            <a:pPr lvl="0" algn="ctr"/>
            <a:r>
              <a:rPr lang="en-US" sz="3200" b="1" dirty="0">
                <a:solidFill>
                  <a:schemeClr val="bg1">
                    <a:lumMod val="95000"/>
                  </a:schemeClr>
                </a:solidFill>
              </a:rPr>
              <a:t>Section 2.5:Domains of Human Development</a:t>
            </a:r>
            <a:br>
              <a:rPr lang="en-US" sz="3200" b="1" dirty="0">
                <a:solidFill>
                  <a:schemeClr val="bg1">
                    <a:lumMod val="95000"/>
                  </a:schemeClr>
                </a:solidFill>
              </a:rPr>
            </a:br>
            <a:endParaRPr lang="en-US" sz="3200" dirty="0">
              <a:solidFill>
                <a:schemeClr val="bg1">
                  <a:lumMod val="95000"/>
                </a:schemeClr>
              </a:solidFill>
            </a:endParaRPr>
          </a:p>
        </p:txBody>
      </p:sp>
      <p:sp>
        <p:nvSpPr>
          <p:cNvPr id="3" name="Text Placeholder 2"/>
          <p:cNvSpPr>
            <a:spLocks noGrp="1"/>
          </p:cNvSpPr>
          <p:nvPr>
            <p:ph type="body" idx="1"/>
          </p:nvPr>
        </p:nvSpPr>
        <p:spPr>
          <a:xfrm>
            <a:off x="838200" y="1825625"/>
            <a:ext cx="964692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2.5 (Group discussions and presentations)</a:t>
            </a:r>
          </a:p>
          <a:p>
            <a:pPr marL="114300" indent="0">
              <a:buNone/>
            </a:pPr>
            <a:endParaRPr lang="en-US" b="1" dirty="0"/>
          </a:p>
          <a:p>
            <a:pPr marL="114300" indent="0">
              <a:buNone/>
            </a:pPr>
            <a:endParaRPr lang="en-US" dirty="0"/>
          </a:p>
          <a:p>
            <a:pPr marL="114300" indent="0">
              <a:buNone/>
            </a:pPr>
            <a:r>
              <a:rPr lang="en-US" dirty="0"/>
              <a:t>Make groups of three persons and discuss what you think would be the domains of human development.</a:t>
            </a:r>
          </a:p>
          <a:p>
            <a:endParaRPr lang="en-US" dirty="0"/>
          </a:p>
        </p:txBody>
      </p:sp>
    </p:spTree>
    <p:extLst>
      <p:ext uri="{BB962C8B-B14F-4D97-AF65-F5344CB8AC3E}">
        <p14:creationId xmlns:p14="http://schemas.microsoft.com/office/powerpoint/2010/main" val="73289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9E5E3-FCB2-C278-81F0-B575E2370691}"/>
              </a:ext>
            </a:extLst>
          </p:cNvPr>
          <p:cNvSpPr>
            <a:spLocks noGrp="1"/>
          </p:cNvSpPr>
          <p:nvPr>
            <p:ph type="title"/>
          </p:nvPr>
        </p:nvSpPr>
        <p:spPr/>
        <p:txBody>
          <a:bodyPr>
            <a:normAutofit/>
          </a:bodyPr>
          <a:lstStyle/>
          <a:p>
            <a:pPr algn="ctr"/>
            <a:r>
              <a:rPr lang="en-US" sz="3200" b="1" dirty="0"/>
              <a:t>Module learning outcomes</a:t>
            </a:r>
          </a:p>
        </p:txBody>
      </p:sp>
      <p:sp>
        <p:nvSpPr>
          <p:cNvPr id="3" name="Text Placeholder 2">
            <a:extLst>
              <a:ext uri="{FF2B5EF4-FFF2-40B4-BE49-F238E27FC236}">
                <a16:creationId xmlns="" xmlns:a16="http://schemas.microsoft.com/office/drawing/2014/main" id="{973C55C0-CF28-475A-5335-E1EB552AFF5F}"/>
              </a:ext>
            </a:extLst>
          </p:cNvPr>
          <p:cNvSpPr>
            <a:spLocks noGrp="1"/>
          </p:cNvSpPr>
          <p:nvPr>
            <p:ph type="body" idx="1"/>
          </p:nvPr>
        </p:nvSpPr>
        <p:spPr/>
        <p:txBody>
          <a:bodyPr>
            <a:normAutofit fontScale="77500" lnSpcReduction="20000"/>
          </a:bodyPr>
          <a:lstStyle/>
          <a:p>
            <a:pPr marL="438150" marR="0" lvl="0" indent="0" algn="l" rtl="0">
              <a:lnSpc>
                <a:spcPct val="150000"/>
              </a:lnSpc>
              <a:spcBef>
                <a:spcPts val="0"/>
              </a:spcBef>
              <a:spcAft>
                <a:spcPts val="0"/>
              </a:spcAft>
              <a:buClr>
                <a:schemeClr val="dk1"/>
              </a:buClr>
              <a:buSzPts val="2300"/>
              <a:buNone/>
            </a:pPr>
            <a:r>
              <a:rPr lang="en-US" sz="2800" dirty="0">
                <a:sym typeface="Calibri"/>
              </a:rPr>
              <a:t>By the end of this module, you will be able to:</a:t>
            </a:r>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Explain the concepts of Psychology, Education and Educational psychology.</a:t>
            </a:r>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Explain the various </a:t>
            </a:r>
            <a:r>
              <a:rPr lang="en-US" sz="2800" dirty="0" err="1">
                <a:sym typeface="Calibri"/>
              </a:rPr>
              <a:t>behavioural</a:t>
            </a:r>
            <a:r>
              <a:rPr lang="en-US" sz="2800" dirty="0">
                <a:sym typeface="Calibri"/>
              </a:rPr>
              <a:t> patterns of children at different stages of development.</a:t>
            </a:r>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Justify the importance of studying personality for a teacher.</a:t>
            </a:r>
            <a:endParaRPr lang="en-US" sz="3600" dirty="0"/>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Apply the knowledge of social psychology in school context.</a:t>
            </a:r>
            <a:endParaRPr lang="en-US" sz="3600" dirty="0"/>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Apply key learning and teaching theories in the classroom setting.</a:t>
            </a:r>
            <a:endParaRPr lang="en-US" sz="3600" dirty="0"/>
          </a:p>
          <a:p>
            <a:pPr marL="800100" marR="0" lvl="0" indent="-361950" algn="l" rtl="0">
              <a:lnSpc>
                <a:spcPct val="150000"/>
              </a:lnSpc>
              <a:spcBef>
                <a:spcPts val="0"/>
              </a:spcBef>
              <a:spcAft>
                <a:spcPts val="0"/>
              </a:spcAft>
              <a:buClr>
                <a:schemeClr val="dk1"/>
              </a:buClr>
              <a:buSzPts val="2300"/>
              <a:buFont typeface="Noto Sans Symbols"/>
              <a:buChar char="∙"/>
            </a:pPr>
            <a:r>
              <a:rPr lang="en-US" sz="2800" dirty="0">
                <a:sym typeface="Calibri"/>
              </a:rPr>
              <a:t>Enable teachers to diagnose students’ learning difficulties and offer appropriate solutions.</a:t>
            </a:r>
            <a:endParaRPr lang="en-US" sz="3600" dirty="0">
              <a:sym typeface="Calibri"/>
            </a:endParaRPr>
          </a:p>
          <a:p>
            <a:endParaRPr lang="en-US" dirty="0"/>
          </a:p>
        </p:txBody>
      </p:sp>
    </p:spTree>
    <p:extLst>
      <p:ext uri="{BB962C8B-B14F-4D97-AF65-F5344CB8AC3E}">
        <p14:creationId xmlns:p14="http://schemas.microsoft.com/office/powerpoint/2010/main" val="3587506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None/>
            </a:pPr>
            <a:endParaRPr sz="3280" b="1" dirty="0"/>
          </a:p>
          <a:p>
            <a:pPr marL="0" lvl="0" indent="0" algn="l" rtl="0">
              <a:spcBef>
                <a:spcPts val="0"/>
              </a:spcBef>
              <a:spcAft>
                <a:spcPts val="0"/>
              </a:spcAft>
              <a:buNone/>
            </a:pPr>
            <a:endParaRPr sz="4880" b="1" dirty="0"/>
          </a:p>
          <a:p>
            <a:pPr marL="228600" lvl="0" indent="-208101" algn="l" rtl="0">
              <a:lnSpc>
                <a:spcPct val="90000"/>
              </a:lnSpc>
              <a:spcBef>
                <a:spcPts val="0"/>
              </a:spcBef>
              <a:spcAft>
                <a:spcPts val="0"/>
              </a:spcAft>
              <a:buClr>
                <a:schemeClr val="dk1"/>
              </a:buClr>
              <a:buSzPct val="100000"/>
              <a:buChar char="•"/>
            </a:pPr>
            <a:r>
              <a:rPr lang="en-US" sz="4503" b="1" dirty="0">
                <a:sym typeface="Calibri"/>
              </a:rPr>
              <a:t>Physical development  </a:t>
            </a:r>
            <a:endParaRPr sz="4503" b="1" dirty="0">
              <a:sym typeface="Calibri"/>
            </a:endParaRPr>
          </a:p>
          <a:p>
            <a:pPr marL="228600" lvl="0" indent="-267517" algn="l" rtl="0">
              <a:lnSpc>
                <a:spcPct val="90000"/>
              </a:lnSpc>
              <a:spcBef>
                <a:spcPts val="1000"/>
              </a:spcBef>
              <a:spcAft>
                <a:spcPts val="0"/>
              </a:spcAft>
              <a:buClr>
                <a:schemeClr val="dk1"/>
              </a:buClr>
              <a:buSzPct val="100000"/>
              <a:buFont typeface="Noto Sans Symbols"/>
              <a:buChar char="⮚"/>
            </a:pPr>
            <a:r>
              <a:rPr lang="en-US" sz="4568" dirty="0">
                <a:sym typeface="Calibri"/>
              </a:rPr>
              <a:t>   Increase in height and weight </a:t>
            </a:r>
            <a:endParaRPr sz="4568" dirty="0">
              <a:sym typeface="Calibri"/>
            </a:endParaRPr>
          </a:p>
          <a:p>
            <a:pPr marL="228600" lvl="0" indent="-267517" algn="l" rtl="0">
              <a:lnSpc>
                <a:spcPct val="90000"/>
              </a:lnSpc>
              <a:spcBef>
                <a:spcPts val="1000"/>
              </a:spcBef>
              <a:spcAft>
                <a:spcPts val="0"/>
              </a:spcAft>
              <a:buClr>
                <a:schemeClr val="dk1"/>
              </a:buClr>
              <a:buSzPct val="100000"/>
              <a:buFont typeface="Noto Sans Symbols"/>
              <a:buChar char="⮚"/>
            </a:pPr>
            <a:r>
              <a:rPr lang="en-US" sz="4568" dirty="0">
                <a:sym typeface="Calibri"/>
              </a:rPr>
              <a:t>   Reflexes development</a:t>
            </a:r>
            <a:endParaRPr sz="5468" dirty="0"/>
          </a:p>
          <a:p>
            <a:pPr marL="228600" lvl="0" indent="-267517" algn="l" rtl="0">
              <a:lnSpc>
                <a:spcPct val="90000"/>
              </a:lnSpc>
              <a:spcBef>
                <a:spcPts val="1000"/>
              </a:spcBef>
              <a:spcAft>
                <a:spcPts val="0"/>
              </a:spcAft>
              <a:buClr>
                <a:schemeClr val="dk1"/>
              </a:buClr>
              <a:buSzPct val="100000"/>
              <a:buFont typeface="Noto Sans Symbols"/>
              <a:buChar char="⮚"/>
            </a:pPr>
            <a:r>
              <a:rPr lang="en-US" sz="4568" dirty="0">
                <a:sym typeface="Calibri"/>
              </a:rPr>
              <a:t>   Motor development</a:t>
            </a:r>
            <a:endParaRPr sz="5468" dirty="0"/>
          </a:p>
          <a:p>
            <a:pPr marL="228600" lvl="0" indent="-50800" algn="l" rtl="0">
              <a:lnSpc>
                <a:spcPct val="90000"/>
              </a:lnSpc>
              <a:spcBef>
                <a:spcPts val="1000"/>
              </a:spcBef>
              <a:spcAft>
                <a:spcPts val="0"/>
              </a:spcAft>
              <a:buClr>
                <a:schemeClr val="dk1"/>
              </a:buClr>
              <a:buSzPct val="62167"/>
              <a:buNone/>
            </a:pPr>
            <a:endParaRPr sz="4503" dirty="0">
              <a:sym typeface="Calibri"/>
            </a:endParaRPr>
          </a:p>
          <a:p>
            <a:pPr marL="228600" lvl="0" indent="-208101" algn="l" rtl="0">
              <a:lnSpc>
                <a:spcPct val="90000"/>
              </a:lnSpc>
              <a:spcBef>
                <a:spcPts val="1000"/>
              </a:spcBef>
              <a:spcAft>
                <a:spcPts val="0"/>
              </a:spcAft>
              <a:buClr>
                <a:schemeClr val="dk1"/>
              </a:buClr>
              <a:buSzPct val="100000"/>
              <a:buChar char="•"/>
            </a:pPr>
            <a:r>
              <a:rPr lang="en-US" sz="4503" b="1" dirty="0">
                <a:sym typeface="Calibri"/>
              </a:rPr>
              <a:t>Cognitive development</a:t>
            </a:r>
            <a:endParaRPr sz="4503" dirty="0"/>
          </a:p>
          <a:p>
            <a:pPr marL="0" lvl="0" indent="0" algn="l" rtl="0">
              <a:lnSpc>
                <a:spcPct val="90000"/>
              </a:lnSpc>
              <a:spcBef>
                <a:spcPts val="1000"/>
              </a:spcBef>
              <a:spcAft>
                <a:spcPts val="0"/>
              </a:spcAft>
              <a:buNone/>
            </a:pPr>
            <a:endParaRPr sz="5731" dirty="0"/>
          </a:p>
          <a:p>
            <a:pPr marL="228600" lvl="0" indent="-50800" algn="l" rtl="0">
              <a:lnSpc>
                <a:spcPct val="90000"/>
              </a:lnSpc>
              <a:spcBef>
                <a:spcPts val="1000"/>
              </a:spcBef>
              <a:spcAft>
                <a:spcPts val="0"/>
              </a:spcAft>
              <a:buClr>
                <a:schemeClr val="dk1"/>
              </a:buClr>
              <a:buSzPct val="100000"/>
              <a:buNone/>
            </a:pPr>
            <a:endParaRPr dirty="0">
              <a:sym typeface="Calibri"/>
            </a:endParaRPr>
          </a:p>
        </p:txBody>
      </p:sp>
      <p:sp>
        <p:nvSpPr>
          <p:cNvPr id="328" name="Google Shape;328;p31"/>
          <p:cNvSpPr txBox="1">
            <a:spLocks noGrp="1"/>
          </p:cNvSpPr>
          <p:nvPr>
            <p:ph type="title"/>
          </p:nvPr>
        </p:nvSpPr>
        <p:spPr>
          <a:xfrm>
            <a:off x="838200" y="3651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algn="ctr">
              <a:buClr>
                <a:schemeClr val="lt1"/>
              </a:buClr>
              <a:buSzPts val="4400"/>
            </a:pPr>
            <a:r>
              <a:rPr lang="en-US" sz="3200" b="1" dirty="0"/>
              <a:t>Domains of Human Development (Cont’d)</a:t>
            </a:r>
            <a:br>
              <a:rPr lang="en-US" sz="3200" b="1" dirty="0"/>
            </a:br>
            <a:endParaRPr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838200" y="365126"/>
            <a:ext cx="9663545" cy="10388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dirty="0">
                <a:sym typeface="Calibri"/>
              </a:rPr>
              <a:t>Stages of cognitive development as described by Jean Piaget</a:t>
            </a:r>
            <a:endParaRPr sz="3200" dirty="0">
              <a:sym typeface="Calibri"/>
            </a:endParaRPr>
          </a:p>
        </p:txBody>
      </p:sp>
      <p:graphicFrame>
        <p:nvGraphicFramePr>
          <p:cNvPr id="334" name="Google Shape;334;p32"/>
          <p:cNvGraphicFramePr/>
          <p:nvPr/>
        </p:nvGraphicFramePr>
        <p:xfrm>
          <a:off x="794327" y="1699492"/>
          <a:ext cx="10559450" cy="4474325"/>
        </p:xfrm>
        <a:graphic>
          <a:graphicData uri="http://schemas.openxmlformats.org/drawingml/2006/table">
            <a:tbl>
              <a:tblPr firstRow="1" firstCol="1" bandRow="1">
                <a:noFill/>
                <a:tableStyleId>{F7F09050-E102-4C03-A722-9BCC857FA67D}</a:tableStyleId>
              </a:tblPr>
              <a:tblGrid>
                <a:gridCol w="540250">
                  <a:extLst>
                    <a:ext uri="{9D8B030D-6E8A-4147-A177-3AD203B41FA5}">
                      <a16:colId xmlns="" xmlns:a16="http://schemas.microsoft.com/office/drawing/2014/main" val="20000"/>
                    </a:ext>
                  </a:extLst>
                </a:gridCol>
                <a:gridCol w="1752950">
                  <a:extLst>
                    <a:ext uri="{9D8B030D-6E8A-4147-A177-3AD203B41FA5}">
                      <a16:colId xmlns="" xmlns:a16="http://schemas.microsoft.com/office/drawing/2014/main" val="20001"/>
                    </a:ext>
                  </a:extLst>
                </a:gridCol>
                <a:gridCol w="1502525">
                  <a:extLst>
                    <a:ext uri="{9D8B030D-6E8A-4147-A177-3AD203B41FA5}">
                      <a16:colId xmlns="" xmlns:a16="http://schemas.microsoft.com/office/drawing/2014/main" val="20002"/>
                    </a:ext>
                  </a:extLst>
                </a:gridCol>
                <a:gridCol w="6763725">
                  <a:extLst>
                    <a:ext uri="{9D8B030D-6E8A-4147-A177-3AD203B41FA5}">
                      <a16:colId xmlns="" xmlns:a16="http://schemas.microsoft.com/office/drawing/2014/main" val="20003"/>
                    </a:ext>
                  </a:extLst>
                </a:gridCol>
              </a:tblGrid>
              <a:tr h="436675">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 S/N</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Stages</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Years </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Characteristics</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extLst>
                  <a:ext uri="{0D108BD9-81ED-4DB2-BD59-A6C34878D82A}">
                    <a16:rowId xmlns="" xmlns:a16="http://schemas.microsoft.com/office/drawing/2014/main" val="10000"/>
                  </a:ext>
                </a:extLst>
              </a:tr>
              <a:tr h="734125">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1</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Sensorimotor stage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Birth - 2 years</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Infants understand the world through senses and actions. For example, they learn what dogs look like and what petting them feels like.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extLst>
                  <a:ext uri="{0D108BD9-81ED-4DB2-BD59-A6C34878D82A}">
                    <a16:rowId xmlns="" xmlns:a16="http://schemas.microsoft.com/office/drawing/2014/main" val="10001"/>
                  </a:ext>
                </a:extLst>
              </a:tr>
              <a:tr h="1101175">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2</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Preoperational stage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2-7 years</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Toddlers and young children acquire the ability to internally understand and represent the world through language and mental images. They also begin to be able to see the world from other people’s perspectives, not just from their own.</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extLst>
                  <a:ext uri="{0D108BD9-81ED-4DB2-BD59-A6C34878D82A}">
                    <a16:rowId xmlns="" xmlns:a16="http://schemas.microsoft.com/office/drawing/2014/main" val="10002"/>
                  </a:ext>
                </a:extLst>
              </a:tr>
              <a:tr h="1101175">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3</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Concrete operational stage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7-12 years</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Children become able to understand the world through logical thinking and categories, not just through intuitive thinking. They understand that events are often influenced by multiple factors, not just one.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extLst>
                  <a:ext uri="{0D108BD9-81ED-4DB2-BD59-A6C34878D82A}">
                    <a16:rowId xmlns="" xmlns:a16="http://schemas.microsoft.com/office/drawing/2014/main" val="10003"/>
                  </a:ext>
                </a:extLst>
              </a:tr>
              <a:tr h="1101175">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4</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Formal operational stage</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12 years and beyond</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tc>
                  <a:txBody>
                    <a:bodyPr/>
                    <a:lstStyle/>
                    <a:p>
                      <a:pPr marL="0" marR="0" lvl="0" indent="0" algn="l" rtl="0">
                        <a:lnSpc>
                          <a:spcPct val="150000"/>
                        </a:lnSpc>
                        <a:spcBef>
                          <a:spcPts val="0"/>
                        </a:spcBef>
                        <a:spcAft>
                          <a:spcPts val="0"/>
                        </a:spcAft>
                        <a:buNone/>
                      </a:pPr>
                      <a:r>
                        <a:rPr lang="en-US" sz="1600" u="none" strike="noStrike" cap="none" dirty="0">
                          <a:latin typeface="Calibri" panose="020F0502020204030204" pitchFamily="34" charset="0"/>
                          <a:ea typeface="Calibri"/>
                          <a:cs typeface="Calibri" panose="020F0502020204030204" pitchFamily="34" charset="0"/>
                          <a:sym typeface="Calibri"/>
                        </a:rPr>
                        <a:t>Adolescent can understand the world through hypothetical thinking and scientific reasoning. This allows them not only to understand politics, ethics, and science fiction, but also to engage in scientific reasoning.</a:t>
                      </a:r>
                      <a:endParaRPr sz="1600" u="none" strike="noStrike" cap="none" dirty="0">
                        <a:latin typeface="Calibri" panose="020F0502020204030204" pitchFamily="34" charset="0"/>
                        <a:ea typeface="Calibri"/>
                        <a:cs typeface="Calibri" panose="020F0502020204030204" pitchFamily="34" charset="0"/>
                        <a:sym typeface="Calibri"/>
                      </a:endParaRPr>
                    </a:p>
                  </a:txBody>
                  <a:tcPr marL="54400" marR="54400" marT="0" marB="0"/>
                </a:tc>
                <a:extLst>
                  <a:ext uri="{0D108BD9-81ED-4DB2-BD59-A6C34878D82A}">
                    <a16:rowId xmlns=""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82" y="454772"/>
            <a:ext cx="9484659" cy="1325563"/>
          </a:xfrm>
          <a:solidFill>
            <a:srgbClr val="0070C0"/>
          </a:solidFill>
        </p:spPr>
        <p:txBody>
          <a:bodyPr>
            <a:normAutofit/>
          </a:bodyPr>
          <a:lstStyle/>
          <a:p>
            <a:pPr lvl="0" algn="ctr"/>
            <a:r>
              <a:rPr lang="en-US" sz="3200" b="1" dirty="0">
                <a:solidFill>
                  <a:schemeClr val="bg1">
                    <a:lumMod val="95000"/>
                  </a:schemeClr>
                </a:solidFill>
              </a:rPr>
              <a:t>Domains of Human Development (cont’d)</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Text Placeholder 2"/>
          <p:cNvSpPr>
            <a:spLocks noGrp="1"/>
          </p:cNvSpPr>
          <p:nvPr>
            <p:ph type="body" idx="1"/>
          </p:nvPr>
        </p:nvSpPr>
        <p:spPr/>
        <p:txBody>
          <a:bodyPr/>
          <a:lstStyle/>
          <a:p>
            <a:pPr marL="228600" lvl="0" indent="-285750">
              <a:spcBef>
                <a:spcPts val="0"/>
              </a:spcBef>
              <a:buSzPts val="3700"/>
            </a:pPr>
            <a:r>
              <a:rPr lang="en-US" sz="3200" b="1" dirty="0"/>
              <a:t>Social development</a:t>
            </a:r>
            <a:endParaRPr lang="en-US" sz="3200" dirty="0"/>
          </a:p>
          <a:p>
            <a:pPr marL="685800" lvl="0" indent="-279400">
              <a:buSzPts val="2600"/>
              <a:buFont typeface="Noto Sans Symbols"/>
              <a:buChar char="⮚"/>
            </a:pPr>
            <a:r>
              <a:rPr lang="en-US" sz="2000" dirty="0"/>
              <a:t>   </a:t>
            </a:r>
            <a:r>
              <a:rPr lang="en-US" dirty="0"/>
              <a:t>The pre-attachment phase: 2 - 3 months of age</a:t>
            </a:r>
          </a:p>
          <a:p>
            <a:pPr marL="685800" lvl="0">
              <a:buSzPts val="3600"/>
              <a:buFont typeface="Noto Sans Symbols"/>
              <a:buChar char="⮚"/>
            </a:pPr>
            <a:r>
              <a:rPr lang="en-US" dirty="0"/>
              <a:t>   Focusing on familiar people: 3 - 6 months</a:t>
            </a:r>
          </a:p>
          <a:p>
            <a:pPr marL="685800" lvl="0">
              <a:buSzPts val="3600"/>
              <a:buFont typeface="Noto Sans Symbols"/>
              <a:buChar char="⮚"/>
            </a:pPr>
            <a:r>
              <a:rPr lang="en-US" dirty="0"/>
              <a:t>   Clear-cut attachment: 6 - 12 months. </a:t>
            </a:r>
          </a:p>
          <a:p>
            <a:pPr marL="685800" lvl="0">
              <a:buSzPts val="3600"/>
              <a:buFont typeface="Noto Sans Symbols"/>
              <a:buChar char="⮚"/>
            </a:pPr>
            <a:r>
              <a:rPr lang="en-US" dirty="0"/>
              <a:t>   Formation of reciprocal relationships</a:t>
            </a:r>
            <a:endParaRPr lang="en-US" sz="3600" dirty="0"/>
          </a:p>
          <a:p>
            <a:endParaRPr lang="en-US" dirty="0"/>
          </a:p>
        </p:txBody>
      </p:sp>
    </p:spTree>
    <p:extLst>
      <p:ext uri="{BB962C8B-B14F-4D97-AF65-F5344CB8AC3E}">
        <p14:creationId xmlns:p14="http://schemas.microsoft.com/office/powerpoint/2010/main" val="1441725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7f16ac8e63_0_0"/>
          <p:cNvSpPr txBox="1">
            <a:spLocks noGrp="1"/>
          </p:cNvSpPr>
          <p:nvPr>
            <p:ph type="title"/>
          </p:nvPr>
        </p:nvSpPr>
        <p:spPr>
          <a:xfrm>
            <a:off x="726875" y="842682"/>
            <a:ext cx="9600466" cy="1425389"/>
          </a:xfrm>
          <a:prstGeom prst="rect">
            <a:avLst/>
          </a:prstGeom>
          <a:solidFill>
            <a:srgbClr val="0070C0"/>
          </a:solidFill>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200" b="1" dirty="0"/>
              <a:t>Domains of Human Development (cont’d)</a:t>
            </a:r>
            <a:endParaRPr sz="3200" b="1" dirty="0"/>
          </a:p>
        </p:txBody>
      </p:sp>
      <p:sp>
        <p:nvSpPr>
          <p:cNvPr id="348" name="Google Shape;348;g27f16ac8e63_0_0"/>
          <p:cNvSpPr txBox="1">
            <a:spLocks noGrp="1"/>
          </p:cNvSpPr>
          <p:nvPr>
            <p:ph type="body" idx="1"/>
          </p:nvPr>
        </p:nvSpPr>
        <p:spPr>
          <a:xfrm>
            <a:off x="838200" y="2294965"/>
            <a:ext cx="10515600" cy="4043460"/>
          </a:xfrm>
          <a:prstGeom prst="rect">
            <a:avLst/>
          </a:prstGeom>
        </p:spPr>
        <p:txBody>
          <a:bodyPr spcFirstLastPara="1" wrap="square" lIns="91425" tIns="45700" rIns="91425" bIns="45700" anchor="t" anchorCtr="0">
            <a:normAutofit lnSpcReduction="10000"/>
          </a:bodyPr>
          <a:lstStyle/>
          <a:p>
            <a:pPr marL="228600" lvl="0" indent="-285750" algn="l" rtl="0">
              <a:spcBef>
                <a:spcPts val="1000"/>
              </a:spcBef>
              <a:spcAft>
                <a:spcPts val="0"/>
              </a:spcAft>
              <a:buSzPts val="3700"/>
              <a:buChar char="•"/>
            </a:pPr>
            <a:r>
              <a:rPr lang="en-US" sz="3700" b="1" dirty="0"/>
              <a:t>Emotional development</a:t>
            </a:r>
            <a:endParaRPr sz="3700" b="1" dirty="0"/>
          </a:p>
          <a:p>
            <a:pPr marL="228600" lvl="0" indent="0" algn="l" rtl="0">
              <a:spcBef>
                <a:spcPts val="1000"/>
              </a:spcBef>
              <a:spcAft>
                <a:spcPts val="0"/>
              </a:spcAft>
              <a:buNone/>
            </a:pPr>
            <a:endParaRPr sz="3100" b="1" dirty="0"/>
          </a:p>
          <a:p>
            <a:pPr marL="971550" lvl="0" indent="-425450" algn="l" rtl="0">
              <a:spcBef>
                <a:spcPts val="1000"/>
              </a:spcBef>
              <a:spcAft>
                <a:spcPts val="0"/>
              </a:spcAft>
              <a:buSzPts val="3100"/>
              <a:buChar char="➢"/>
            </a:pPr>
            <a:r>
              <a:rPr lang="en-US" sz="3100" b="1" dirty="0"/>
              <a:t> By the age of 2-3 years: </a:t>
            </a:r>
            <a:r>
              <a:rPr lang="en-US" sz="3000" dirty="0"/>
              <a:t>Children are assertive about what they want and say no to adult requests</a:t>
            </a:r>
            <a:endParaRPr sz="3000" dirty="0"/>
          </a:p>
          <a:p>
            <a:pPr marL="971550" lvl="0" indent="-419100" algn="l" rtl="0">
              <a:spcBef>
                <a:spcPts val="0"/>
              </a:spcBef>
              <a:spcAft>
                <a:spcPts val="0"/>
              </a:spcAft>
              <a:buSzPts val="3000"/>
              <a:buChar char="➢"/>
            </a:pPr>
            <a:r>
              <a:rPr lang="en-US" sz="3000" b="1" dirty="0"/>
              <a:t>By the age of 3-4 years:</a:t>
            </a:r>
            <a:r>
              <a:rPr lang="en-US" sz="3000" dirty="0"/>
              <a:t> Children share toys, taking turns with help.</a:t>
            </a:r>
            <a:endParaRPr sz="3000" dirty="0"/>
          </a:p>
          <a:p>
            <a:pPr marL="971550" lvl="0" indent="-419100" algn="l" rtl="0">
              <a:spcBef>
                <a:spcPts val="0"/>
              </a:spcBef>
              <a:spcAft>
                <a:spcPts val="0"/>
              </a:spcAft>
              <a:buSzPts val="3000"/>
              <a:buChar char="➢"/>
            </a:pPr>
            <a:r>
              <a:rPr lang="en-US" sz="3000" b="1" dirty="0"/>
              <a:t>By the age of 4-6 years:</a:t>
            </a:r>
            <a:r>
              <a:rPr lang="en-US" sz="3000" dirty="0"/>
              <a:t> Children show some awareness of moral reasoning, such as “fairness”, and good or bad behavior. </a:t>
            </a:r>
            <a:endParaRPr sz="3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txBox="1">
            <a:spLocks noGrp="1"/>
          </p:cNvSpPr>
          <p:nvPr>
            <p:ph type="title"/>
          </p:nvPr>
        </p:nvSpPr>
        <p:spPr>
          <a:xfrm>
            <a:off x="704600" y="779929"/>
            <a:ext cx="8988600" cy="1066800"/>
          </a:xfrm>
          <a:prstGeom prst="rect">
            <a:avLst/>
          </a:prstGeom>
          <a:solidFill>
            <a:srgbClr val="0070C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chemeClr val="bg1">
                    <a:lumMod val="95000"/>
                  </a:schemeClr>
                </a:solidFill>
                <a:sym typeface="Calibri"/>
              </a:rPr>
              <a:t>Domains of Human Development (cont’d)</a:t>
            </a:r>
            <a:endParaRPr sz="3200" b="1" dirty="0">
              <a:solidFill>
                <a:schemeClr val="bg1">
                  <a:lumMod val="95000"/>
                </a:schemeClr>
              </a:solidFill>
            </a:endParaRPr>
          </a:p>
        </p:txBody>
      </p:sp>
      <p:sp>
        <p:nvSpPr>
          <p:cNvPr id="355" name="Google Shape;355;p34"/>
          <p:cNvSpPr txBox="1">
            <a:spLocks noGrp="1"/>
          </p:cNvSpPr>
          <p:nvPr>
            <p:ph type="body" idx="1"/>
          </p:nvPr>
        </p:nvSpPr>
        <p:spPr>
          <a:xfrm>
            <a:off x="838200" y="2419598"/>
            <a:ext cx="10515600" cy="3757500"/>
          </a:xfrm>
          <a:prstGeom prst="rect">
            <a:avLst/>
          </a:prstGeom>
          <a:noFill/>
          <a:ln>
            <a:noFill/>
          </a:ln>
        </p:spPr>
        <p:txBody>
          <a:bodyPr spcFirstLastPara="1" wrap="square" lIns="91425" tIns="45700" rIns="91425" bIns="45700" anchor="t" anchorCtr="0">
            <a:normAutofit/>
          </a:bodyPr>
          <a:lstStyle/>
          <a:p>
            <a:pPr marL="228600" lvl="0" indent="-201066" algn="l" rtl="0">
              <a:lnSpc>
                <a:spcPct val="90000"/>
              </a:lnSpc>
              <a:spcBef>
                <a:spcPts val="0"/>
              </a:spcBef>
              <a:spcAft>
                <a:spcPts val="0"/>
              </a:spcAft>
              <a:buClr>
                <a:schemeClr val="dk1"/>
              </a:buClr>
              <a:buSzPct val="100000"/>
              <a:buChar char="•"/>
            </a:pPr>
            <a:r>
              <a:rPr lang="en-US" sz="3786" b="1" dirty="0">
                <a:sym typeface="Calibri"/>
              </a:rPr>
              <a:t>Moral Development</a:t>
            </a:r>
            <a:endParaRPr sz="3786" dirty="0"/>
          </a:p>
          <a:p>
            <a:pPr marL="800100" lvl="0" indent="-217714" algn="l" rtl="0">
              <a:lnSpc>
                <a:spcPct val="90000"/>
              </a:lnSpc>
              <a:spcBef>
                <a:spcPts val="1000"/>
              </a:spcBef>
              <a:spcAft>
                <a:spcPts val="0"/>
              </a:spcAft>
              <a:buClr>
                <a:schemeClr val="dk1"/>
              </a:buClr>
              <a:buSzPct val="100000"/>
              <a:buFont typeface="Noto Sans Symbols"/>
              <a:buChar char="⮚"/>
            </a:pPr>
            <a:r>
              <a:rPr lang="en-US" sz="2845" dirty="0">
                <a:sym typeface="Calibri"/>
              </a:rPr>
              <a:t>   Heteronomous morality or the moral realism (5 to 10 years).  </a:t>
            </a:r>
            <a:endParaRPr sz="3645" dirty="0"/>
          </a:p>
          <a:p>
            <a:pPr marL="800100" lvl="0" indent="-217714" algn="l" rtl="0">
              <a:lnSpc>
                <a:spcPct val="90000"/>
              </a:lnSpc>
              <a:spcBef>
                <a:spcPts val="1000"/>
              </a:spcBef>
              <a:spcAft>
                <a:spcPts val="0"/>
              </a:spcAft>
              <a:buClr>
                <a:schemeClr val="dk1"/>
              </a:buClr>
              <a:buSzPct val="100000"/>
              <a:buFont typeface="Noto Sans Symbols"/>
              <a:buChar char="⮚"/>
            </a:pPr>
            <a:r>
              <a:rPr lang="en-US" sz="2845" dirty="0">
                <a:sym typeface="Calibri"/>
              </a:rPr>
              <a:t>   Autonomous morality or morality of cooperation (about 10 years and above). </a:t>
            </a:r>
            <a:endParaRPr sz="2845" dirty="0">
              <a:sym typeface="Calibri"/>
            </a:endParaRPr>
          </a:p>
          <a:p>
            <a:pPr marL="0" lvl="0" indent="0" algn="l" rtl="0">
              <a:lnSpc>
                <a:spcPct val="90000"/>
              </a:lnSpc>
              <a:spcBef>
                <a:spcPts val="1000"/>
              </a:spcBef>
              <a:spcAft>
                <a:spcPts val="0"/>
              </a:spcAft>
              <a:buClr>
                <a:schemeClr val="dk1"/>
              </a:buClr>
              <a:buSzPct val="81775"/>
              <a:buNone/>
            </a:pPr>
            <a:endParaRPr sz="2445" dirty="0">
              <a:sym typeface="Calibri"/>
            </a:endParaRPr>
          </a:p>
          <a:p>
            <a:pPr marL="228600" lvl="0" indent="-50800" algn="l" rtl="0">
              <a:lnSpc>
                <a:spcPct val="90000"/>
              </a:lnSpc>
              <a:spcBef>
                <a:spcPts val="1000"/>
              </a:spcBef>
              <a:spcAft>
                <a:spcPts val="0"/>
              </a:spcAft>
              <a:buClr>
                <a:schemeClr val="dk1"/>
              </a:buClr>
              <a:buSzPct val="100000"/>
              <a:buNone/>
            </a:pPr>
            <a:endParaRPr dirty="0">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95329" cy="1325563"/>
          </a:xfrm>
          <a:solidFill>
            <a:srgbClr val="0070C0"/>
          </a:solidFill>
        </p:spPr>
        <p:txBody>
          <a:bodyPr>
            <a:normAutofit/>
          </a:bodyPr>
          <a:lstStyle/>
          <a:p>
            <a:pPr algn="ctr"/>
            <a:r>
              <a:rPr lang="en-US" sz="3200" b="1" dirty="0">
                <a:solidFill>
                  <a:schemeClr val="bg1">
                    <a:lumMod val="95000"/>
                  </a:schemeClr>
                </a:solidFill>
              </a:rPr>
              <a:t>Domains of Human Development (cont’d)</a:t>
            </a:r>
            <a:endParaRPr lang="en-US" sz="3200" b="1" dirty="0"/>
          </a:p>
        </p:txBody>
      </p:sp>
      <p:sp>
        <p:nvSpPr>
          <p:cNvPr id="3" name="Text Placeholder 2"/>
          <p:cNvSpPr>
            <a:spLocks noGrp="1"/>
          </p:cNvSpPr>
          <p:nvPr>
            <p:ph type="body" idx="1"/>
          </p:nvPr>
        </p:nvSpPr>
        <p:spPr/>
        <p:txBody>
          <a:bodyPr>
            <a:normAutofit fontScale="92500"/>
          </a:bodyPr>
          <a:lstStyle/>
          <a:p>
            <a:pPr marL="228600" lvl="0" indent="-161925">
              <a:lnSpc>
                <a:spcPct val="150000"/>
              </a:lnSpc>
              <a:buSzPct val="80879"/>
            </a:pPr>
            <a:r>
              <a:rPr lang="en-US" sz="3600" b="1" dirty="0"/>
              <a:t>Language development (</a:t>
            </a:r>
            <a:r>
              <a:rPr lang="en-US" sz="3600" dirty="0"/>
              <a:t>prelinguistic period and linguistic period</a:t>
            </a:r>
            <a:r>
              <a:rPr lang="en-US" sz="3600" b="1" dirty="0"/>
              <a:t>)</a:t>
            </a:r>
          </a:p>
          <a:p>
            <a:pPr marL="800100" lvl="0" indent="-184150">
              <a:lnSpc>
                <a:spcPct val="150000"/>
              </a:lnSpc>
              <a:buSzPct val="81775"/>
              <a:buFont typeface="Noto Sans Symbols"/>
              <a:buChar char="⮚"/>
            </a:pPr>
            <a:r>
              <a:rPr lang="en-US" dirty="0"/>
              <a:t>  </a:t>
            </a:r>
            <a:r>
              <a:rPr lang="en-US" sz="3600" b="1" dirty="0"/>
              <a:t>The prelinguistic period:</a:t>
            </a:r>
            <a:r>
              <a:rPr lang="en-US" b="1" dirty="0"/>
              <a:t> t</a:t>
            </a:r>
            <a:r>
              <a:rPr lang="en-US" dirty="0"/>
              <a:t>his period comprises three stages</a:t>
            </a:r>
            <a:endParaRPr lang="en-US" b="1" dirty="0"/>
          </a:p>
          <a:p>
            <a:pPr marL="1028700" lvl="0" indent="0">
              <a:buSzPct val="81775"/>
              <a:buNone/>
            </a:pPr>
            <a:r>
              <a:rPr lang="en-US" dirty="0"/>
              <a:t>    </a:t>
            </a:r>
            <a:r>
              <a:rPr lang="en-US" sz="3200" dirty="0"/>
              <a:t>  1. </a:t>
            </a:r>
            <a:r>
              <a:rPr lang="en-US" b="1" dirty="0"/>
              <a:t>the crying stage </a:t>
            </a:r>
            <a:r>
              <a:rPr lang="en-US" dirty="0"/>
              <a:t>from birth, </a:t>
            </a:r>
            <a:endParaRPr lang="en-US" sz="4000" dirty="0"/>
          </a:p>
          <a:p>
            <a:pPr marL="1028700" lvl="0" indent="0">
              <a:buSzPct val="65556"/>
              <a:buNone/>
            </a:pPr>
            <a:r>
              <a:rPr lang="en-US" dirty="0"/>
              <a:t>      2. t</a:t>
            </a:r>
            <a:r>
              <a:rPr lang="en-US" b="1" dirty="0"/>
              <a:t>he cooing/fussing stage </a:t>
            </a:r>
            <a:r>
              <a:rPr lang="en-US" dirty="0"/>
              <a:t>from 3 months, </a:t>
            </a:r>
            <a:endParaRPr lang="en-US" sz="4000" dirty="0"/>
          </a:p>
          <a:p>
            <a:pPr marL="1028700" lvl="0" indent="0">
              <a:buSzPct val="65556"/>
              <a:buNone/>
            </a:pPr>
            <a:r>
              <a:rPr lang="en-US" dirty="0"/>
              <a:t>      3. t</a:t>
            </a:r>
            <a:r>
              <a:rPr lang="en-US" b="1" dirty="0"/>
              <a:t>he babbling/chatting stage </a:t>
            </a:r>
            <a:r>
              <a:rPr lang="en-US" dirty="0"/>
              <a:t>from 6 months</a:t>
            </a:r>
            <a:r>
              <a:rPr lang="en-US" sz="3200" dirty="0"/>
              <a:t>)</a:t>
            </a:r>
          </a:p>
          <a:p>
            <a:endParaRPr lang="en-US" dirty="0"/>
          </a:p>
        </p:txBody>
      </p:sp>
    </p:spTree>
    <p:extLst>
      <p:ext uri="{BB962C8B-B14F-4D97-AF65-F5344CB8AC3E}">
        <p14:creationId xmlns:p14="http://schemas.microsoft.com/office/powerpoint/2010/main" val="4246126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67047" cy="1325563"/>
          </a:xfrm>
          <a:solidFill>
            <a:srgbClr val="0070C0"/>
          </a:solidFill>
        </p:spPr>
        <p:txBody>
          <a:bodyPr>
            <a:normAutofit/>
          </a:bodyPr>
          <a:lstStyle/>
          <a:p>
            <a:pPr algn="ctr"/>
            <a:r>
              <a:rPr lang="en-US" sz="3200" b="1" dirty="0">
                <a:solidFill>
                  <a:schemeClr val="bg1">
                    <a:lumMod val="95000"/>
                  </a:schemeClr>
                </a:solidFill>
              </a:rPr>
              <a:t>Domains of human development ( Cont’d)</a:t>
            </a:r>
          </a:p>
        </p:txBody>
      </p:sp>
      <p:sp>
        <p:nvSpPr>
          <p:cNvPr id="3" name="Text Placeholder 2"/>
          <p:cNvSpPr>
            <a:spLocks noGrp="1"/>
          </p:cNvSpPr>
          <p:nvPr>
            <p:ph type="body" idx="1"/>
          </p:nvPr>
        </p:nvSpPr>
        <p:spPr/>
        <p:txBody>
          <a:bodyPr/>
          <a:lstStyle/>
          <a:p>
            <a:pPr indent="-457200">
              <a:buSzPts val="2800"/>
              <a:buFont typeface="Wingdings" panose="05000000000000000000" pitchFamily="2" charset="2"/>
              <a:buChar char="Ø"/>
            </a:pPr>
            <a:r>
              <a:rPr lang="en-US" b="1" dirty="0"/>
              <a:t>   Linguistic period : </a:t>
            </a:r>
            <a:r>
              <a:rPr lang="en-US" dirty="0"/>
              <a:t>it comprises 6 periods</a:t>
            </a:r>
          </a:p>
          <a:p>
            <a:pPr marL="514350" indent="-514350">
              <a:buSzPts val="2800"/>
              <a:buAutoNum type="arabicPeriod"/>
            </a:pPr>
            <a:r>
              <a:rPr lang="en-US" dirty="0"/>
              <a:t>First words (12 months), </a:t>
            </a:r>
          </a:p>
          <a:p>
            <a:pPr marL="514350" indent="-514350">
              <a:buSzPts val="2800"/>
              <a:buAutoNum type="arabicPeriod"/>
            </a:pPr>
            <a:r>
              <a:rPr lang="en-US" dirty="0"/>
              <a:t>Holophrase (14-18 months), </a:t>
            </a:r>
          </a:p>
          <a:p>
            <a:pPr marL="514350" indent="-514350">
              <a:buSzPts val="2800"/>
              <a:buAutoNum type="arabicPeriod"/>
            </a:pPr>
            <a:r>
              <a:rPr lang="en-US" dirty="0"/>
              <a:t>Telegraphic speech (18-24 months), </a:t>
            </a:r>
          </a:p>
          <a:p>
            <a:pPr marL="514350" indent="-514350">
              <a:buSzPts val="2800"/>
              <a:buAutoNum type="arabicPeriod"/>
            </a:pPr>
            <a:r>
              <a:rPr lang="en-US" dirty="0"/>
              <a:t>Multiple word sentence (above 2 years), </a:t>
            </a:r>
          </a:p>
          <a:p>
            <a:pPr marL="514350" indent="-514350">
              <a:buSzPts val="2800"/>
              <a:buAutoNum type="arabicPeriod"/>
            </a:pPr>
            <a:r>
              <a:rPr lang="en-US" dirty="0"/>
              <a:t> More complex structure (above 3 years), </a:t>
            </a:r>
          </a:p>
          <a:p>
            <a:pPr marL="514350" indent="-514350">
              <a:buSzPts val="2800"/>
              <a:buAutoNum type="arabicPeriod"/>
            </a:pPr>
            <a:r>
              <a:rPr lang="en-US" dirty="0"/>
              <a:t>Adult like language structures (5 and 6 years and above).</a:t>
            </a:r>
          </a:p>
          <a:p>
            <a:endParaRPr lang="en-US" dirty="0"/>
          </a:p>
        </p:txBody>
      </p:sp>
    </p:spTree>
    <p:extLst>
      <p:ext uri="{BB962C8B-B14F-4D97-AF65-F5344CB8AC3E}">
        <p14:creationId xmlns:p14="http://schemas.microsoft.com/office/powerpoint/2010/main" val="4199264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7"/>
          <p:cNvSpPr txBox="1">
            <a:spLocks noGrp="1"/>
          </p:cNvSpPr>
          <p:nvPr>
            <p:ph type="title"/>
          </p:nvPr>
        </p:nvSpPr>
        <p:spPr>
          <a:xfrm>
            <a:off x="838200" y="1490425"/>
            <a:ext cx="9506400" cy="999495"/>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dirty="0"/>
              <a:t> Application Activity 2.5 (brainstorming, group discussion and Think-Pair-Share) </a:t>
            </a:r>
            <a:endParaRPr sz="2800" b="1" dirty="0">
              <a:sym typeface="Calibri"/>
            </a:endParaRPr>
          </a:p>
        </p:txBody>
      </p:sp>
      <p:sp>
        <p:nvSpPr>
          <p:cNvPr id="375" name="Google Shape;375;p37"/>
          <p:cNvSpPr txBox="1">
            <a:spLocks noGrp="1"/>
          </p:cNvSpPr>
          <p:nvPr>
            <p:ph type="body" idx="1"/>
          </p:nvPr>
        </p:nvSpPr>
        <p:spPr>
          <a:xfrm>
            <a:off x="838200" y="2500081"/>
            <a:ext cx="9506400" cy="374832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200"/>
              <a:buNone/>
            </a:pPr>
            <a:r>
              <a:rPr lang="en-US" sz="3000" dirty="0">
                <a:sym typeface="Calibri"/>
              </a:rPr>
              <a:t>1. Describe the level at which your learners are; regarding the following domains of human development:</a:t>
            </a:r>
            <a:endParaRPr sz="3600" dirty="0"/>
          </a:p>
          <a:p>
            <a:pPr marL="685800" lvl="1" indent="-279400" algn="l" rtl="0">
              <a:lnSpc>
                <a:spcPct val="90000"/>
              </a:lnSpc>
              <a:spcBef>
                <a:spcPts val="500"/>
              </a:spcBef>
              <a:spcAft>
                <a:spcPts val="0"/>
              </a:spcAft>
              <a:buClr>
                <a:schemeClr val="dk1"/>
              </a:buClr>
              <a:buSzPts val="3000"/>
              <a:buFont typeface="Noto Sans Symbols"/>
              <a:buChar char="⮚"/>
            </a:pPr>
            <a:r>
              <a:rPr lang="en-US" sz="3000" dirty="0">
                <a:latin typeface="Calibri" panose="020F0502020204030204" pitchFamily="34" charset="0"/>
                <a:cs typeface="Calibri" panose="020F0502020204030204" pitchFamily="34" charset="0"/>
                <a:sym typeface="Calibri"/>
              </a:rPr>
              <a:t>Physical &amp; reflexes development</a:t>
            </a:r>
            <a:endParaRPr sz="3200" dirty="0">
              <a:latin typeface="Calibri" panose="020F0502020204030204" pitchFamily="34" charset="0"/>
              <a:cs typeface="Calibri" panose="020F0502020204030204" pitchFamily="34" charset="0"/>
            </a:endParaRPr>
          </a:p>
          <a:p>
            <a:pPr marL="685800" lvl="1" indent="-279400" algn="l" rtl="0">
              <a:lnSpc>
                <a:spcPct val="90000"/>
              </a:lnSpc>
              <a:spcBef>
                <a:spcPts val="500"/>
              </a:spcBef>
              <a:spcAft>
                <a:spcPts val="0"/>
              </a:spcAft>
              <a:buClr>
                <a:schemeClr val="dk1"/>
              </a:buClr>
              <a:buSzPts val="3000"/>
              <a:buFont typeface="Noto Sans Symbols"/>
              <a:buChar char="⮚"/>
            </a:pPr>
            <a:r>
              <a:rPr lang="en-US" sz="3000" dirty="0">
                <a:latin typeface="Calibri" panose="020F0502020204030204" pitchFamily="34" charset="0"/>
                <a:cs typeface="Calibri" panose="020F0502020204030204" pitchFamily="34" charset="0"/>
                <a:sym typeface="Calibri"/>
              </a:rPr>
              <a:t>Cognitive &amp; social development</a:t>
            </a:r>
            <a:endParaRPr sz="3200" dirty="0">
              <a:latin typeface="Calibri" panose="020F0502020204030204" pitchFamily="34" charset="0"/>
              <a:cs typeface="Calibri" panose="020F0502020204030204" pitchFamily="34" charset="0"/>
            </a:endParaRPr>
          </a:p>
          <a:p>
            <a:pPr marL="685800" lvl="1" indent="-279400" algn="l" rtl="0">
              <a:lnSpc>
                <a:spcPct val="90000"/>
              </a:lnSpc>
              <a:spcBef>
                <a:spcPts val="500"/>
              </a:spcBef>
              <a:spcAft>
                <a:spcPts val="0"/>
              </a:spcAft>
              <a:buClr>
                <a:schemeClr val="dk1"/>
              </a:buClr>
              <a:buSzPts val="3000"/>
              <a:buFont typeface="Noto Sans Symbols"/>
              <a:buChar char="⮚"/>
            </a:pPr>
            <a:r>
              <a:rPr lang="en-US" sz="3000" dirty="0">
                <a:latin typeface="Calibri" panose="020F0502020204030204" pitchFamily="34" charset="0"/>
                <a:cs typeface="Calibri" panose="020F0502020204030204" pitchFamily="34" charset="0"/>
                <a:sym typeface="Calibri"/>
              </a:rPr>
              <a:t>Emotional &amp; moral development</a:t>
            </a:r>
            <a:endParaRPr sz="3200" dirty="0">
              <a:latin typeface="Calibri" panose="020F0502020204030204" pitchFamily="34" charset="0"/>
              <a:cs typeface="Calibri" panose="020F0502020204030204" pitchFamily="34" charset="0"/>
            </a:endParaRPr>
          </a:p>
          <a:p>
            <a:pPr marL="685800" lvl="1" indent="-279400" algn="l" rtl="0">
              <a:lnSpc>
                <a:spcPct val="90000"/>
              </a:lnSpc>
              <a:spcBef>
                <a:spcPts val="500"/>
              </a:spcBef>
              <a:spcAft>
                <a:spcPts val="0"/>
              </a:spcAft>
              <a:buClr>
                <a:schemeClr val="dk1"/>
              </a:buClr>
              <a:buSzPts val="3000"/>
              <a:buFont typeface="Noto Sans Symbols"/>
              <a:buChar char="⮚"/>
            </a:pPr>
            <a:r>
              <a:rPr lang="en-US" sz="3000" dirty="0">
                <a:latin typeface="Calibri" panose="020F0502020204030204" pitchFamily="34" charset="0"/>
                <a:cs typeface="Calibri" panose="020F0502020204030204" pitchFamily="34" charset="0"/>
                <a:sym typeface="Calibri"/>
              </a:rPr>
              <a:t>Language development</a:t>
            </a:r>
            <a:endParaRPr sz="32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200"/>
              <a:buNone/>
            </a:pPr>
            <a:r>
              <a:rPr lang="en-US" sz="3000" b="1" dirty="0">
                <a:sym typeface="Calibri"/>
              </a:rPr>
              <a:t>NB</a:t>
            </a:r>
            <a:r>
              <a:rPr lang="en-US" sz="3000" dirty="0">
                <a:sym typeface="Calibri"/>
              </a:rPr>
              <a:t>: Provide clear examples.</a:t>
            </a:r>
            <a:endParaRPr dirty="0">
              <a:sym typeface="Calibri"/>
            </a:endParaRPr>
          </a:p>
        </p:txBody>
      </p:sp>
      <p:sp>
        <p:nvSpPr>
          <p:cNvPr id="376" name="Google Shape;376;p37"/>
          <p:cNvSpPr txBox="1">
            <a:spLocks noGrp="1"/>
          </p:cNvSpPr>
          <p:nvPr>
            <p:ph type="title"/>
          </p:nvPr>
        </p:nvSpPr>
        <p:spPr>
          <a:xfrm>
            <a:off x="838200" y="164725"/>
            <a:ext cx="95064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lgn="ctr">
              <a:buClr>
                <a:schemeClr val="lt1"/>
              </a:buClr>
              <a:buSzPts val="4400"/>
            </a:pPr>
            <a:r>
              <a:rPr lang="en-US" sz="3200" b="1" dirty="0">
                <a:solidFill>
                  <a:schemeClr val="bg1">
                    <a:lumMod val="95000"/>
                  </a:schemeClr>
                </a:solidFill>
              </a:rPr>
              <a:t>Domains of human development ( Cont’d)</a:t>
            </a:r>
            <a:endParaRPr sz="3200" b="1" dirty="0"/>
          </a:p>
        </p:txBody>
      </p:sp>
    </p:spTree>
    <p:extLst>
      <p:ext uri="{BB962C8B-B14F-4D97-AF65-F5344CB8AC3E}">
        <p14:creationId xmlns:p14="http://schemas.microsoft.com/office/powerpoint/2010/main" val="523381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7521"/>
            <a:ext cx="9408459" cy="1717040"/>
          </a:xfrm>
          <a:solidFill>
            <a:srgbClr val="0070C0"/>
          </a:solidFill>
        </p:spPr>
        <p:txBody>
          <a:bodyPr>
            <a:normAutofit/>
          </a:bodyPr>
          <a:lstStyle/>
          <a:p>
            <a:pPr algn="ctr"/>
            <a:r>
              <a:rPr lang="en-US" sz="3200" b="1" dirty="0">
                <a:solidFill>
                  <a:schemeClr val="bg1"/>
                </a:solidFill>
              </a:rPr>
              <a:t>Section 2.6:Implications of Human Developmental Psychology on Teaching and Learning</a:t>
            </a:r>
            <a:endParaRPr lang="en-US" sz="3200" b="1" dirty="0"/>
          </a:p>
        </p:txBody>
      </p:sp>
      <p:sp>
        <p:nvSpPr>
          <p:cNvPr id="3" name="Text Placeholder 2"/>
          <p:cNvSpPr>
            <a:spLocks noGrp="1"/>
          </p:cNvSpPr>
          <p:nvPr>
            <p:ph type="body" idx="1"/>
          </p:nvPr>
        </p:nvSpPr>
        <p:spPr>
          <a:xfrm>
            <a:off x="838200" y="2194561"/>
            <a:ext cx="9408459" cy="3982401"/>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Activity 2.6 (Group discussion &amp; Presentation)</a:t>
            </a:r>
          </a:p>
          <a:p>
            <a:pPr marL="114300" indent="0">
              <a:buNone/>
            </a:pPr>
            <a:endParaRPr lang="en-US" dirty="0"/>
          </a:p>
          <a:p>
            <a:pPr marL="114300" indent="0">
              <a:buNone/>
            </a:pPr>
            <a:r>
              <a:rPr lang="en-US" dirty="0"/>
              <a:t>As teachers who have just studied Human Developmental Psychology; do you think that all teachers must study Human Developmental Psychology? Justify your answer.  </a:t>
            </a:r>
          </a:p>
          <a:p>
            <a:endParaRPr lang="en-US" dirty="0"/>
          </a:p>
        </p:txBody>
      </p:sp>
    </p:spTree>
    <p:extLst>
      <p:ext uri="{BB962C8B-B14F-4D97-AF65-F5344CB8AC3E}">
        <p14:creationId xmlns:p14="http://schemas.microsoft.com/office/powerpoint/2010/main" val="2395546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p:cNvSpPr txBox="1">
            <a:spLocks noGrp="1"/>
          </p:cNvSpPr>
          <p:nvPr>
            <p:ph type="title"/>
          </p:nvPr>
        </p:nvSpPr>
        <p:spPr>
          <a:xfrm>
            <a:off x="838200" y="365125"/>
            <a:ext cx="9456300" cy="1325700"/>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4400"/>
            </a:pPr>
            <a:r>
              <a:rPr lang="en-US" sz="3200" dirty="0">
                <a:solidFill>
                  <a:schemeClr val="bg1"/>
                </a:solidFill>
              </a:rPr>
              <a:t> Implications of Human Developmental Psychology on Teaching and Learning ( Con’t)</a:t>
            </a:r>
            <a:br>
              <a:rPr lang="en-US" sz="3200" dirty="0">
                <a:solidFill>
                  <a:schemeClr val="bg1"/>
                </a:solidFill>
              </a:rPr>
            </a:br>
            <a:endParaRPr sz="3200" dirty="0">
              <a:solidFill>
                <a:schemeClr val="bg1"/>
              </a:solidFill>
            </a:endParaRPr>
          </a:p>
        </p:txBody>
      </p:sp>
      <p:sp>
        <p:nvSpPr>
          <p:cNvPr id="369" name="Google Shape;369;p36"/>
          <p:cNvSpPr txBox="1">
            <a:spLocks noGrp="1"/>
          </p:cNvSpPr>
          <p:nvPr>
            <p:ph type="body" idx="1"/>
          </p:nvPr>
        </p:nvSpPr>
        <p:spPr>
          <a:xfrm>
            <a:off x="838200" y="1473200"/>
            <a:ext cx="10515600" cy="4865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endParaRPr lang="en-US" sz="3000" dirty="0"/>
          </a:p>
          <a:p>
            <a:pPr marL="228600" lvl="0" indent="-241300" algn="l" rtl="0">
              <a:lnSpc>
                <a:spcPct val="90000"/>
              </a:lnSpc>
              <a:spcBef>
                <a:spcPts val="0"/>
              </a:spcBef>
              <a:spcAft>
                <a:spcPts val="0"/>
              </a:spcAft>
              <a:buClr>
                <a:schemeClr val="dk1"/>
              </a:buClr>
              <a:buSzPts val="3000"/>
              <a:buChar char="•"/>
            </a:pPr>
            <a:r>
              <a:rPr lang="en-US" sz="3000" dirty="0">
                <a:sym typeface="Calibri"/>
              </a:rPr>
              <a:t>Knowledge about the students;</a:t>
            </a:r>
            <a:endParaRPr sz="3000" dirty="0">
              <a:sym typeface="Calibri"/>
            </a:endParaRPr>
          </a:p>
          <a:p>
            <a:pPr marL="228600" lvl="0" indent="-241300" algn="l" rtl="0">
              <a:lnSpc>
                <a:spcPct val="90000"/>
              </a:lnSpc>
              <a:spcBef>
                <a:spcPts val="1000"/>
              </a:spcBef>
              <a:spcAft>
                <a:spcPts val="0"/>
              </a:spcAft>
              <a:buClr>
                <a:schemeClr val="dk1"/>
              </a:buClr>
              <a:buSzPts val="3000"/>
              <a:buChar char="•"/>
            </a:pPr>
            <a:r>
              <a:rPr lang="en-US" sz="3000" dirty="0">
                <a:sym typeface="Calibri"/>
              </a:rPr>
              <a:t>Selecting and organizing the subject matter or learning experiences;</a:t>
            </a:r>
            <a:endParaRPr sz="3000" dirty="0">
              <a:sym typeface="Calibri"/>
            </a:endParaRPr>
          </a:p>
          <a:p>
            <a:pPr marL="228600" lvl="0" indent="-241300" algn="l" rtl="0">
              <a:lnSpc>
                <a:spcPct val="90000"/>
              </a:lnSpc>
              <a:spcBef>
                <a:spcPts val="1000"/>
              </a:spcBef>
              <a:spcAft>
                <a:spcPts val="0"/>
              </a:spcAft>
              <a:buClr>
                <a:schemeClr val="dk1"/>
              </a:buClr>
              <a:buSzPts val="3000"/>
              <a:buChar char="•"/>
            </a:pPr>
            <a:r>
              <a:rPr lang="en-US" sz="3000" dirty="0">
                <a:sym typeface="Calibri"/>
              </a:rPr>
              <a:t>Identifying tools and techniques for teaching and learning;</a:t>
            </a:r>
            <a:endParaRPr sz="3000" dirty="0">
              <a:sym typeface="Calibri"/>
            </a:endParaRPr>
          </a:p>
          <a:p>
            <a:pPr marL="228600" lvl="0" indent="-241300" algn="l" rtl="0">
              <a:lnSpc>
                <a:spcPct val="90000"/>
              </a:lnSpc>
              <a:spcBef>
                <a:spcPts val="1000"/>
              </a:spcBef>
              <a:spcAft>
                <a:spcPts val="0"/>
              </a:spcAft>
              <a:buClr>
                <a:schemeClr val="dk1"/>
              </a:buClr>
              <a:buSzPts val="3000"/>
              <a:buChar char="•"/>
            </a:pPr>
            <a:r>
              <a:rPr lang="en-US" sz="3000" dirty="0">
                <a:sym typeface="Calibri"/>
              </a:rPr>
              <a:t>Creating or arranging appropriate learning situations for students;</a:t>
            </a:r>
            <a:endParaRPr sz="3000" dirty="0">
              <a:sym typeface="Calibri"/>
            </a:endParaRPr>
          </a:p>
          <a:p>
            <a:pPr marL="228600" lvl="0" indent="-241300" algn="l" rtl="0">
              <a:lnSpc>
                <a:spcPct val="90000"/>
              </a:lnSpc>
              <a:spcBef>
                <a:spcPts val="1000"/>
              </a:spcBef>
              <a:spcAft>
                <a:spcPts val="0"/>
              </a:spcAft>
              <a:buClr>
                <a:schemeClr val="dk1"/>
              </a:buClr>
              <a:buSzPts val="3000"/>
              <a:buChar char="•"/>
            </a:pPr>
            <a:r>
              <a:rPr lang="en-US" sz="3000" dirty="0">
                <a:sym typeface="Calibri"/>
              </a:rPr>
              <a:t>Providing guidance services to students;</a:t>
            </a:r>
            <a:endParaRPr sz="3000" dirty="0">
              <a:sym typeface="Calibri"/>
            </a:endParaRPr>
          </a:p>
          <a:p>
            <a:pPr marL="228600" lvl="0" indent="-241300" algn="l" rtl="0">
              <a:lnSpc>
                <a:spcPct val="90000"/>
              </a:lnSpc>
              <a:spcBef>
                <a:spcPts val="1000"/>
              </a:spcBef>
              <a:spcAft>
                <a:spcPts val="0"/>
              </a:spcAft>
              <a:buClr>
                <a:schemeClr val="dk1"/>
              </a:buClr>
              <a:buSzPts val="3000"/>
              <a:buChar char="•"/>
            </a:pPr>
            <a:r>
              <a:rPr lang="en-US" sz="3000" dirty="0">
                <a:sym typeface="Calibri"/>
              </a:rPr>
              <a:t>Solving classroom problems; like backwardness, truancy, bullying, and cheating in the classroom situations;</a:t>
            </a:r>
            <a:endParaRPr sz="3000" b="1" dirty="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838200" y="365125"/>
            <a:ext cx="9672782" cy="120505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rPr>
              <a:t>M</a:t>
            </a:r>
            <a:r>
              <a:rPr lang="en-US" sz="3200" b="1" dirty="0">
                <a:solidFill>
                  <a:schemeClr val="lt1"/>
                </a:solidFill>
                <a:sym typeface="Calibri"/>
              </a:rPr>
              <a:t>odule structure</a:t>
            </a:r>
            <a:endParaRPr sz="3200" b="1" dirty="0"/>
          </a:p>
        </p:txBody>
      </p:sp>
      <p:sp>
        <p:nvSpPr>
          <p:cNvPr id="106" name="Google Shape;106;p4"/>
          <p:cNvSpPr txBox="1">
            <a:spLocks noGrp="1"/>
          </p:cNvSpPr>
          <p:nvPr>
            <p:ph type="body" idx="1"/>
          </p:nvPr>
        </p:nvSpPr>
        <p:spPr>
          <a:xfrm>
            <a:off x="838200" y="1580342"/>
            <a:ext cx="9672782"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r>
              <a:rPr lang="en-US" b="1" dirty="0">
                <a:sym typeface="Calibri"/>
              </a:rPr>
              <a:t>Content</a:t>
            </a:r>
            <a:r>
              <a:rPr lang="en-US" dirty="0"/>
              <a:t> (</a:t>
            </a:r>
            <a:r>
              <a:rPr lang="en-US" dirty="0">
                <a:sym typeface="Calibri"/>
              </a:rPr>
              <a:t>6 units)</a:t>
            </a:r>
            <a:endParaRPr dirty="0"/>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Introduction to Educational Psychology, </a:t>
            </a:r>
            <a:endParaRPr dirty="0">
              <a:latin typeface="Calibri" panose="020F0502020204030204" pitchFamily="34" charset="0"/>
              <a:cs typeface="Calibri" panose="020F0502020204030204" pitchFamily="34" charset="0"/>
            </a:endParaRPr>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Human Developmental Psychology, </a:t>
            </a:r>
            <a:endParaRPr dirty="0">
              <a:latin typeface="Calibri" panose="020F0502020204030204" pitchFamily="34" charset="0"/>
              <a:cs typeface="Calibri" panose="020F0502020204030204" pitchFamily="34" charset="0"/>
            </a:endParaRPr>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Personality, </a:t>
            </a:r>
            <a:endParaRPr dirty="0">
              <a:latin typeface="Calibri" panose="020F0502020204030204" pitchFamily="34" charset="0"/>
              <a:cs typeface="Calibri" panose="020F0502020204030204" pitchFamily="34" charset="0"/>
            </a:endParaRPr>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Social Psychology,</a:t>
            </a:r>
            <a:endParaRPr dirty="0">
              <a:latin typeface="Calibri" panose="020F0502020204030204" pitchFamily="34" charset="0"/>
              <a:cs typeface="Calibri" panose="020F0502020204030204" pitchFamily="34" charset="0"/>
            </a:endParaRPr>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Learning Theories and their applications to the teaching and learning process, </a:t>
            </a:r>
            <a:endParaRPr dirty="0">
              <a:latin typeface="Calibri" panose="020F0502020204030204" pitchFamily="34" charset="0"/>
              <a:cs typeface="Calibri" panose="020F0502020204030204" pitchFamily="34" charset="0"/>
            </a:endParaRPr>
          </a:p>
          <a:p>
            <a:pPr marL="685800" lvl="1" indent="-219075" algn="l" rtl="0">
              <a:lnSpc>
                <a:spcPct val="200000"/>
              </a:lnSpc>
              <a:spcBef>
                <a:spcPts val="500"/>
              </a:spcBef>
              <a:spcAft>
                <a:spcPts val="0"/>
              </a:spcAft>
              <a:buClr>
                <a:schemeClr val="dk1"/>
              </a:buClr>
              <a:buSzPct val="100000"/>
              <a:buFont typeface="Noto Sans Symbols"/>
              <a:buChar char="❖"/>
            </a:pPr>
            <a:r>
              <a:rPr lang="en-US" sz="2000" dirty="0">
                <a:latin typeface="Calibri" panose="020F0502020204030204" pitchFamily="34" charset="0"/>
                <a:cs typeface="Calibri" panose="020F0502020204030204" pitchFamily="34" charset="0"/>
                <a:sym typeface="Calibri"/>
              </a:rPr>
              <a:t>Guidance and Counselling.</a:t>
            </a:r>
            <a:endParaRPr sz="2000" dirty="0">
              <a:latin typeface="Calibri" panose="020F0502020204030204" pitchFamily="34" charset="0"/>
              <a:cs typeface="Calibri" panose="020F0502020204030204" pitchFamily="34" charset="0"/>
              <a:sym typeface="Calibri"/>
            </a:endParaRPr>
          </a:p>
          <a:p>
            <a:pPr marL="228600" lvl="0" indent="-50800" algn="l" rtl="0">
              <a:lnSpc>
                <a:spcPct val="90000"/>
              </a:lnSpc>
              <a:spcBef>
                <a:spcPts val="1000"/>
              </a:spcBef>
              <a:spcAft>
                <a:spcPts val="0"/>
              </a:spcAft>
              <a:buClr>
                <a:schemeClr val="dk1"/>
              </a:buClr>
              <a:buSzPct val="100000"/>
              <a:buFont typeface="Noto Sans Symbols"/>
              <a:buNone/>
            </a:pPr>
            <a:endParaRPr dirty="0">
              <a:sym typeface="Calibri"/>
            </a:endParaRPr>
          </a:p>
        </p:txBody>
      </p:sp>
    </p:spTree>
    <p:extLst>
      <p:ext uri="{BB962C8B-B14F-4D97-AF65-F5344CB8AC3E}">
        <p14:creationId xmlns:p14="http://schemas.microsoft.com/office/powerpoint/2010/main" val="3134257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259"/>
            <a:ext cx="9738360" cy="1502429"/>
          </a:xfrm>
          <a:solidFill>
            <a:srgbClr val="0070C0"/>
          </a:solidFill>
        </p:spPr>
        <p:txBody>
          <a:bodyPr>
            <a:normAutofit fontScale="90000"/>
          </a:bodyPr>
          <a:lstStyle/>
          <a:p>
            <a:pPr algn="ctr"/>
            <a:r>
              <a:rPr lang="en-US" sz="3600" b="1" dirty="0">
                <a:solidFill>
                  <a:schemeClr val="bg1"/>
                </a:solidFill>
              </a:rPr>
              <a:t>Implications of Human Developmental Psychology on Teaching and Learning </a:t>
            </a:r>
            <a:r>
              <a:rPr lang="en-US" dirty="0">
                <a:solidFill>
                  <a:schemeClr val="bg1"/>
                </a:solidFill>
              </a:rPr>
              <a:t/>
            </a:r>
            <a:br>
              <a:rPr lang="en-US" dirty="0">
                <a:solidFill>
                  <a:schemeClr val="bg1"/>
                </a:solidFill>
              </a:rPr>
            </a:br>
            <a:endParaRPr lang="en-US" dirty="0"/>
          </a:p>
        </p:txBody>
      </p:sp>
      <p:sp>
        <p:nvSpPr>
          <p:cNvPr id="3" name="Text Placeholder 2"/>
          <p:cNvSpPr>
            <a:spLocks noGrp="1"/>
          </p:cNvSpPr>
          <p:nvPr>
            <p:ph type="body" idx="1"/>
          </p:nvPr>
        </p:nvSpPr>
        <p:spPr>
          <a:xfrm>
            <a:off x="838200" y="1690688"/>
            <a:ext cx="9738360"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2.6 ( Brainstorming)</a:t>
            </a:r>
            <a:endParaRPr lang="en-US" dirty="0"/>
          </a:p>
          <a:p>
            <a:pPr marL="114300" indent="0">
              <a:buNone/>
            </a:pPr>
            <a:r>
              <a:rPr lang="en-US" dirty="0"/>
              <a:t>You have acquired knowledge about human development domains.  How can each domain of development be a starting point in preparing your teaching-learning activities?</a:t>
            </a:r>
          </a:p>
          <a:p>
            <a:endParaRPr lang="en-US" dirty="0"/>
          </a:p>
        </p:txBody>
      </p:sp>
    </p:spTree>
    <p:extLst>
      <p:ext uri="{BB962C8B-B14F-4D97-AF65-F5344CB8AC3E}">
        <p14:creationId xmlns:p14="http://schemas.microsoft.com/office/powerpoint/2010/main" val="28117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8"/>
          <p:cNvSpPr txBox="1">
            <a:spLocks noGrp="1"/>
          </p:cNvSpPr>
          <p:nvPr>
            <p:ph type="body" idx="1"/>
          </p:nvPr>
        </p:nvSpPr>
        <p:spPr>
          <a:xfrm>
            <a:off x="838200" y="1825625"/>
            <a:ext cx="9571182" cy="4351338"/>
          </a:xfrm>
          <a:prstGeom prst="rect">
            <a:avLst/>
          </a:prstGeom>
          <a:noFill/>
          <a:ln>
            <a:noFill/>
          </a:ln>
        </p:spPr>
        <p:txBody>
          <a:bodyPr spcFirstLastPara="1" wrap="square" lIns="91425" tIns="45700" rIns="91425" bIns="45700" anchor="t" anchorCtr="0">
            <a:normAutofit fontScale="92500" lnSpcReduction="20000"/>
          </a:bodyPr>
          <a:lstStyle/>
          <a:p>
            <a:pPr lvl="0"/>
            <a:r>
              <a:rPr lang="en-US" dirty="0"/>
              <a:t> </a:t>
            </a:r>
            <a:r>
              <a:rPr lang="en-US" sz="3200" dirty="0"/>
              <a:t>Various stages of human development are prenatal, infancy, early childhood, middle and late childhood, adolescent period, adulthood, and old age.  </a:t>
            </a:r>
          </a:p>
          <a:p>
            <a:pPr lvl="0"/>
            <a:r>
              <a:rPr lang="en-US" sz="3200" dirty="0"/>
              <a:t>The major aspects or domains of human development include physical, cognitive, social, emotional, moral, and language domain.  </a:t>
            </a:r>
          </a:p>
          <a:p>
            <a:pPr lvl="0"/>
            <a:r>
              <a:rPr lang="en-US" sz="3200" dirty="0"/>
              <a:t>There are individual differences among children with regard to interpersonal and social relationships, intellectual capacity, …</a:t>
            </a:r>
          </a:p>
          <a:p>
            <a:pPr lvl="0"/>
            <a:r>
              <a:rPr lang="en-US" sz="3200" dirty="0"/>
              <a:t>Human developmental psychology impacts well on the teaching and learning process.</a:t>
            </a:r>
            <a:endParaRPr sz="3200" dirty="0"/>
          </a:p>
        </p:txBody>
      </p:sp>
      <p:sp>
        <p:nvSpPr>
          <p:cNvPr id="389" name="Google Shape;389;p38"/>
          <p:cNvSpPr txBox="1">
            <a:spLocks noGrp="1"/>
          </p:cNvSpPr>
          <p:nvPr>
            <p:ph type="title"/>
          </p:nvPr>
        </p:nvSpPr>
        <p:spPr>
          <a:xfrm>
            <a:off x="838200" y="365125"/>
            <a:ext cx="9571182"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US" sz="3200" b="1" dirty="0">
                <a:solidFill>
                  <a:schemeClr val="lt1"/>
                </a:solidFill>
                <a:sym typeface="Calibri"/>
              </a:rPr>
              <a:t>Summary of the unit </a:t>
            </a:r>
            <a:endParaRPr sz="3200" b="1" dirty="0">
              <a:sym typeface="Calibri"/>
            </a:endParaRPr>
          </a:p>
        </p:txBody>
      </p:sp>
    </p:spTree>
    <p:extLst>
      <p:ext uri="{BB962C8B-B14F-4D97-AF65-F5344CB8AC3E}">
        <p14:creationId xmlns:p14="http://schemas.microsoft.com/office/powerpoint/2010/main" val="1995358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99148" y="1305560"/>
            <a:ext cx="9980612" cy="3811588"/>
          </a:xfrm>
          <a:solidFill>
            <a:schemeClr val="accent1"/>
          </a:solidFill>
        </p:spPr>
        <p:txBody>
          <a:bodyPr>
            <a:normAutofit/>
          </a:bodyPr>
          <a:lstStyle/>
          <a:p>
            <a:pPr algn="ctr"/>
            <a:endParaRPr lang="en-US" sz="8000" dirty="0"/>
          </a:p>
          <a:p>
            <a:pPr algn="ctr"/>
            <a:r>
              <a:rPr lang="en-US" sz="8000" dirty="0"/>
              <a:t>DAY 3</a:t>
            </a:r>
          </a:p>
        </p:txBody>
      </p:sp>
    </p:spTree>
    <p:extLst>
      <p:ext uri="{BB962C8B-B14F-4D97-AF65-F5344CB8AC3E}">
        <p14:creationId xmlns:p14="http://schemas.microsoft.com/office/powerpoint/2010/main" val="3202202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083628" y="1244600"/>
            <a:ext cx="9543732" cy="3811588"/>
          </a:xfrm>
          <a:solidFill>
            <a:schemeClr val="accent5">
              <a:lumMod val="40000"/>
              <a:lumOff val="60000"/>
            </a:schemeClr>
          </a:solidFill>
        </p:spPr>
        <p:txBody>
          <a:bodyPr>
            <a:normAutofit/>
          </a:bodyPr>
          <a:lstStyle/>
          <a:p>
            <a:pPr algn="ctr"/>
            <a:endParaRPr lang="en-US" sz="4800" dirty="0"/>
          </a:p>
          <a:p>
            <a:pPr algn="ctr"/>
            <a:r>
              <a:rPr lang="en-US" sz="4800" dirty="0"/>
              <a:t>WELCOMING THE TEACHER TRAINEES AND RECAP OF THE DAY 2</a:t>
            </a:r>
          </a:p>
        </p:txBody>
      </p:sp>
    </p:spTree>
    <p:extLst>
      <p:ext uri="{BB962C8B-B14F-4D97-AF65-F5344CB8AC3E}">
        <p14:creationId xmlns:p14="http://schemas.microsoft.com/office/powerpoint/2010/main" val="3880339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39788" y="1412240"/>
            <a:ext cx="9614852" cy="4456748"/>
          </a:xfrm>
          <a:solidFill>
            <a:schemeClr val="accent1"/>
          </a:solidFill>
        </p:spPr>
        <p:txBody>
          <a:bodyPr>
            <a:normAutofit/>
          </a:bodyPr>
          <a:lstStyle/>
          <a:p>
            <a:pPr algn="ctr"/>
            <a:endParaRPr lang="en-US" sz="7200" b="1" dirty="0">
              <a:solidFill>
                <a:schemeClr val="bg1"/>
              </a:solidFill>
            </a:endParaRPr>
          </a:p>
          <a:p>
            <a:pPr algn="ctr"/>
            <a:r>
              <a:rPr lang="en-US" sz="7200" b="1" dirty="0">
                <a:solidFill>
                  <a:schemeClr val="bg1"/>
                </a:solidFill>
              </a:rPr>
              <a:t>UNIT 3: PERSONALITY</a:t>
            </a:r>
            <a:endParaRPr lang="en-US" sz="7200" dirty="0"/>
          </a:p>
        </p:txBody>
      </p:sp>
    </p:spTree>
    <p:extLst>
      <p:ext uri="{BB962C8B-B14F-4D97-AF65-F5344CB8AC3E}">
        <p14:creationId xmlns:p14="http://schemas.microsoft.com/office/powerpoint/2010/main" val="3883932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9707880" cy="864235"/>
          </a:xfrm>
          <a:solidFill>
            <a:srgbClr val="0070C0"/>
          </a:solidFill>
        </p:spPr>
        <p:txBody>
          <a:bodyPr>
            <a:normAutofit/>
          </a:bodyPr>
          <a:lstStyle/>
          <a:p>
            <a:pPr algn="ctr"/>
            <a:r>
              <a:rPr lang="en-US" sz="4000" b="1" dirty="0">
                <a:solidFill>
                  <a:schemeClr val="bg1"/>
                </a:solidFill>
              </a:rPr>
              <a:t>PERSONALITY</a:t>
            </a:r>
            <a:endParaRPr lang="en-US" sz="4000" dirty="0">
              <a:solidFill>
                <a:schemeClr val="bg1"/>
              </a:solidFill>
            </a:endParaRPr>
          </a:p>
        </p:txBody>
      </p:sp>
      <p:sp>
        <p:nvSpPr>
          <p:cNvPr id="3" name="Text Placeholder 2"/>
          <p:cNvSpPr>
            <a:spLocks noGrp="1"/>
          </p:cNvSpPr>
          <p:nvPr>
            <p:ph type="body" idx="1"/>
          </p:nvPr>
        </p:nvSpPr>
        <p:spPr>
          <a:xfrm>
            <a:off x="838200" y="1168400"/>
            <a:ext cx="9707880" cy="5008563"/>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114300" indent="0">
              <a:buNone/>
            </a:pPr>
            <a:r>
              <a:rPr lang="en-US" dirty="0"/>
              <a:t>       </a:t>
            </a:r>
            <a:r>
              <a:rPr lang="en-US" b="1" dirty="0"/>
              <a:t>Introductory activity 3 ( Case study)</a:t>
            </a:r>
          </a:p>
          <a:p>
            <a:pPr marL="114300" indent="0" algn="just">
              <a:lnSpc>
                <a:spcPct val="120000"/>
              </a:lnSpc>
              <a:buNone/>
            </a:pPr>
            <a:r>
              <a:rPr lang="en-US" dirty="0"/>
              <a:t>Ms. Mukamana is a teacher of Religious Studies in P2. She has just introduced her lesson on Ten Commandments of God. In her class, she has 2 children, Moses and Sun who are shy as their parents. The learner Keza always raises her hands to answer even when there is no question asked and her answers are most of the time wrong and unrelated to the topic being studied. Another learner Kanyana likes to walk around the classroom and sits at any seat she finds during the lesson. Another learner, Suzanne likes to tell colleagues to be polite and do what their teacher asks them to do. She is all the times worried about the order in the class. </a:t>
            </a:r>
          </a:p>
          <a:p>
            <a:pPr marL="114300" indent="0">
              <a:buNone/>
            </a:pPr>
            <a:endParaRPr lang="en-US" dirty="0"/>
          </a:p>
          <a:p>
            <a:pPr marL="114300" indent="0">
              <a:buNone/>
            </a:pPr>
            <a:r>
              <a:rPr lang="en-US" b="1" dirty="0"/>
              <a:t>Reflection question:</a:t>
            </a:r>
            <a:r>
              <a:rPr lang="en-US" dirty="0"/>
              <a:t> Why do learners in this class behave differently?</a:t>
            </a:r>
            <a:endParaRPr lang="en-US" b="1" dirty="0"/>
          </a:p>
        </p:txBody>
      </p:sp>
    </p:spTree>
    <p:extLst>
      <p:ext uri="{BB962C8B-B14F-4D97-AF65-F5344CB8AC3E}">
        <p14:creationId xmlns:p14="http://schemas.microsoft.com/office/powerpoint/2010/main" val="3910501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a:solidFill>
            <a:srgbClr val="0070C0"/>
          </a:solidFill>
        </p:spPr>
        <p:txBody>
          <a:bodyPr>
            <a:normAutofit/>
          </a:bodyPr>
          <a:lstStyle/>
          <a:p>
            <a:pPr algn="ctr"/>
            <a:r>
              <a:rPr lang="en-US" sz="3200" b="1" dirty="0">
                <a:solidFill>
                  <a:schemeClr val="bg1"/>
                </a:solidFill>
              </a:rPr>
              <a:t>Unit Learning Outcomes</a:t>
            </a:r>
            <a:endParaRPr lang="en-US" sz="3200" dirty="0"/>
          </a:p>
        </p:txBody>
      </p:sp>
      <p:sp>
        <p:nvSpPr>
          <p:cNvPr id="3" name="Text Placeholder 2"/>
          <p:cNvSpPr>
            <a:spLocks noGrp="1"/>
          </p:cNvSpPr>
          <p:nvPr>
            <p:ph type="body" idx="1"/>
          </p:nvPr>
        </p:nvSpPr>
        <p:spPr>
          <a:xfrm>
            <a:off x="838200" y="1825625"/>
            <a:ext cx="9311640" cy="4351338"/>
          </a:xfrm>
        </p:spPr>
        <p:txBody>
          <a:bodyPr/>
          <a:lstStyle/>
          <a:p>
            <a:pPr lvl="0"/>
            <a:endParaRPr lang="en-US" dirty="0"/>
          </a:p>
          <a:p>
            <a:pPr lvl="0"/>
            <a:r>
              <a:rPr lang="en-US" dirty="0"/>
              <a:t>Demonstrate understanding of the concept of personality.</a:t>
            </a:r>
          </a:p>
          <a:p>
            <a:pPr lvl="0"/>
            <a:r>
              <a:rPr lang="en-US" dirty="0"/>
              <a:t>Describe the factors that influence personality.</a:t>
            </a:r>
          </a:p>
          <a:p>
            <a:pPr lvl="0"/>
            <a:r>
              <a:rPr lang="en-US" dirty="0"/>
              <a:t>Describe the structure of personality according to S. Freud.</a:t>
            </a:r>
          </a:p>
          <a:p>
            <a:pPr lvl="0"/>
            <a:r>
              <a:rPr lang="en-US" dirty="0"/>
              <a:t>Explain psychoanalytic and psychosocial theories of personality.</a:t>
            </a:r>
          </a:p>
          <a:p>
            <a:pPr lvl="0"/>
            <a:r>
              <a:rPr lang="en-US" dirty="0"/>
              <a:t>Justify the importance of studying personality for a teacher.</a:t>
            </a:r>
          </a:p>
          <a:p>
            <a:endParaRPr lang="en-US" dirty="0"/>
          </a:p>
        </p:txBody>
      </p:sp>
    </p:spTree>
    <p:extLst>
      <p:ext uri="{BB962C8B-B14F-4D97-AF65-F5344CB8AC3E}">
        <p14:creationId xmlns:p14="http://schemas.microsoft.com/office/powerpoint/2010/main" val="1976989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838200" y="365125"/>
            <a:ext cx="96266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lgn="ctr">
              <a:buClr>
                <a:schemeClr val="lt1"/>
              </a:buClr>
              <a:buSzPts val="3600"/>
            </a:pPr>
            <a:r>
              <a:rPr lang="en-US" sz="3200" b="1" dirty="0">
                <a:solidFill>
                  <a:schemeClr val="bg1"/>
                </a:solidFill>
              </a:rPr>
              <a:t>Unit structure</a:t>
            </a:r>
            <a:endParaRPr sz="3200" dirty="0"/>
          </a:p>
        </p:txBody>
      </p:sp>
      <p:sp>
        <p:nvSpPr>
          <p:cNvPr id="407" name="Google Shape;40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150000"/>
              </a:lnSpc>
              <a:spcBef>
                <a:spcPts val="0"/>
              </a:spcBef>
              <a:spcAft>
                <a:spcPts val="0"/>
              </a:spcAft>
              <a:buClr>
                <a:schemeClr val="dk1"/>
              </a:buClr>
              <a:buSzPts val="2800"/>
              <a:buChar char="•"/>
            </a:pPr>
            <a:endParaRPr lang="en-US" b="1" dirty="0">
              <a:sym typeface="Calibri"/>
            </a:endParaRPr>
          </a:p>
          <a:p>
            <a:pPr marL="228600" lvl="0" indent="-228600" algn="l" rtl="0">
              <a:lnSpc>
                <a:spcPct val="150000"/>
              </a:lnSpc>
              <a:spcBef>
                <a:spcPts val="0"/>
              </a:spcBef>
              <a:spcAft>
                <a:spcPts val="0"/>
              </a:spcAft>
              <a:buClr>
                <a:schemeClr val="dk1"/>
              </a:buClr>
              <a:buSzPts val="2800"/>
              <a:buChar char="•"/>
            </a:pPr>
            <a:r>
              <a:rPr lang="en-US" b="1" dirty="0">
                <a:sym typeface="Calibri"/>
              </a:rPr>
              <a:t>Section 1: </a:t>
            </a:r>
            <a:r>
              <a:rPr lang="en-US" dirty="0">
                <a:sym typeface="Calibri"/>
              </a:rPr>
              <a:t>Meaning of personality and related concepts</a:t>
            </a:r>
            <a:endParaRPr dirty="0"/>
          </a:p>
          <a:p>
            <a:pPr marL="228600" lvl="0" indent="-228600" algn="l" rtl="0">
              <a:lnSpc>
                <a:spcPct val="150000"/>
              </a:lnSpc>
              <a:spcBef>
                <a:spcPts val="1000"/>
              </a:spcBef>
              <a:spcAft>
                <a:spcPts val="0"/>
              </a:spcAft>
              <a:buClr>
                <a:schemeClr val="dk1"/>
              </a:buClr>
              <a:buSzPts val="2800"/>
              <a:buChar char="•"/>
            </a:pPr>
            <a:r>
              <a:rPr lang="en-US" b="1" dirty="0">
                <a:sym typeface="Calibri"/>
              </a:rPr>
              <a:t>Section 2: </a:t>
            </a:r>
            <a:r>
              <a:rPr lang="en-US" dirty="0">
                <a:sym typeface="Calibri"/>
              </a:rPr>
              <a:t>Factors that influence personality  </a:t>
            </a:r>
            <a:endParaRPr dirty="0">
              <a:sym typeface="Calibri"/>
            </a:endParaRPr>
          </a:p>
          <a:p>
            <a:pPr marL="228600" lvl="0" indent="-228600" algn="l" rtl="0">
              <a:lnSpc>
                <a:spcPct val="150000"/>
              </a:lnSpc>
              <a:spcBef>
                <a:spcPts val="1000"/>
              </a:spcBef>
              <a:spcAft>
                <a:spcPts val="0"/>
              </a:spcAft>
              <a:buClr>
                <a:schemeClr val="dk1"/>
              </a:buClr>
              <a:buSzPts val="2800"/>
              <a:buChar char="•"/>
            </a:pPr>
            <a:r>
              <a:rPr lang="en-US" b="1" dirty="0">
                <a:sym typeface="Calibri"/>
              </a:rPr>
              <a:t>Section 3:</a:t>
            </a:r>
            <a:r>
              <a:rPr lang="en-US" dirty="0">
                <a:sym typeface="Calibri"/>
              </a:rPr>
              <a:t>Theories of personality</a:t>
            </a:r>
            <a:endParaRPr dirty="0"/>
          </a:p>
          <a:p>
            <a:pPr marL="228600" lvl="0" indent="-50800" algn="l" rtl="0">
              <a:lnSpc>
                <a:spcPct val="90000"/>
              </a:lnSpc>
              <a:spcBef>
                <a:spcPts val="1000"/>
              </a:spcBef>
              <a:spcAft>
                <a:spcPts val="0"/>
              </a:spcAft>
              <a:buClr>
                <a:schemeClr val="dk1"/>
              </a:buClr>
              <a:buSzPts val="2800"/>
              <a:buNone/>
            </a:pPr>
            <a:endParaRPr b="1" dirty="0">
              <a:sym typeface="Calibri"/>
            </a:endParaRPr>
          </a:p>
          <a:p>
            <a:pPr marL="228600" lvl="0" indent="-50800" algn="l" rtl="0">
              <a:lnSpc>
                <a:spcPct val="90000"/>
              </a:lnSpc>
              <a:spcBef>
                <a:spcPts val="1000"/>
              </a:spcBef>
              <a:spcAft>
                <a:spcPts val="0"/>
              </a:spcAft>
              <a:buClr>
                <a:schemeClr val="dk1"/>
              </a:buClr>
              <a:buSzPts val="2800"/>
              <a:buNone/>
            </a:pPr>
            <a:endParaRPr b="1" dirty="0">
              <a:sym typeface="Calibri"/>
            </a:endParaRPr>
          </a:p>
          <a:p>
            <a:pPr marL="228600" lvl="0" indent="-50800" algn="l" rtl="0">
              <a:lnSpc>
                <a:spcPct val="90000"/>
              </a:lnSpc>
              <a:spcBef>
                <a:spcPts val="1000"/>
              </a:spcBef>
              <a:spcAft>
                <a:spcPts val="0"/>
              </a:spcAft>
              <a:buClr>
                <a:schemeClr val="dk1"/>
              </a:buClr>
              <a:buSzPts val="2800"/>
              <a:buNone/>
            </a:pPr>
            <a:endParaRPr b="1" dirty="0">
              <a:sym typeface="Calibri"/>
            </a:endParaRPr>
          </a:p>
          <a:p>
            <a:pPr marL="228600" lvl="0" indent="-50800" algn="l" rtl="0">
              <a:lnSpc>
                <a:spcPct val="90000"/>
              </a:lnSpc>
              <a:spcBef>
                <a:spcPts val="1000"/>
              </a:spcBef>
              <a:spcAft>
                <a:spcPts val="0"/>
              </a:spcAft>
              <a:buClr>
                <a:schemeClr val="dk1"/>
              </a:buClr>
              <a:buSzPts val="2800"/>
              <a:buNone/>
            </a:pPr>
            <a:endParaRPr dirty="0">
              <a:sym typeface="Calibri"/>
            </a:endParaRPr>
          </a:p>
        </p:txBody>
      </p:sp>
    </p:spTree>
    <p:extLst>
      <p:ext uri="{BB962C8B-B14F-4D97-AF65-F5344CB8AC3E}">
        <p14:creationId xmlns:p14="http://schemas.microsoft.com/office/powerpoint/2010/main" val="514971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03080" cy="1325563"/>
          </a:xfrm>
          <a:solidFill>
            <a:srgbClr val="0070C0"/>
          </a:solidFill>
        </p:spPr>
        <p:txBody>
          <a:bodyPr>
            <a:noAutofit/>
          </a:bodyPr>
          <a:lstStyle/>
          <a:p>
            <a:pPr algn="ctr"/>
            <a:r>
              <a:rPr lang="en-US" sz="3200" b="1" dirty="0">
                <a:solidFill>
                  <a:schemeClr val="bg1"/>
                </a:solidFill>
              </a:rPr>
              <a:t/>
            </a:r>
            <a:br>
              <a:rPr lang="en-US" sz="3200" b="1" dirty="0">
                <a:solidFill>
                  <a:schemeClr val="bg1"/>
                </a:solidFill>
              </a:rPr>
            </a:br>
            <a:r>
              <a:rPr lang="en-US" sz="3200" b="1" dirty="0">
                <a:solidFill>
                  <a:schemeClr val="bg1"/>
                </a:solidFill>
              </a:rPr>
              <a:t>Section 3.1: Meaning of personality and related concepts</a:t>
            </a:r>
            <a:br>
              <a:rPr lang="en-US" sz="3200" b="1" dirty="0">
                <a:solidFill>
                  <a:schemeClr val="bg1"/>
                </a:solidFill>
              </a:rPr>
            </a:br>
            <a:endParaRPr lang="en-US" sz="3200" dirty="0">
              <a:solidFill>
                <a:schemeClr val="bg1"/>
              </a:solidFill>
            </a:endParaRPr>
          </a:p>
        </p:txBody>
      </p:sp>
      <p:sp>
        <p:nvSpPr>
          <p:cNvPr id="3" name="Text Placeholder 2"/>
          <p:cNvSpPr>
            <a:spLocks noGrp="1"/>
          </p:cNvSpPr>
          <p:nvPr>
            <p:ph type="body" idx="1"/>
          </p:nvPr>
        </p:nvSpPr>
        <p:spPr>
          <a:xfrm>
            <a:off x="838200" y="1825625"/>
            <a:ext cx="9403080" cy="4351338"/>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114300" indent="0">
              <a:buNone/>
            </a:pPr>
            <a:r>
              <a:rPr lang="en-US" b="1" dirty="0"/>
              <a:t> </a:t>
            </a:r>
            <a:r>
              <a:rPr lang="en-US" b="1" dirty="0" smtClean="0"/>
              <a:t> </a:t>
            </a:r>
            <a:r>
              <a:rPr lang="en-US" b="1" dirty="0"/>
              <a:t>Activity 3.1 (ball throwing, Questions-Answers</a:t>
            </a:r>
            <a:r>
              <a:rPr lang="en-US" b="1" dirty="0" smtClean="0"/>
              <a:t>) Page 47</a:t>
            </a:r>
            <a:endParaRPr lang="en-US" b="1" dirty="0"/>
          </a:p>
          <a:p>
            <a:pPr marL="114300" indent="0">
              <a:buNone/>
            </a:pPr>
            <a:r>
              <a:rPr lang="en-US" dirty="0" smtClean="0"/>
              <a:t> Teacher - trainees tell:</a:t>
            </a:r>
          </a:p>
          <a:p>
            <a:r>
              <a:rPr lang="en-US" dirty="0" smtClean="0"/>
              <a:t> </a:t>
            </a:r>
            <a:r>
              <a:rPr lang="en-US" dirty="0"/>
              <a:t>T</a:t>
            </a:r>
            <a:r>
              <a:rPr lang="en-US" dirty="0" smtClean="0"/>
              <a:t>heir </a:t>
            </a:r>
            <a:r>
              <a:rPr lang="en-US" dirty="0"/>
              <a:t>names, </a:t>
            </a:r>
            <a:endParaRPr lang="en-US" dirty="0" smtClean="0"/>
          </a:p>
          <a:p>
            <a:r>
              <a:rPr lang="en-US" dirty="0" smtClean="0"/>
              <a:t>What </a:t>
            </a:r>
            <a:r>
              <a:rPr lang="en-US" dirty="0"/>
              <a:t>and where they studied</a:t>
            </a:r>
            <a:r>
              <a:rPr lang="en-US" dirty="0" smtClean="0"/>
              <a:t>,</a:t>
            </a:r>
          </a:p>
          <a:p>
            <a:r>
              <a:rPr lang="en-US" dirty="0" smtClean="0"/>
              <a:t>What </a:t>
            </a:r>
            <a:r>
              <a:rPr lang="en-US" dirty="0"/>
              <a:t>they do in life</a:t>
            </a:r>
            <a:r>
              <a:rPr lang="en-US" dirty="0" smtClean="0"/>
              <a:t>,</a:t>
            </a:r>
          </a:p>
          <a:p>
            <a:r>
              <a:rPr lang="en-US" dirty="0" smtClean="0"/>
              <a:t>Their </a:t>
            </a:r>
            <a:r>
              <a:rPr lang="en-US" dirty="0"/>
              <a:t>personal status (single, married, separated, divorced, priests, naans, pastors, etc.), </a:t>
            </a:r>
            <a:endParaRPr lang="en-US" dirty="0" smtClean="0"/>
          </a:p>
          <a:p>
            <a:r>
              <a:rPr lang="en-US" dirty="0"/>
              <a:t>W</a:t>
            </a:r>
            <a:r>
              <a:rPr lang="en-US" dirty="0" smtClean="0"/>
              <a:t>hat </a:t>
            </a:r>
            <a:r>
              <a:rPr lang="en-US" dirty="0"/>
              <a:t>they like (hobbies</a:t>
            </a:r>
            <a:r>
              <a:rPr lang="en-US" dirty="0" smtClean="0"/>
              <a:t>),</a:t>
            </a:r>
          </a:p>
          <a:p>
            <a:r>
              <a:rPr lang="en-US" dirty="0" smtClean="0"/>
              <a:t> </a:t>
            </a:r>
            <a:r>
              <a:rPr lang="en-US" dirty="0"/>
              <a:t>T</a:t>
            </a:r>
            <a:r>
              <a:rPr lang="en-US" dirty="0" smtClean="0"/>
              <a:t>heir </a:t>
            </a:r>
            <a:r>
              <a:rPr lang="en-US" dirty="0"/>
              <a:t>expectations in the future, etc</a:t>
            </a:r>
            <a:r>
              <a:rPr lang="en-US" dirty="0" smtClean="0"/>
              <a:t>.</a:t>
            </a:r>
          </a:p>
          <a:p>
            <a:pPr>
              <a:buFont typeface="Wingdings" panose="05000000000000000000" pitchFamily="2" charset="2"/>
              <a:buChar char="Ø"/>
            </a:pPr>
            <a:r>
              <a:rPr lang="en-US" dirty="0" smtClean="0"/>
              <a:t> </a:t>
            </a:r>
            <a:r>
              <a:rPr lang="en-US" dirty="0"/>
              <a:t>After enough trainees have told who they are, the trainer stops the game and asks why they did not say the same things while they are asked the same question: “who are you”? </a:t>
            </a:r>
          </a:p>
        </p:txBody>
      </p:sp>
    </p:spTree>
    <p:extLst>
      <p:ext uri="{BB962C8B-B14F-4D97-AF65-F5344CB8AC3E}">
        <p14:creationId xmlns:p14="http://schemas.microsoft.com/office/powerpoint/2010/main" val="3813881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2"/>
          <p:cNvSpPr txBox="1">
            <a:spLocks noGrp="1"/>
          </p:cNvSpPr>
          <p:nvPr>
            <p:ph type="title"/>
          </p:nvPr>
        </p:nvSpPr>
        <p:spPr>
          <a:xfrm>
            <a:off x="838201" y="365125"/>
            <a:ext cx="9423400"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sym typeface="Calibri"/>
              </a:rPr>
              <a:t>Meaning of personality and related concepts (Cont’d)</a:t>
            </a:r>
            <a:endParaRPr sz="3200" b="1" dirty="0"/>
          </a:p>
        </p:txBody>
      </p:sp>
      <p:sp>
        <p:nvSpPr>
          <p:cNvPr id="413" name="Google Shape;413;p42"/>
          <p:cNvSpPr txBox="1">
            <a:spLocks noGrp="1"/>
          </p:cNvSpPr>
          <p:nvPr>
            <p:ph type="body" idx="1"/>
          </p:nvPr>
        </p:nvSpPr>
        <p:spPr>
          <a:xfrm>
            <a:off x="838200" y="1825625"/>
            <a:ext cx="9423401" cy="4351338"/>
          </a:xfrm>
          <a:prstGeom prst="rect">
            <a:avLst/>
          </a:prstGeom>
          <a:noFill/>
          <a:ln>
            <a:noFill/>
          </a:ln>
        </p:spPr>
        <p:txBody>
          <a:bodyPr spcFirstLastPara="1" wrap="square" lIns="91425" tIns="45700" rIns="91425" bIns="45700" anchor="ctr" anchorCtr="0">
            <a:normAutofit fontScale="62500" lnSpcReduction="20000"/>
          </a:bodyPr>
          <a:lstStyle/>
          <a:p>
            <a:pPr marL="685800" lvl="1" indent="-235910" algn="l" rtl="0">
              <a:lnSpc>
                <a:spcPct val="150000"/>
              </a:lnSpc>
              <a:spcBef>
                <a:spcPts val="0"/>
              </a:spcBef>
              <a:spcAft>
                <a:spcPts val="0"/>
              </a:spcAft>
              <a:buClr>
                <a:schemeClr val="dk1"/>
              </a:buClr>
              <a:buSzPct val="100000"/>
              <a:buChar char="•"/>
            </a:pPr>
            <a:r>
              <a:rPr lang="en-US" sz="3736" b="1" dirty="0">
                <a:latin typeface="Calibri" panose="020F0502020204030204" pitchFamily="34" charset="0"/>
                <a:cs typeface="Calibri" panose="020F0502020204030204" pitchFamily="34" charset="0"/>
                <a:sym typeface="Calibri"/>
              </a:rPr>
              <a:t>Personality</a:t>
            </a:r>
            <a:r>
              <a:rPr lang="en-US" sz="3736" dirty="0">
                <a:latin typeface="Calibri" panose="020F0502020204030204" pitchFamily="34" charset="0"/>
                <a:cs typeface="Calibri" panose="020F0502020204030204" pitchFamily="34" charset="0"/>
                <a:sym typeface="Calibri"/>
              </a:rPr>
              <a:t> refers to a set of traits or characteristics that make all people who they are. </a:t>
            </a:r>
            <a:endParaRPr sz="3736" dirty="0">
              <a:latin typeface="Calibri" panose="020F0502020204030204" pitchFamily="34" charset="0"/>
              <a:cs typeface="Calibri" panose="020F0502020204030204" pitchFamily="34" charset="0"/>
              <a:sym typeface="Calibri"/>
            </a:endParaRPr>
          </a:p>
          <a:p>
            <a:pPr marL="685800" lvl="1" indent="-235910" algn="l" rtl="0">
              <a:lnSpc>
                <a:spcPct val="150000"/>
              </a:lnSpc>
              <a:spcBef>
                <a:spcPts val="500"/>
              </a:spcBef>
              <a:spcAft>
                <a:spcPts val="0"/>
              </a:spcAft>
              <a:buClr>
                <a:schemeClr val="dk1"/>
              </a:buClr>
              <a:buSzPct val="100000"/>
              <a:buChar char="•"/>
            </a:pPr>
            <a:r>
              <a:rPr lang="en-US" sz="3736" b="1" dirty="0">
                <a:latin typeface="Calibri" panose="020F0502020204030204" pitchFamily="34" charset="0"/>
                <a:cs typeface="Calibri" panose="020F0502020204030204" pitchFamily="34" charset="0"/>
                <a:sym typeface="Calibri"/>
              </a:rPr>
              <a:t>Character</a:t>
            </a:r>
            <a:r>
              <a:rPr lang="en-US" sz="3736" dirty="0">
                <a:latin typeface="Calibri" panose="020F0502020204030204" pitchFamily="34" charset="0"/>
                <a:cs typeface="Calibri" panose="020F0502020204030204" pitchFamily="34" charset="0"/>
                <a:sym typeface="Calibri"/>
              </a:rPr>
              <a:t> is a usual and constant manner of being, feeling, acting, and reacting of a person in relation to his environment.</a:t>
            </a:r>
            <a:endParaRPr sz="3736" dirty="0">
              <a:latin typeface="Calibri" panose="020F0502020204030204" pitchFamily="34" charset="0"/>
              <a:cs typeface="Calibri" panose="020F0502020204030204" pitchFamily="34" charset="0"/>
              <a:sym typeface="Calibri"/>
            </a:endParaRPr>
          </a:p>
          <a:p>
            <a:pPr marL="685800" lvl="1" indent="-235910" algn="l" rtl="0">
              <a:lnSpc>
                <a:spcPct val="150000"/>
              </a:lnSpc>
              <a:spcBef>
                <a:spcPts val="500"/>
              </a:spcBef>
              <a:spcAft>
                <a:spcPts val="0"/>
              </a:spcAft>
              <a:buClr>
                <a:schemeClr val="dk1"/>
              </a:buClr>
              <a:buSzPct val="100000"/>
              <a:buChar char="•"/>
            </a:pPr>
            <a:r>
              <a:rPr lang="en-US" sz="3736" b="1" dirty="0">
                <a:latin typeface="Calibri" panose="020F0502020204030204" pitchFamily="34" charset="0"/>
                <a:cs typeface="Calibri" panose="020F0502020204030204" pitchFamily="34" charset="0"/>
                <a:sym typeface="Calibri"/>
              </a:rPr>
              <a:t>Temperament</a:t>
            </a:r>
            <a:r>
              <a:rPr lang="en-US" sz="3736" dirty="0">
                <a:latin typeface="Calibri" panose="020F0502020204030204" pitchFamily="34" charset="0"/>
                <a:cs typeface="Calibri" panose="020F0502020204030204" pitchFamily="34" charset="0"/>
                <a:sym typeface="Calibri"/>
              </a:rPr>
              <a:t> is the way of being, feeling, acting, or reacting of everybody due to his/her morphology and physiology.</a:t>
            </a:r>
            <a:endParaRPr sz="3736" dirty="0">
              <a:latin typeface="Calibri" panose="020F0502020204030204" pitchFamily="34" charset="0"/>
              <a:cs typeface="Calibri" panose="020F0502020204030204" pitchFamily="34" charset="0"/>
              <a:sym typeface="Calibri"/>
            </a:endParaRPr>
          </a:p>
          <a:p>
            <a:pPr marL="685800" lvl="1" indent="-235910" algn="l" rtl="0">
              <a:lnSpc>
                <a:spcPct val="150000"/>
              </a:lnSpc>
              <a:spcBef>
                <a:spcPts val="500"/>
              </a:spcBef>
              <a:spcAft>
                <a:spcPts val="0"/>
              </a:spcAft>
              <a:buClr>
                <a:schemeClr val="dk1"/>
              </a:buClr>
              <a:buSzPct val="100000"/>
              <a:buChar char="•"/>
            </a:pPr>
            <a:r>
              <a:rPr lang="en-US" sz="3736" b="1" dirty="0">
                <a:latin typeface="Calibri" panose="020F0502020204030204" pitchFamily="34" charset="0"/>
                <a:cs typeface="Calibri" panose="020F0502020204030204" pitchFamily="34" charset="0"/>
                <a:sym typeface="Calibri"/>
              </a:rPr>
              <a:t>Traits</a:t>
            </a:r>
            <a:r>
              <a:rPr lang="en-US" sz="3736" dirty="0">
                <a:latin typeface="Calibri" panose="020F0502020204030204" pitchFamily="34" charset="0"/>
                <a:cs typeface="Calibri" panose="020F0502020204030204" pitchFamily="34" charset="0"/>
                <a:sym typeface="Calibri"/>
              </a:rPr>
              <a:t> are </a:t>
            </a:r>
            <a:r>
              <a:rPr lang="en-US" sz="3736" dirty="0" smtClean="0">
                <a:latin typeface="Calibri" panose="020F0502020204030204" pitchFamily="34" charset="0"/>
                <a:cs typeface="Calibri" panose="020F0502020204030204" pitchFamily="34" charset="0"/>
                <a:sym typeface="Calibri"/>
              </a:rPr>
              <a:t>Personality </a:t>
            </a:r>
            <a:r>
              <a:rPr lang="en-US" sz="3736" dirty="0">
                <a:latin typeface="Calibri" panose="020F0502020204030204" pitchFamily="34" charset="0"/>
                <a:cs typeface="Calibri" panose="020F0502020204030204" pitchFamily="34" charset="0"/>
                <a:sym typeface="Calibri"/>
              </a:rPr>
              <a:t>characteristics that last over time and across different situations. </a:t>
            </a:r>
            <a:endParaRPr sz="3736" dirty="0">
              <a:latin typeface="Calibri" panose="020F0502020204030204" pitchFamily="34" charset="0"/>
              <a:cs typeface="Calibri" panose="020F0502020204030204" pitchFamily="34" charset="0"/>
              <a:sym typeface="Calibri"/>
            </a:endParaRPr>
          </a:p>
          <a:p>
            <a:pPr marL="228600" lvl="0" indent="-64135" algn="l" rtl="0">
              <a:lnSpc>
                <a:spcPct val="90000"/>
              </a:lnSpc>
              <a:spcBef>
                <a:spcPts val="1000"/>
              </a:spcBef>
              <a:spcAft>
                <a:spcPts val="0"/>
              </a:spcAft>
              <a:buClr>
                <a:schemeClr val="dk1"/>
              </a:buClr>
              <a:buSzPct val="100000"/>
              <a:buNone/>
            </a:pPr>
            <a:endParaRPr dirty="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838200" y="365125"/>
            <a:ext cx="9718964"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sym typeface="Calibri"/>
              </a:rPr>
              <a:t>Structure of each unit</a:t>
            </a:r>
            <a:endParaRPr sz="3200" dirty="0"/>
          </a:p>
        </p:txBody>
      </p:sp>
      <p:sp>
        <p:nvSpPr>
          <p:cNvPr id="112" name="Google Shape;112;p5"/>
          <p:cNvSpPr txBox="1">
            <a:spLocks noGrp="1"/>
          </p:cNvSpPr>
          <p:nvPr>
            <p:ph type="body" idx="1"/>
          </p:nvPr>
        </p:nvSpPr>
        <p:spPr>
          <a:xfrm>
            <a:off x="838200" y="1825625"/>
            <a:ext cx="9718964" cy="4351338"/>
          </a:xfrm>
          <a:prstGeom prst="rect">
            <a:avLst/>
          </a:prstGeom>
          <a:noFill/>
          <a:ln>
            <a:noFill/>
          </a:ln>
        </p:spPr>
        <p:txBody>
          <a:bodyPr spcFirstLastPara="1" wrap="square" lIns="91425" tIns="45700" rIns="91425" bIns="45700" anchor="t" anchorCtr="0">
            <a:normAutofit/>
          </a:bodyPr>
          <a:lstStyle/>
          <a:p>
            <a:pPr marL="1143000" lvl="2" indent="-241300" algn="l" rtl="0">
              <a:lnSpc>
                <a:spcPct val="200000"/>
              </a:lnSpc>
              <a:spcBef>
                <a:spcPts val="0"/>
              </a:spcBef>
              <a:spcAft>
                <a:spcPts val="0"/>
              </a:spcAft>
              <a:buSzPts val="2000"/>
              <a:buChar char="•"/>
            </a:pPr>
            <a:r>
              <a:rPr lang="en-US" sz="2000" dirty="0">
                <a:latin typeface="Calibri" panose="020F0502020204030204" pitchFamily="34" charset="0"/>
                <a:cs typeface="Calibri" panose="020F0502020204030204" pitchFamily="34" charset="0"/>
              </a:rPr>
              <a:t>I</a:t>
            </a:r>
            <a:r>
              <a:rPr lang="en-US" sz="2000" dirty="0">
                <a:latin typeface="Calibri" panose="020F0502020204030204" pitchFamily="34" charset="0"/>
                <a:cs typeface="Calibri" panose="020F0502020204030204" pitchFamily="34" charset="0"/>
                <a:sym typeface="Calibri"/>
              </a:rPr>
              <a:t>ntroductory activity </a:t>
            </a:r>
            <a:endParaRPr dirty="0">
              <a:latin typeface="Calibri" panose="020F0502020204030204" pitchFamily="34" charset="0"/>
              <a:cs typeface="Calibri" panose="020F0502020204030204" pitchFamily="34" charset="0"/>
            </a:endParaRPr>
          </a:p>
          <a:p>
            <a:pPr marL="1143000" lvl="2" indent="-241300" algn="l" rtl="0">
              <a:lnSpc>
                <a:spcPct val="200000"/>
              </a:lnSpc>
              <a:spcBef>
                <a:spcPts val="500"/>
              </a:spcBef>
              <a:spcAft>
                <a:spcPts val="0"/>
              </a:spcAft>
              <a:buClr>
                <a:schemeClr val="dk1"/>
              </a:buClr>
              <a:buSzPts val="2000"/>
              <a:buChar char="•"/>
            </a:pPr>
            <a:r>
              <a:rPr lang="en-US" sz="2000" dirty="0">
                <a:latin typeface="Calibri" panose="020F0502020204030204" pitchFamily="34" charset="0"/>
                <a:cs typeface="Calibri" panose="020F0502020204030204" pitchFamily="34" charset="0"/>
                <a:sym typeface="Calibri"/>
              </a:rPr>
              <a:t>Unit learning outcomes</a:t>
            </a:r>
            <a:endParaRPr dirty="0">
              <a:latin typeface="Calibri" panose="020F0502020204030204" pitchFamily="34" charset="0"/>
              <a:cs typeface="Calibri" panose="020F0502020204030204" pitchFamily="34" charset="0"/>
            </a:endParaRPr>
          </a:p>
          <a:p>
            <a:pPr marL="1143000" lvl="2" indent="-241300" algn="l" rtl="0">
              <a:lnSpc>
                <a:spcPct val="200000"/>
              </a:lnSpc>
              <a:spcBef>
                <a:spcPts val="500"/>
              </a:spcBef>
              <a:spcAft>
                <a:spcPts val="0"/>
              </a:spcAft>
              <a:buClr>
                <a:schemeClr val="dk1"/>
              </a:buClr>
              <a:buSzPts val="2000"/>
              <a:buChar char="•"/>
            </a:pPr>
            <a:r>
              <a:rPr lang="en-US" sz="2000" dirty="0">
                <a:latin typeface="Calibri" panose="020F0502020204030204" pitchFamily="34" charset="0"/>
                <a:cs typeface="Calibri" panose="020F0502020204030204" pitchFamily="34" charset="0"/>
                <a:sym typeface="Calibri"/>
              </a:rPr>
              <a:t>Sections</a:t>
            </a:r>
            <a:r>
              <a:rPr lang="en-US" sz="2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Calibri"/>
              </a:rPr>
              <a:t>Each section starts with an activity </a:t>
            </a:r>
            <a:r>
              <a:rPr lang="en-US"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Section </a:t>
            </a:r>
            <a:r>
              <a:rPr lang="en-US" sz="2000" dirty="0">
                <a:latin typeface="Calibri" panose="020F0502020204030204" pitchFamily="34" charset="0"/>
                <a:cs typeface="Calibri" panose="020F0502020204030204" pitchFamily="34" charset="0"/>
                <a:sym typeface="Calibri"/>
              </a:rPr>
              <a:t>Content </a:t>
            </a:r>
            <a:r>
              <a:rPr lang="en-US" sz="2000" dirty="0">
                <a:latin typeface="Calibri" panose="020F0502020204030204" pitchFamily="34" charset="0"/>
                <a:cs typeface="Calibri" panose="020F0502020204030204" pitchFamily="34" charset="0"/>
              </a:rPr>
              <a:t> and </a:t>
            </a:r>
            <a:r>
              <a:rPr lang="en-US" sz="2000" dirty="0">
                <a:latin typeface="Calibri" panose="020F0502020204030204" pitchFamily="34" charset="0"/>
                <a:cs typeface="Calibri" panose="020F0502020204030204" pitchFamily="34" charset="0"/>
                <a:sym typeface="Calibri"/>
              </a:rPr>
              <a:t>Application activity</a:t>
            </a:r>
            <a:r>
              <a:rPr lang="en-US" sz="2000"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1143000" lvl="2" indent="-241300" algn="l" rtl="0">
              <a:lnSpc>
                <a:spcPct val="200000"/>
              </a:lnSpc>
              <a:spcBef>
                <a:spcPts val="500"/>
              </a:spcBef>
              <a:spcAft>
                <a:spcPts val="0"/>
              </a:spcAft>
              <a:buClr>
                <a:schemeClr val="dk1"/>
              </a:buClr>
              <a:buSzPts val="2000"/>
              <a:buChar char="•"/>
            </a:pPr>
            <a:r>
              <a:rPr lang="en-US" sz="2000" dirty="0">
                <a:latin typeface="Calibri" panose="020F0502020204030204" pitchFamily="34" charset="0"/>
                <a:cs typeface="Calibri" panose="020F0502020204030204" pitchFamily="34" charset="0"/>
                <a:sym typeface="Calibri"/>
              </a:rPr>
              <a:t>Conclusion (self-reflection activity, unit summary, end of unit assessment activity).  </a:t>
            </a:r>
            <a:endParaRPr sz="2000" dirty="0">
              <a:latin typeface="Calibri" panose="020F0502020204030204" pitchFamily="34" charset="0"/>
              <a:cs typeface="Calibri" panose="020F0502020204030204" pitchFamily="34" charset="0"/>
              <a:sym typeface="Calibri"/>
            </a:endParaRPr>
          </a:p>
          <a:p>
            <a:pPr marL="228600" lvl="0" indent="-64135" algn="l" rtl="0">
              <a:lnSpc>
                <a:spcPct val="90000"/>
              </a:lnSpc>
              <a:spcBef>
                <a:spcPts val="1000"/>
              </a:spcBef>
              <a:spcAft>
                <a:spcPts val="0"/>
              </a:spcAft>
              <a:buClr>
                <a:schemeClr val="dk1"/>
              </a:buClr>
              <a:buSzPts val="2800"/>
              <a:buNone/>
            </a:pPr>
            <a:endParaRPr dirty="0">
              <a:sym typeface="Calibri"/>
            </a:endParaRPr>
          </a:p>
        </p:txBody>
      </p:sp>
    </p:spTree>
    <p:extLst>
      <p:ext uri="{BB962C8B-B14F-4D97-AF65-F5344CB8AC3E}">
        <p14:creationId xmlns:p14="http://schemas.microsoft.com/office/powerpoint/2010/main" val="730679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43"/>
          <p:cNvSpPr txBox="1">
            <a:spLocks noGrp="1"/>
          </p:cNvSpPr>
          <p:nvPr>
            <p:ph type="body" idx="1"/>
          </p:nvPr>
        </p:nvSpPr>
        <p:spPr>
          <a:xfrm>
            <a:off x="838200" y="1739153"/>
            <a:ext cx="9695329" cy="3599472"/>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fontScale="92500"/>
          </a:bodyPr>
          <a:lstStyle/>
          <a:p>
            <a:pPr marL="0" lvl="0" indent="0" algn="l" rtl="0">
              <a:lnSpc>
                <a:spcPct val="150000"/>
              </a:lnSpc>
              <a:spcBef>
                <a:spcPts val="0"/>
              </a:spcBef>
              <a:spcAft>
                <a:spcPts val="0"/>
              </a:spcAft>
              <a:buClr>
                <a:schemeClr val="dk1"/>
              </a:buClr>
              <a:buSzPts val="2800"/>
              <a:buNone/>
            </a:pPr>
            <a:r>
              <a:rPr lang="en-US" dirty="0"/>
              <a:t>        </a:t>
            </a:r>
            <a:r>
              <a:rPr lang="en-US" b="1" dirty="0"/>
              <a:t>Application activity (Brainstorming)</a:t>
            </a:r>
          </a:p>
          <a:p>
            <a:pPr marL="514350" lvl="0" indent="-514350" algn="l" rtl="0">
              <a:lnSpc>
                <a:spcPct val="150000"/>
              </a:lnSpc>
              <a:spcBef>
                <a:spcPts val="0"/>
              </a:spcBef>
              <a:spcAft>
                <a:spcPts val="0"/>
              </a:spcAft>
              <a:buClr>
                <a:schemeClr val="dk1"/>
              </a:buClr>
              <a:buSzPts val="2800"/>
              <a:buFont typeface="Calibri"/>
              <a:buAutoNum type="alphaLcPeriod"/>
            </a:pPr>
            <a:r>
              <a:rPr lang="en-US" dirty="0">
                <a:sym typeface="Calibri"/>
              </a:rPr>
              <a:t>Considering the behaviours of learners in your class; identify some of their personality traits that you have observed on them. </a:t>
            </a:r>
            <a:endParaRPr dirty="0"/>
          </a:p>
          <a:p>
            <a:pPr marL="514350" lvl="0" indent="-514350" algn="l" rtl="0">
              <a:lnSpc>
                <a:spcPct val="150000"/>
              </a:lnSpc>
              <a:spcBef>
                <a:spcPts val="1000"/>
              </a:spcBef>
              <a:spcAft>
                <a:spcPts val="0"/>
              </a:spcAft>
              <a:buClr>
                <a:schemeClr val="dk1"/>
              </a:buClr>
              <a:buSzPts val="2800"/>
              <a:buFont typeface="Calibri"/>
              <a:buAutoNum type="alphaLcPeriod"/>
            </a:pPr>
            <a:r>
              <a:rPr lang="en-US" dirty="0">
                <a:sym typeface="Calibri"/>
              </a:rPr>
              <a:t>Give a concrete example that shows the uniqueness, identity, and </a:t>
            </a:r>
            <a:r>
              <a:rPr lang="en-US" dirty="0" smtClean="0">
                <a:sym typeface="Calibri"/>
              </a:rPr>
              <a:t>unicity </a:t>
            </a:r>
            <a:r>
              <a:rPr lang="en-US" dirty="0">
                <a:sym typeface="Calibri"/>
              </a:rPr>
              <a:t>of the identified learners’ personality in “a” above.</a:t>
            </a:r>
            <a:endParaRPr dirty="0">
              <a:sym typeface="Calibri"/>
            </a:endParaRPr>
          </a:p>
        </p:txBody>
      </p:sp>
      <p:sp>
        <p:nvSpPr>
          <p:cNvPr id="2" name="Title 1"/>
          <p:cNvSpPr>
            <a:spLocks noGrp="1"/>
          </p:cNvSpPr>
          <p:nvPr>
            <p:ph type="title"/>
          </p:nvPr>
        </p:nvSpPr>
        <p:spPr>
          <a:xfrm>
            <a:off x="838200" y="365125"/>
            <a:ext cx="9695329" cy="1325563"/>
          </a:xfrm>
          <a:solidFill>
            <a:srgbClr val="0070C0"/>
          </a:solidFill>
        </p:spPr>
        <p:txBody>
          <a:bodyPr>
            <a:normAutofit/>
          </a:bodyPr>
          <a:lstStyle/>
          <a:p>
            <a:pPr algn="ctr"/>
            <a:r>
              <a:rPr lang="en-US" sz="3200" b="1" dirty="0">
                <a:solidFill>
                  <a:schemeClr val="lt1"/>
                </a:solidFill>
                <a:sym typeface="Calibri"/>
              </a:rPr>
              <a:t>Meaning of personality and related concepts (Cont’d)</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0859" cy="1325563"/>
          </a:xfrm>
          <a:solidFill>
            <a:srgbClr val="0070C0"/>
          </a:solidFill>
        </p:spPr>
        <p:txBody>
          <a:bodyPr>
            <a:normAutofit/>
          </a:bodyPr>
          <a:lstStyle/>
          <a:p>
            <a:pPr algn="ctr"/>
            <a:r>
              <a:rPr lang="en-US" sz="3200" b="1" dirty="0">
                <a:solidFill>
                  <a:schemeClr val="lt1"/>
                </a:solidFill>
              </a:rPr>
              <a:t>Section 3.2: Factors that influence personality</a:t>
            </a:r>
            <a:endParaRPr lang="en-US" sz="3200" b="1" dirty="0"/>
          </a:p>
        </p:txBody>
      </p:sp>
      <p:sp>
        <p:nvSpPr>
          <p:cNvPr id="3" name="Text Placeholder 2"/>
          <p:cNvSpPr>
            <a:spLocks noGrp="1"/>
          </p:cNvSpPr>
          <p:nvPr>
            <p:ph type="body" idx="1"/>
          </p:nvPr>
        </p:nvSpPr>
        <p:spPr>
          <a:xfrm>
            <a:off x="838200" y="1825625"/>
            <a:ext cx="9560859"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dirty="0"/>
              <a:t>      Activity 3.2, page 49 (Think-Pair-Share</a:t>
            </a:r>
            <a:r>
              <a:rPr lang="en-US" dirty="0" smtClean="0"/>
              <a:t>)</a:t>
            </a:r>
          </a:p>
          <a:p>
            <a:r>
              <a:rPr lang="en-US" dirty="0" smtClean="0"/>
              <a:t>Exchange ideas about factors that can influence personality</a:t>
            </a:r>
          </a:p>
          <a:p>
            <a:r>
              <a:rPr lang="en-US" dirty="0" smtClean="0"/>
              <a:t>Discuss how they do influence personality</a:t>
            </a:r>
          </a:p>
          <a:p>
            <a:r>
              <a:rPr lang="en-US" dirty="0" smtClean="0"/>
              <a:t>Give concrete examples in your </a:t>
            </a:r>
            <a:r>
              <a:rPr lang="en-US" smtClean="0"/>
              <a:t>respective schools</a:t>
            </a:r>
            <a:endParaRPr lang="en-US" dirty="0"/>
          </a:p>
        </p:txBody>
      </p:sp>
    </p:spTree>
    <p:extLst>
      <p:ext uri="{BB962C8B-B14F-4D97-AF65-F5344CB8AC3E}">
        <p14:creationId xmlns:p14="http://schemas.microsoft.com/office/powerpoint/2010/main" val="3857221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4"/>
          <p:cNvSpPr txBox="1">
            <a:spLocks noGrp="1"/>
          </p:cNvSpPr>
          <p:nvPr>
            <p:ph type="title"/>
          </p:nvPr>
        </p:nvSpPr>
        <p:spPr>
          <a:xfrm>
            <a:off x="938007" y="166109"/>
            <a:ext cx="93402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sym typeface="Calibri"/>
              </a:rPr>
              <a:t>Factors that influence personality (Cont’d) </a:t>
            </a:r>
            <a:endParaRPr sz="3200" b="1" dirty="0"/>
          </a:p>
        </p:txBody>
      </p:sp>
      <p:sp>
        <p:nvSpPr>
          <p:cNvPr id="425" name="Google Shape;425;p44"/>
          <p:cNvSpPr txBox="1">
            <a:spLocks noGrp="1"/>
          </p:cNvSpPr>
          <p:nvPr>
            <p:ph type="body" idx="1"/>
          </p:nvPr>
        </p:nvSpPr>
        <p:spPr>
          <a:xfrm>
            <a:off x="938006" y="1869440"/>
            <a:ext cx="9340273" cy="406368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ts val="2800"/>
              <a:buChar char="•"/>
            </a:pPr>
            <a:r>
              <a:rPr lang="en-US" sz="3000" b="1" dirty="0">
                <a:sym typeface="Calibri"/>
              </a:rPr>
              <a:t>Heredity / Biological factors: </a:t>
            </a:r>
            <a:r>
              <a:rPr lang="en-US" sz="3000" dirty="0">
                <a:sym typeface="Calibri"/>
              </a:rPr>
              <a:t>Being small, tall, short, slim, fat, black or white, thin, muscular, health and strength, having hair color, the height, weight, physical defects, etc. affect our personality</a:t>
            </a:r>
            <a:r>
              <a:rPr lang="en-US" sz="3000" b="1" dirty="0"/>
              <a:t>.</a:t>
            </a:r>
            <a:endParaRPr sz="3000" b="1" dirty="0">
              <a:sym typeface="Calibri"/>
            </a:endParaRPr>
          </a:p>
          <a:p>
            <a:pPr marL="0" lvl="0" indent="0" algn="l" rtl="0">
              <a:lnSpc>
                <a:spcPct val="90000"/>
              </a:lnSpc>
              <a:spcBef>
                <a:spcPts val="1000"/>
              </a:spcBef>
              <a:spcAft>
                <a:spcPts val="0"/>
              </a:spcAft>
              <a:buClr>
                <a:schemeClr val="dk1"/>
              </a:buClr>
              <a:buSzPts val="2000"/>
              <a:buNone/>
            </a:pPr>
            <a:endParaRPr sz="3000" b="1" dirty="0">
              <a:sym typeface="Calibri"/>
            </a:endParaRPr>
          </a:p>
          <a:p>
            <a:pPr marL="228600" lvl="0" indent="-228600" algn="l" rtl="0">
              <a:lnSpc>
                <a:spcPct val="90000"/>
              </a:lnSpc>
              <a:spcBef>
                <a:spcPts val="1000"/>
              </a:spcBef>
              <a:spcAft>
                <a:spcPts val="0"/>
              </a:spcAft>
              <a:buClr>
                <a:schemeClr val="dk1"/>
              </a:buClr>
              <a:buSzPts val="2800"/>
              <a:buChar char="•"/>
            </a:pPr>
            <a:r>
              <a:rPr lang="en-US" sz="3000" b="1" dirty="0">
                <a:sym typeface="Calibri"/>
              </a:rPr>
              <a:t>Psychological factors </a:t>
            </a:r>
            <a:r>
              <a:rPr lang="en-US" sz="3000" dirty="0">
                <a:sym typeface="Calibri"/>
              </a:rPr>
              <a:t>such as cognition (what we know), emotional, self-disclosure, complexes (inferiority or superiority), aspiration, achievements, goal setting, mental conflicts, wishes, </a:t>
            </a:r>
            <a:r>
              <a:rPr lang="en-US" sz="3000" dirty="0" smtClean="0">
                <a:sym typeface="Calibri"/>
              </a:rPr>
              <a:t> </a:t>
            </a:r>
            <a:r>
              <a:rPr lang="en-US" sz="3000" dirty="0">
                <a:sym typeface="Calibri"/>
              </a:rPr>
              <a:t>and thought patterns determine individual’s personality.</a:t>
            </a:r>
            <a:endParaRPr sz="3000" dirty="0"/>
          </a:p>
          <a:p>
            <a:pPr marL="0" lvl="0" indent="0" algn="l" rtl="0">
              <a:lnSpc>
                <a:spcPct val="90000"/>
              </a:lnSpc>
              <a:spcBef>
                <a:spcPts val="1000"/>
              </a:spcBef>
              <a:spcAft>
                <a:spcPts val="0"/>
              </a:spcAft>
              <a:buClr>
                <a:schemeClr val="dk1"/>
              </a:buClr>
              <a:buSzPts val="2000"/>
              <a:buNone/>
            </a:pPr>
            <a:endParaRPr sz="3000" dirty="0">
              <a:sym typeface="Calibri"/>
            </a:endParaRPr>
          </a:p>
          <a:p>
            <a:pPr marL="228600" lvl="0" indent="-228600" algn="l" rtl="0">
              <a:lnSpc>
                <a:spcPct val="90000"/>
              </a:lnSpc>
              <a:spcBef>
                <a:spcPts val="1000"/>
              </a:spcBef>
              <a:spcAft>
                <a:spcPts val="0"/>
              </a:spcAft>
              <a:buClr>
                <a:schemeClr val="dk1"/>
              </a:buClr>
              <a:buSzPts val="2800"/>
              <a:buChar char="•"/>
            </a:pPr>
            <a:r>
              <a:rPr lang="en-US" sz="3000" b="1" dirty="0">
                <a:sym typeface="Calibri"/>
              </a:rPr>
              <a:t>Environmental factors such as </a:t>
            </a:r>
            <a:r>
              <a:rPr lang="en-US" sz="3000" dirty="0">
                <a:sym typeface="Calibri"/>
              </a:rPr>
              <a:t>physical, social, family, cultural, school, and electronic and mass media influence our personality.</a:t>
            </a:r>
            <a:endParaRPr sz="3000" dirty="0"/>
          </a:p>
          <a:p>
            <a:pPr marL="228600" lvl="0" indent="-50800" algn="l" rtl="0">
              <a:lnSpc>
                <a:spcPct val="90000"/>
              </a:lnSpc>
              <a:spcBef>
                <a:spcPts val="1000"/>
              </a:spcBef>
              <a:spcAft>
                <a:spcPts val="0"/>
              </a:spcAft>
              <a:buClr>
                <a:schemeClr val="dk1"/>
              </a:buClr>
              <a:buSzPts val="2800"/>
              <a:buNone/>
            </a:pPr>
            <a:endParaRPr dirty="0">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62247" cy="1325563"/>
          </a:xfrm>
          <a:solidFill>
            <a:srgbClr val="0070C0"/>
          </a:solidFill>
        </p:spPr>
        <p:txBody>
          <a:bodyPr>
            <a:normAutofit/>
          </a:bodyPr>
          <a:lstStyle/>
          <a:p>
            <a:pPr algn="ctr"/>
            <a:r>
              <a:rPr lang="en-US" sz="3200" b="1" dirty="0">
                <a:solidFill>
                  <a:schemeClr val="lt1"/>
                </a:solidFill>
                <a:sym typeface="Calibri"/>
              </a:rPr>
              <a:t>Factors that influence personality (Cont’d) </a:t>
            </a:r>
            <a:endParaRPr lang="en-US" sz="3200" b="1" dirty="0"/>
          </a:p>
        </p:txBody>
      </p:sp>
      <p:sp>
        <p:nvSpPr>
          <p:cNvPr id="3" name="Text Placeholder 2"/>
          <p:cNvSpPr>
            <a:spLocks noGrp="1"/>
          </p:cNvSpPr>
          <p:nvPr>
            <p:ph type="body" idx="1"/>
          </p:nvPr>
        </p:nvSpPr>
        <p:spPr>
          <a:xfrm>
            <a:off x="838200" y="1825625"/>
            <a:ext cx="9462247" cy="4351338"/>
          </a:xfrm>
        </p:spPr>
        <p:style>
          <a:lnRef idx="1">
            <a:schemeClr val="accent5"/>
          </a:lnRef>
          <a:fillRef idx="2">
            <a:schemeClr val="accent5"/>
          </a:fillRef>
          <a:effectRef idx="1">
            <a:schemeClr val="accent5"/>
          </a:effectRef>
          <a:fontRef idx="minor">
            <a:schemeClr val="dk1"/>
          </a:fontRef>
        </p:style>
        <p:txBody>
          <a:bodyPr/>
          <a:lstStyle/>
          <a:p>
            <a:endParaRPr lang="en-MY" dirty="0"/>
          </a:p>
          <a:p>
            <a:pPr marL="114300" indent="0">
              <a:buNone/>
            </a:pPr>
            <a:r>
              <a:rPr lang="en-MY" dirty="0"/>
              <a:t>      </a:t>
            </a:r>
            <a:r>
              <a:rPr lang="en-MY" b="1" dirty="0"/>
              <a:t>Application activity 3.2 (Group discussions &amp;Presentation)</a:t>
            </a:r>
          </a:p>
          <a:p>
            <a:pPr marL="114300" indent="0">
              <a:buNone/>
            </a:pPr>
            <a:endParaRPr lang="en-MY" dirty="0"/>
          </a:p>
          <a:p>
            <a:pPr marL="114300" indent="0">
              <a:buNone/>
            </a:pPr>
            <a:r>
              <a:rPr lang="en-MY" dirty="0"/>
              <a:t>In pairs, with concrete examples, tell your partner how your personality has been shaped by heredity, then by environment. </a:t>
            </a:r>
            <a:endParaRPr lang="en-US" dirty="0"/>
          </a:p>
        </p:txBody>
      </p:sp>
    </p:spTree>
    <p:extLst>
      <p:ext uri="{BB962C8B-B14F-4D97-AF65-F5344CB8AC3E}">
        <p14:creationId xmlns:p14="http://schemas.microsoft.com/office/powerpoint/2010/main" val="12382494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43720" cy="1325563"/>
          </a:xfrm>
          <a:solidFill>
            <a:schemeClr val="accent1"/>
          </a:solidFill>
        </p:spPr>
        <p:txBody>
          <a:bodyPr/>
          <a:lstStyle/>
          <a:p>
            <a:pPr algn="ctr"/>
            <a:r>
              <a:rPr lang="en-US" sz="3200" b="1" dirty="0">
                <a:solidFill>
                  <a:schemeClr val="bg1"/>
                </a:solidFill>
              </a:rPr>
              <a:t>Section 3.3: Theories of personality</a:t>
            </a:r>
            <a:r>
              <a:rPr lang="en-US" b="1" dirty="0"/>
              <a:t/>
            </a:r>
            <a:br>
              <a:rPr lang="en-US" b="1" dirty="0"/>
            </a:br>
            <a:endParaRPr lang="en-US" dirty="0"/>
          </a:p>
        </p:txBody>
      </p:sp>
      <p:sp>
        <p:nvSpPr>
          <p:cNvPr id="3" name="Text Placeholder 2"/>
          <p:cNvSpPr>
            <a:spLocks noGrp="1"/>
          </p:cNvSpPr>
          <p:nvPr>
            <p:ph type="body" idx="1"/>
          </p:nvPr>
        </p:nvSpPr>
        <p:spPr>
          <a:xfrm>
            <a:off x="838200" y="1690688"/>
            <a:ext cx="9443720" cy="4486275"/>
          </a:xfrm>
        </p:spPr>
        <p:style>
          <a:lnRef idx="1">
            <a:schemeClr val="accent5"/>
          </a:lnRef>
          <a:fillRef idx="2">
            <a:schemeClr val="accent5"/>
          </a:fillRef>
          <a:effectRef idx="1">
            <a:schemeClr val="accent5"/>
          </a:effectRef>
          <a:fontRef idx="minor">
            <a:schemeClr val="dk1"/>
          </a:fontRef>
        </p:style>
        <p:txBody>
          <a:bodyPr>
            <a:normAutofit/>
          </a:bodyPr>
          <a:lstStyle/>
          <a:p>
            <a:pPr marL="114300" indent="0">
              <a:buNone/>
            </a:pPr>
            <a:r>
              <a:rPr lang="en-US" dirty="0"/>
              <a:t>                 </a:t>
            </a:r>
            <a:r>
              <a:rPr lang="en-US" b="1" dirty="0"/>
              <a:t>Activity 3.3 (Brainstorming, Question-Answers)</a:t>
            </a:r>
          </a:p>
          <a:p>
            <a:pPr marL="114300" indent="0">
              <a:buNone/>
            </a:pPr>
            <a:r>
              <a:rPr lang="en-US" dirty="0"/>
              <a:t>The trainer asks participants to stand up. They close their eyes as if they are praying. They think of their past experiences starting with the breast milk they enjoyed when they were infants. They try to remember all their experiences during infancy, childhood, and adolescence. They open their eyes and share with the whole group what they remember. The trainer asks trainees what they think about what they don’t remember. </a:t>
            </a:r>
          </a:p>
        </p:txBody>
      </p:sp>
    </p:spTree>
    <p:extLst>
      <p:ext uri="{BB962C8B-B14F-4D97-AF65-F5344CB8AC3E}">
        <p14:creationId xmlns:p14="http://schemas.microsoft.com/office/powerpoint/2010/main" val="1699282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838200" y="365125"/>
            <a:ext cx="95434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3200" b="1" dirty="0">
                <a:solidFill>
                  <a:schemeClr val="lt1"/>
                </a:solidFill>
                <a:sym typeface="Calibri"/>
              </a:rPr>
              <a:t>Theories of personality (Cont’d)</a:t>
            </a:r>
            <a:endParaRPr sz="3200" b="1" dirty="0"/>
          </a:p>
        </p:txBody>
      </p:sp>
      <p:sp>
        <p:nvSpPr>
          <p:cNvPr id="431" name="Google Shape;431;p45"/>
          <p:cNvSpPr txBox="1">
            <a:spLocks noGrp="1"/>
          </p:cNvSpPr>
          <p:nvPr>
            <p:ph type="body" idx="1"/>
          </p:nvPr>
        </p:nvSpPr>
        <p:spPr>
          <a:xfrm>
            <a:off x="838200" y="18924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dirty="0">
                <a:sym typeface="Calibri"/>
              </a:rPr>
              <a:t>Psychoanalytical / psychodynamic theories</a:t>
            </a:r>
            <a:endParaRPr dirty="0"/>
          </a:p>
          <a:p>
            <a:pPr marL="0" lvl="0" indent="0" algn="l" rtl="0">
              <a:lnSpc>
                <a:spcPct val="90000"/>
              </a:lnSpc>
              <a:spcBef>
                <a:spcPts val="1000"/>
              </a:spcBef>
              <a:spcAft>
                <a:spcPts val="0"/>
              </a:spcAft>
              <a:buClr>
                <a:schemeClr val="dk1"/>
              </a:buClr>
              <a:buSzPts val="2800"/>
              <a:buNone/>
            </a:pPr>
            <a:endParaRPr b="1" dirty="0">
              <a:sym typeface="Calibri"/>
            </a:endParaRPr>
          </a:p>
          <a:p>
            <a:pPr marL="457200" lvl="1" indent="-400050" algn="l" rtl="0">
              <a:lnSpc>
                <a:spcPct val="90000"/>
              </a:lnSpc>
              <a:spcBef>
                <a:spcPts val="500"/>
              </a:spcBef>
              <a:spcAft>
                <a:spcPts val="0"/>
              </a:spcAft>
              <a:buClr>
                <a:schemeClr val="dk1"/>
              </a:buClr>
              <a:buSzPts val="2400"/>
              <a:buNone/>
            </a:pPr>
            <a:r>
              <a:rPr lang="en-US" sz="2800" b="1" dirty="0">
                <a:latin typeface="Calibri" panose="020F0502020204030204" pitchFamily="34" charset="0"/>
                <a:cs typeface="Calibri" panose="020F0502020204030204" pitchFamily="34" charset="0"/>
                <a:sym typeface="Calibri"/>
              </a:rPr>
              <a:t>(a) </a:t>
            </a:r>
            <a:r>
              <a:rPr lang="en-US" sz="2800" dirty="0">
                <a:latin typeface="Calibri" panose="020F0502020204030204" pitchFamily="34" charset="0"/>
                <a:cs typeface="Calibri" panose="020F0502020204030204" pitchFamily="34" charset="0"/>
                <a:sym typeface="Calibri"/>
              </a:rPr>
              <a:t>Structure of personality by Sigmund Freud</a:t>
            </a:r>
            <a:endParaRPr sz="2800" dirty="0">
              <a:latin typeface="Calibri" panose="020F0502020204030204" pitchFamily="34" charset="0"/>
              <a:cs typeface="Calibri" panose="020F0502020204030204" pitchFamily="34" charset="0"/>
            </a:endParaRPr>
          </a:p>
          <a:p>
            <a:pPr marL="228600" lvl="0" indent="-101600" algn="l" rtl="0">
              <a:lnSpc>
                <a:spcPct val="90000"/>
              </a:lnSpc>
              <a:spcBef>
                <a:spcPts val="1000"/>
              </a:spcBef>
              <a:spcAft>
                <a:spcPts val="0"/>
              </a:spcAft>
              <a:buClr>
                <a:schemeClr val="dk1"/>
              </a:buClr>
              <a:buSzPts val="2000"/>
              <a:buNone/>
            </a:pPr>
            <a:endParaRPr sz="2000" dirty="0">
              <a:sym typeface="Calibri"/>
            </a:endParaRPr>
          </a:p>
        </p:txBody>
      </p:sp>
      <p:pic>
        <p:nvPicPr>
          <p:cNvPr id="432" name="Google Shape;432;p45" descr="A group of people talking&#10;&#10;Description automatically generated"/>
          <p:cNvPicPr preferRelativeResize="0"/>
          <p:nvPr/>
        </p:nvPicPr>
        <p:blipFill rotWithShape="1">
          <a:blip r:embed="rId3">
            <a:alphaModFix/>
          </a:blip>
          <a:srcRect/>
          <a:stretch/>
        </p:blipFill>
        <p:spPr>
          <a:xfrm>
            <a:off x="7644315" y="2876207"/>
            <a:ext cx="4435925" cy="3428275"/>
          </a:xfrm>
          <a:prstGeom prst="rect">
            <a:avLst/>
          </a:prstGeom>
          <a:noFill/>
          <a:ln>
            <a:noFill/>
          </a:ln>
        </p:spPr>
      </p:pic>
      <p:sp>
        <p:nvSpPr>
          <p:cNvPr id="433" name="Google Shape;433;p45"/>
          <p:cNvSpPr/>
          <p:nvPr/>
        </p:nvSpPr>
        <p:spPr>
          <a:xfrm>
            <a:off x="2035479" y="3687724"/>
            <a:ext cx="48180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There are three sub-systems or structures of personality:</a:t>
            </a:r>
            <a:endParaRPr sz="2400" dirty="0">
              <a:latin typeface="Calibri" panose="020F0502020204030204" pitchFamily="34" charset="0"/>
              <a:ea typeface="Calibri"/>
              <a:cs typeface="Calibri" panose="020F0502020204030204" pitchFamily="34" charset="0"/>
              <a:sym typeface="Calibri"/>
            </a:endParaRPr>
          </a:p>
          <a:p>
            <a:pPr marL="742950" marR="0" lvl="1" indent="-349250" algn="l" rtl="0">
              <a:spcBef>
                <a:spcPts val="0"/>
              </a:spcBef>
              <a:spcAft>
                <a:spcPts val="0"/>
              </a:spcAft>
              <a:buClr>
                <a:schemeClr val="dk1"/>
              </a:buClr>
              <a:buSzPts val="2800"/>
              <a:buFont typeface="Calibri"/>
              <a:buChar char="▪"/>
            </a:pP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id</a:t>
            </a:r>
            <a:endParaRPr sz="28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742950" marR="0" lvl="1" indent="-349250" algn="l" rtl="0">
              <a:spcBef>
                <a:spcPts val="0"/>
              </a:spcBef>
              <a:spcAft>
                <a:spcPts val="0"/>
              </a:spcAft>
              <a:buClr>
                <a:schemeClr val="dk1"/>
              </a:buClr>
              <a:buSzPts val="2800"/>
              <a:buFont typeface="Calibri"/>
              <a:buChar char="▪"/>
            </a:pP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ego </a:t>
            </a:r>
            <a:endParaRPr sz="28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742950" marR="0" lvl="1" indent="-349250" algn="l" rtl="0">
              <a:spcBef>
                <a:spcPts val="0"/>
              </a:spcBef>
              <a:spcAft>
                <a:spcPts val="0"/>
              </a:spcAft>
              <a:buClr>
                <a:schemeClr val="dk1"/>
              </a:buClr>
              <a:buSzPts val="2800"/>
              <a:buFont typeface="Calibri"/>
              <a:buChar char="▪"/>
            </a:pPr>
            <a:r>
              <a:rPr lang="en-US" sz="2800" b="1" i="0" u="none" strike="noStrike" cap="none" dirty="0">
                <a:solidFill>
                  <a:schemeClr val="dk1"/>
                </a:solidFill>
                <a:latin typeface="Calibri" panose="020F0502020204030204" pitchFamily="34" charset="0"/>
                <a:ea typeface="Calibri"/>
                <a:cs typeface="Calibri" panose="020F0502020204030204" pitchFamily="34" charset="0"/>
                <a:sym typeface="Calibri"/>
              </a:rPr>
              <a:t>superego</a:t>
            </a:r>
            <a:endParaRPr sz="24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txBox="1">
            <a:spLocks noGrp="1"/>
          </p:cNvSpPr>
          <p:nvPr>
            <p:ph type="title"/>
          </p:nvPr>
        </p:nvSpPr>
        <p:spPr>
          <a:xfrm>
            <a:off x="838199" y="83632"/>
            <a:ext cx="9598891" cy="1325563"/>
          </a:xfrm>
          <a:prstGeom prst="rect">
            <a:avLst/>
          </a:prstGeom>
          <a:solidFill>
            <a:srgbClr val="0070C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200" b="1" dirty="0">
                <a:solidFill>
                  <a:schemeClr val="bg1"/>
                </a:solidFill>
                <a:sym typeface="Calibri"/>
              </a:rPr>
              <a:t>Psychoanalytical / psychodynamic theories </a:t>
            </a:r>
            <a:endParaRPr sz="3200" dirty="0">
              <a:solidFill>
                <a:schemeClr val="bg1"/>
              </a:solidFill>
              <a:sym typeface="Calibri"/>
            </a:endParaRPr>
          </a:p>
        </p:txBody>
      </p:sp>
      <p:sp>
        <p:nvSpPr>
          <p:cNvPr id="439" name="Google Shape;439;p46"/>
          <p:cNvSpPr txBox="1">
            <a:spLocks noGrp="1"/>
          </p:cNvSpPr>
          <p:nvPr>
            <p:ph type="body" idx="1"/>
          </p:nvPr>
        </p:nvSpPr>
        <p:spPr>
          <a:xfrm>
            <a:off x="838199" y="140919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b="1" dirty="0"/>
              <a:t>Freud's Stages of Personality Development</a:t>
            </a:r>
            <a:endParaRPr dirty="0"/>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440" name="Google Shape;440;p46"/>
          <p:cNvGraphicFramePr/>
          <p:nvPr>
            <p:extLst>
              <p:ext uri="{D42A27DB-BD31-4B8C-83A1-F6EECF244321}">
                <p14:modId xmlns:p14="http://schemas.microsoft.com/office/powerpoint/2010/main" val="1824524602"/>
              </p:ext>
            </p:extLst>
          </p:nvPr>
        </p:nvGraphicFramePr>
        <p:xfrm>
          <a:off x="909319" y="1763850"/>
          <a:ext cx="9598891" cy="4496675"/>
        </p:xfrm>
        <a:graphic>
          <a:graphicData uri="http://schemas.openxmlformats.org/drawingml/2006/table">
            <a:tbl>
              <a:tblPr firstRow="1" bandRow="1">
                <a:noFill/>
                <a:tableStyleId>{F7F09050-E102-4C03-A722-9BCC857FA67D}</a:tableStyleId>
              </a:tblPr>
              <a:tblGrid>
                <a:gridCol w="1488812">
                  <a:extLst>
                    <a:ext uri="{9D8B030D-6E8A-4147-A177-3AD203B41FA5}">
                      <a16:colId xmlns="" xmlns:a16="http://schemas.microsoft.com/office/drawing/2014/main" val="20000"/>
                    </a:ext>
                  </a:extLst>
                </a:gridCol>
                <a:gridCol w="1696349">
                  <a:extLst>
                    <a:ext uri="{9D8B030D-6E8A-4147-A177-3AD203B41FA5}">
                      <a16:colId xmlns="" xmlns:a16="http://schemas.microsoft.com/office/drawing/2014/main" val="20001"/>
                    </a:ext>
                  </a:extLst>
                </a:gridCol>
                <a:gridCol w="2448560">
                  <a:extLst>
                    <a:ext uri="{9D8B030D-6E8A-4147-A177-3AD203B41FA5}">
                      <a16:colId xmlns="" xmlns:a16="http://schemas.microsoft.com/office/drawing/2014/main" val="20002"/>
                    </a:ext>
                  </a:extLst>
                </a:gridCol>
                <a:gridCol w="3965170">
                  <a:extLst>
                    <a:ext uri="{9D8B030D-6E8A-4147-A177-3AD203B41FA5}">
                      <a16:colId xmlns="" xmlns:a16="http://schemas.microsoft.com/office/drawing/2014/main" val="20003"/>
                    </a:ext>
                  </a:extLst>
                </a:gridCol>
              </a:tblGrid>
              <a:tr h="7887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Stage name</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Approximate age</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Erogenous zone (source of pleasure)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Main activity</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0"/>
                  </a:ext>
                </a:extLst>
              </a:tr>
              <a:tr h="5703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Oral</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Birth – 1 year</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Mouth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Eating &amp; </a:t>
                      </a:r>
                      <a:r>
                        <a:rPr lang="en-US" sz="2200" u="none" strike="noStrike" cap="none" dirty="0" smtClean="0">
                          <a:latin typeface="Calibri" panose="020F0502020204030204" pitchFamily="34" charset="0"/>
                          <a:cs typeface="Calibri" panose="020F0502020204030204" pitchFamily="34" charset="0"/>
                        </a:rPr>
                        <a:t>drinking:</a:t>
                      </a:r>
                      <a:r>
                        <a:rPr lang="en-US" sz="2200" u="none" strike="noStrike" cap="none" baseline="0" dirty="0" smtClean="0">
                          <a:latin typeface="Calibri" panose="020F0502020204030204" pitchFamily="34" charset="0"/>
                          <a:cs typeface="Calibri" panose="020F0502020204030204" pitchFamily="34" charset="0"/>
                        </a:rPr>
                        <a:t> chewing, biting, sucking</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1"/>
                  </a:ext>
                </a:extLst>
              </a:tr>
              <a:tr h="5703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Anal</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1 – 3 years</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Anus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Defecation</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2"/>
                  </a:ext>
                </a:extLst>
              </a:tr>
              <a:tr h="5703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Phallic</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3 – 6 years</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Genitals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Masturbation/Self Manipulation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3"/>
                  </a:ext>
                </a:extLst>
              </a:tr>
              <a:tr h="5703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Latency</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6 – puberty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Libido inactive</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Socialization, intellectual activity</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4"/>
                  </a:ext>
                </a:extLst>
              </a:tr>
              <a:tr h="788700">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Genital</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Puberty – death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Genitals: maturing sexual interests</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just" rtl="0">
                        <a:lnSpc>
                          <a:spcPct val="107000"/>
                        </a:lnSpc>
                        <a:spcBef>
                          <a:spcPts val="0"/>
                        </a:spcBef>
                        <a:spcAft>
                          <a:spcPts val="0"/>
                        </a:spcAft>
                        <a:buNone/>
                      </a:pPr>
                      <a:r>
                        <a:rPr lang="en-US" sz="2200" u="none" strike="noStrike" cap="none" dirty="0">
                          <a:latin typeface="Calibri" panose="020F0502020204030204" pitchFamily="34" charset="0"/>
                          <a:cs typeface="Calibri" panose="020F0502020204030204" pitchFamily="34" charset="0"/>
                        </a:rPr>
                        <a:t>Sexual intercourse </a:t>
                      </a:r>
                      <a:endParaRPr sz="2100" u="none" strike="noStrike" cap="none" dirty="0">
                        <a:latin typeface="Calibri" panose="020F0502020204030204" pitchFamily="34" charset="0"/>
                        <a:ea typeface="Calibri"/>
                        <a:cs typeface="Calibri" panose="020F0502020204030204" pitchFamily="34" charset="0"/>
                        <a:sym typeface="Calibri"/>
                      </a:endParaRPr>
                    </a:p>
                  </a:txBody>
                  <a:tcPr marL="91450" marR="91450" marT="45725" marB="45725"/>
                </a:tc>
                <a:extLst>
                  <a:ext uri="{0D108BD9-81ED-4DB2-BD59-A6C34878D82A}">
                    <a16:rowId xmlns="" xmlns:a16="http://schemas.microsoft.com/office/drawing/2014/main" val="10005"/>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7"/>
          <p:cNvSpPr txBox="1">
            <a:spLocks noGrp="1"/>
          </p:cNvSpPr>
          <p:nvPr>
            <p:ph type="title"/>
          </p:nvPr>
        </p:nvSpPr>
        <p:spPr>
          <a:xfrm>
            <a:off x="838200" y="365125"/>
            <a:ext cx="9488055" cy="1325563"/>
          </a:xfrm>
          <a:prstGeom prst="rect">
            <a:avLst/>
          </a:prstGeom>
          <a:solidFill>
            <a:srgbClr val="0070C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200" b="1" dirty="0">
                <a:solidFill>
                  <a:schemeClr val="bg1"/>
                </a:solidFill>
                <a:sym typeface="Calibri"/>
              </a:rPr>
              <a:t>Psychoanalytical / psychodynamic theories </a:t>
            </a:r>
            <a:endParaRPr sz="3200" dirty="0">
              <a:solidFill>
                <a:schemeClr val="bg1"/>
              </a:solidFill>
              <a:sym typeface="Calibri"/>
            </a:endParaRPr>
          </a:p>
        </p:txBody>
      </p:sp>
      <p:sp>
        <p:nvSpPr>
          <p:cNvPr id="446" name="Google Shape;446;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sz="3400" b="1" dirty="0">
                <a:sym typeface="Calibri"/>
              </a:rPr>
              <a:t>(b)Neo-analytic or Neo-Freudian</a:t>
            </a:r>
            <a:r>
              <a:rPr lang="en-US" sz="3400" b="1" dirty="0"/>
              <a:t>s:</a:t>
            </a:r>
            <a:endParaRPr sz="3400" dirty="0"/>
          </a:p>
          <a:p>
            <a:pPr marL="0" lvl="0" indent="0" algn="l" rtl="0">
              <a:lnSpc>
                <a:spcPct val="90000"/>
              </a:lnSpc>
              <a:spcBef>
                <a:spcPts val="1000"/>
              </a:spcBef>
              <a:spcAft>
                <a:spcPts val="0"/>
              </a:spcAft>
              <a:buClr>
                <a:schemeClr val="dk1"/>
              </a:buClr>
              <a:buSzPts val="2800"/>
              <a:buNone/>
            </a:pPr>
            <a:endParaRPr dirty="0"/>
          </a:p>
          <a:p>
            <a:pPr marL="685800" lvl="1" indent="-260350" algn="l" rtl="0">
              <a:lnSpc>
                <a:spcPct val="115000"/>
              </a:lnSpc>
              <a:spcBef>
                <a:spcPts val="500"/>
              </a:spcBef>
              <a:spcAft>
                <a:spcPts val="0"/>
              </a:spcAft>
              <a:buClr>
                <a:schemeClr val="dk1"/>
              </a:buClr>
              <a:buSzPts val="2900"/>
              <a:buFont typeface="Noto Sans Symbols"/>
              <a:buChar char="⮚"/>
            </a:pPr>
            <a:r>
              <a:rPr lang="en-US" sz="2900" b="1" dirty="0">
                <a:latin typeface="Calibri" panose="020F0502020204030204" pitchFamily="34" charset="0"/>
                <a:cs typeface="Calibri" panose="020F0502020204030204" pitchFamily="34" charset="0"/>
                <a:sym typeface="Calibri"/>
              </a:rPr>
              <a:t>Carl Rogers</a:t>
            </a:r>
            <a:r>
              <a:rPr lang="en-US" sz="2900" dirty="0">
                <a:latin typeface="Calibri" panose="020F0502020204030204" pitchFamily="34" charset="0"/>
                <a:cs typeface="Calibri" panose="020F0502020204030204" pitchFamily="34" charset="0"/>
                <a:sym typeface="Calibri"/>
              </a:rPr>
              <a:t>’ non-directivity for the congruence of individual.</a:t>
            </a:r>
            <a:endParaRPr sz="2500" dirty="0">
              <a:latin typeface="Calibri" panose="020F0502020204030204" pitchFamily="34" charset="0"/>
              <a:cs typeface="Calibri" panose="020F0502020204030204" pitchFamily="34" charset="0"/>
              <a:sym typeface="Calibri"/>
            </a:endParaRPr>
          </a:p>
          <a:p>
            <a:pPr marL="685800" lvl="1" indent="-260350" algn="l" rtl="0">
              <a:lnSpc>
                <a:spcPct val="115000"/>
              </a:lnSpc>
              <a:spcBef>
                <a:spcPts val="500"/>
              </a:spcBef>
              <a:spcAft>
                <a:spcPts val="0"/>
              </a:spcAft>
              <a:buClr>
                <a:schemeClr val="dk1"/>
              </a:buClr>
              <a:buSzPts val="2900"/>
              <a:buFont typeface="Noto Sans Symbols"/>
              <a:buChar char="⮚"/>
            </a:pPr>
            <a:r>
              <a:rPr lang="en-US" sz="2900" b="1" dirty="0">
                <a:latin typeface="Calibri" panose="020F0502020204030204" pitchFamily="34" charset="0"/>
                <a:cs typeface="Calibri" panose="020F0502020204030204" pitchFamily="34" charset="0"/>
                <a:sym typeface="Calibri"/>
              </a:rPr>
              <a:t>A. Adler </a:t>
            </a:r>
            <a:r>
              <a:rPr lang="en-US" sz="2900" dirty="0">
                <a:latin typeface="Calibri" panose="020F0502020204030204" pitchFamily="34" charset="0"/>
                <a:cs typeface="Calibri" panose="020F0502020204030204" pitchFamily="34" charset="0"/>
                <a:sym typeface="Calibri"/>
              </a:rPr>
              <a:t>with his inferiority and superiority complexes.</a:t>
            </a:r>
            <a:endParaRPr sz="2500" dirty="0">
              <a:latin typeface="Calibri" panose="020F0502020204030204" pitchFamily="34" charset="0"/>
              <a:cs typeface="Calibri" panose="020F0502020204030204" pitchFamily="34" charset="0"/>
              <a:sym typeface="Calibri"/>
            </a:endParaRPr>
          </a:p>
          <a:p>
            <a:pPr marL="685800" lvl="1" indent="-260350" algn="l" rtl="0">
              <a:lnSpc>
                <a:spcPct val="115000"/>
              </a:lnSpc>
              <a:spcBef>
                <a:spcPts val="500"/>
              </a:spcBef>
              <a:spcAft>
                <a:spcPts val="0"/>
              </a:spcAft>
              <a:buClr>
                <a:schemeClr val="dk1"/>
              </a:buClr>
              <a:buSzPts val="2900"/>
              <a:buFont typeface="Noto Sans Symbols"/>
              <a:buChar char="⮚"/>
            </a:pPr>
            <a:r>
              <a:rPr lang="en-US" sz="2900" b="1" dirty="0">
                <a:latin typeface="Calibri" panose="020F0502020204030204" pitchFamily="34" charset="0"/>
                <a:cs typeface="Calibri" panose="020F0502020204030204" pitchFamily="34" charset="0"/>
                <a:sym typeface="Calibri"/>
              </a:rPr>
              <a:t>C.G. Jung </a:t>
            </a:r>
            <a:r>
              <a:rPr lang="en-US" sz="2900" dirty="0">
                <a:latin typeface="Calibri" panose="020F0502020204030204" pitchFamily="34" charset="0"/>
                <a:cs typeface="Calibri" panose="020F0502020204030204" pitchFamily="34" charset="0"/>
                <a:sym typeface="Calibri"/>
              </a:rPr>
              <a:t>with collective unconsciousness.</a:t>
            </a:r>
            <a:endParaRPr sz="2500" dirty="0">
              <a:latin typeface="Calibri" panose="020F0502020204030204" pitchFamily="34" charset="0"/>
              <a:cs typeface="Calibri" panose="020F0502020204030204" pitchFamily="34" charset="0"/>
              <a:sym typeface="Calibri"/>
            </a:endParaRPr>
          </a:p>
          <a:p>
            <a:pPr marL="685800" lvl="1" indent="-260350" algn="l" rtl="0">
              <a:lnSpc>
                <a:spcPct val="115000"/>
              </a:lnSpc>
              <a:spcBef>
                <a:spcPts val="500"/>
              </a:spcBef>
              <a:spcAft>
                <a:spcPts val="0"/>
              </a:spcAft>
              <a:buClr>
                <a:schemeClr val="dk1"/>
              </a:buClr>
              <a:buSzPts val="2900"/>
              <a:buFont typeface="Noto Sans Symbols"/>
              <a:buChar char="⮚"/>
            </a:pPr>
            <a:r>
              <a:rPr lang="en-US" sz="2900" b="1" dirty="0">
                <a:latin typeface="Calibri" panose="020F0502020204030204" pitchFamily="34" charset="0"/>
                <a:cs typeface="Calibri" panose="020F0502020204030204" pitchFamily="34" charset="0"/>
                <a:sym typeface="Calibri"/>
              </a:rPr>
              <a:t>H. Erikson </a:t>
            </a:r>
            <a:r>
              <a:rPr lang="en-US" sz="2900" dirty="0">
                <a:latin typeface="Calibri" panose="020F0502020204030204" pitchFamily="34" charset="0"/>
                <a:cs typeface="Calibri" panose="020F0502020204030204" pitchFamily="34" charset="0"/>
                <a:sym typeface="Calibri"/>
              </a:rPr>
              <a:t>with his psychosocial theory with the 8 stages of personality development </a:t>
            </a:r>
            <a:endParaRPr sz="2900" dirty="0">
              <a:latin typeface="Calibri" panose="020F0502020204030204" pitchFamily="34" charset="0"/>
              <a:cs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a:spLocks noGrp="1"/>
          </p:cNvSpPr>
          <p:nvPr>
            <p:ph type="title"/>
          </p:nvPr>
        </p:nvSpPr>
        <p:spPr>
          <a:xfrm>
            <a:off x="838200" y="365125"/>
            <a:ext cx="9632372" cy="1325563"/>
          </a:xfrm>
          <a:prstGeom prst="rect">
            <a:avLst/>
          </a:prstGeom>
          <a:solidFill>
            <a:srgbClr val="0070C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200" b="1" dirty="0">
                <a:solidFill>
                  <a:schemeClr val="bg1"/>
                </a:solidFill>
              </a:rPr>
              <a:t>Psychoanalytical</a:t>
            </a:r>
            <a:r>
              <a:rPr lang="en-US" sz="3200" b="1" dirty="0">
                <a:solidFill>
                  <a:schemeClr val="bg1"/>
                </a:solidFill>
                <a:sym typeface="Calibri"/>
              </a:rPr>
              <a:t> / psychodynamic theories</a:t>
            </a:r>
            <a:endParaRPr sz="3200" dirty="0">
              <a:solidFill>
                <a:schemeClr val="bg1"/>
              </a:solidFill>
              <a:sym typeface="Calibri"/>
            </a:endParaRPr>
          </a:p>
        </p:txBody>
      </p:sp>
      <p:sp>
        <p:nvSpPr>
          <p:cNvPr id="452" name="Google Shape;452;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chemeClr val="dk1"/>
              </a:buClr>
              <a:buSzPts val="3000"/>
              <a:buChar char="•"/>
            </a:pPr>
            <a:r>
              <a:rPr lang="en-US" sz="3000" dirty="0"/>
              <a:t>Psychosocial stages by E. Erikson </a:t>
            </a:r>
            <a:endParaRPr sz="3000" dirty="0"/>
          </a:p>
          <a:p>
            <a:pPr marL="228600" lvl="0" indent="-50800" algn="l" rtl="0">
              <a:lnSpc>
                <a:spcPct val="90000"/>
              </a:lnSpc>
              <a:spcBef>
                <a:spcPts val="1000"/>
              </a:spcBef>
              <a:spcAft>
                <a:spcPts val="0"/>
              </a:spcAft>
              <a:buClr>
                <a:schemeClr val="dk1"/>
              </a:buClr>
              <a:buSzPts val="2800"/>
              <a:buNone/>
            </a:pPr>
            <a:endParaRPr sz="3000" dirty="0"/>
          </a:p>
        </p:txBody>
      </p:sp>
      <p:pic>
        <p:nvPicPr>
          <p:cNvPr id="453" name="Google Shape;453;p48"/>
          <p:cNvPicPr preferRelativeResize="0"/>
          <p:nvPr/>
        </p:nvPicPr>
        <p:blipFill rotWithShape="1">
          <a:blip r:embed="rId3">
            <a:alphaModFix/>
          </a:blip>
          <a:srcRect/>
          <a:stretch/>
        </p:blipFill>
        <p:spPr>
          <a:xfrm>
            <a:off x="1721427" y="2235200"/>
            <a:ext cx="8749145" cy="407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2000"/>
                                        <p:tgtEl>
                                          <p:spTgt spid="453"/>
                                        </p:tgtEl>
                                      </p:cBhvr>
                                    </p:animEffect>
                                    <p:anim calcmode="lin" valueType="num">
                                      <p:cBhvr>
                                        <p:cTn id="8" dur="2000" fill="hold"/>
                                        <p:tgtEl>
                                          <p:spTgt spid="453"/>
                                        </p:tgtEl>
                                        <p:attrNameLst>
                                          <p:attrName>ppt_w</p:attrName>
                                        </p:attrNameLst>
                                      </p:cBhvr>
                                      <p:tavLst>
                                        <p:tav tm="0" fmla="#ppt_w*sin(2.5*pi*$)">
                                          <p:val>
                                            <p:fltVal val="0"/>
                                          </p:val>
                                        </p:tav>
                                        <p:tav tm="100000">
                                          <p:val>
                                            <p:fltVal val="1"/>
                                          </p:val>
                                        </p:tav>
                                      </p:tavLst>
                                    </p:anim>
                                    <p:anim calcmode="lin" valueType="num">
                                      <p:cBhvr>
                                        <p:cTn id="9" dur="2000" fill="hold"/>
                                        <p:tgtEl>
                                          <p:spTgt spid="4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97585"/>
            <a:ext cx="3932237" cy="732602"/>
          </a:xfrm>
          <a:solidFill>
            <a:srgbClr val="0070C0"/>
          </a:solidFill>
        </p:spPr>
        <p:txBody>
          <a:bodyPr/>
          <a:lstStyle/>
          <a:p>
            <a:r>
              <a:rPr lang="en-US" dirty="0">
                <a:solidFill>
                  <a:schemeClr val="bg1"/>
                </a:solidFill>
              </a:rPr>
              <a:t>Humanistic theory</a:t>
            </a:r>
          </a:p>
        </p:txBody>
      </p:sp>
      <p:sp>
        <p:nvSpPr>
          <p:cNvPr id="3" name="Text Placeholder 2"/>
          <p:cNvSpPr>
            <a:spLocks noGrp="1"/>
          </p:cNvSpPr>
          <p:nvPr>
            <p:ph type="body" idx="1"/>
          </p:nvPr>
        </p:nvSpPr>
        <p:spPr/>
        <p:txBody>
          <a:bodyPr/>
          <a:lstStyle/>
          <a:p>
            <a:pPr marL="25400" indent="0">
              <a:buNone/>
            </a:pPr>
            <a:endParaRPr lang="en-US" dirty="0"/>
          </a:p>
        </p:txBody>
      </p:sp>
      <p:sp>
        <p:nvSpPr>
          <p:cNvPr id="4" name="Text Placeholder 3"/>
          <p:cNvSpPr>
            <a:spLocks noGrp="1"/>
          </p:cNvSpPr>
          <p:nvPr>
            <p:ph type="body" idx="2"/>
          </p:nvPr>
        </p:nvSpPr>
        <p:spPr>
          <a:xfrm>
            <a:off x="839788" y="1981200"/>
            <a:ext cx="3932237" cy="3887788"/>
          </a:xfrm>
        </p:spPr>
        <p:txBody>
          <a:bodyPr>
            <a:normAutofit/>
          </a:bodyPr>
          <a:lstStyle/>
          <a:p>
            <a:r>
              <a:rPr lang="en-US" sz="3200" dirty="0"/>
              <a:t>BY Carl Rogers and Abraham Maslow</a:t>
            </a:r>
          </a:p>
          <a:p>
            <a:endParaRPr lang="en-US" sz="3200" dirty="0"/>
          </a:p>
          <a:p>
            <a:r>
              <a:rPr lang="en-US" sz="3200" dirty="0"/>
              <a:t>self-determination, growth, and glory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560" y="997585"/>
            <a:ext cx="5495111" cy="483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5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218675"/>
            <a:ext cx="9504680" cy="14604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400"/>
              <a:buFont typeface="Calibri"/>
              <a:buNone/>
            </a:pPr>
            <a:r>
              <a:rPr lang="en-US" b="1" dirty="0">
                <a:solidFill>
                  <a:schemeClr val="lt1"/>
                </a:solidFill>
                <a:sym typeface="Calibri"/>
              </a:rPr>
              <a:t/>
            </a:r>
            <a:br>
              <a:rPr lang="en-US" b="1" dirty="0">
                <a:solidFill>
                  <a:schemeClr val="lt1"/>
                </a:solidFill>
                <a:sym typeface="Calibri"/>
              </a:rPr>
            </a:br>
            <a:r>
              <a:rPr lang="en-US" b="1" dirty="0">
                <a:solidFill>
                  <a:schemeClr val="lt1"/>
                </a:solidFill>
              </a:rPr>
              <a:t> Relevance of Educational Psychology for teachers</a:t>
            </a:r>
            <a:endParaRPr dirty="0"/>
          </a:p>
        </p:txBody>
      </p:sp>
      <p:sp>
        <p:nvSpPr>
          <p:cNvPr id="94" name="Google Shape;94;p2"/>
          <p:cNvSpPr txBox="1">
            <a:spLocks noGrp="1"/>
          </p:cNvSpPr>
          <p:nvPr>
            <p:ph type="body" idx="1"/>
          </p:nvPr>
        </p:nvSpPr>
        <p:spPr>
          <a:xfrm>
            <a:off x="838200" y="1679075"/>
            <a:ext cx="9504680" cy="4351338"/>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4000"/>
              <a:buNone/>
            </a:pPr>
            <a:endParaRPr lang="en-US" sz="3600" b="1" dirty="0"/>
          </a:p>
          <a:p>
            <a:pPr marL="0" lvl="0" indent="0" algn="l" rtl="0">
              <a:lnSpc>
                <a:spcPct val="90000"/>
              </a:lnSpc>
              <a:spcBef>
                <a:spcPts val="1000"/>
              </a:spcBef>
              <a:spcAft>
                <a:spcPts val="0"/>
              </a:spcAft>
              <a:buClr>
                <a:schemeClr val="dk1"/>
              </a:buClr>
              <a:buSzPts val="4000"/>
              <a:buNone/>
            </a:pPr>
            <a:r>
              <a:rPr lang="en-US" sz="3600" b="1" dirty="0"/>
              <a:t>Discuss the relevance of educational psychology for teachers.</a:t>
            </a:r>
          </a:p>
          <a:p>
            <a:pPr marL="0" lvl="0" indent="0" algn="ctr" rtl="0">
              <a:lnSpc>
                <a:spcPct val="90000"/>
              </a:lnSpc>
              <a:spcBef>
                <a:spcPts val="1000"/>
              </a:spcBef>
              <a:spcAft>
                <a:spcPts val="0"/>
              </a:spcAft>
              <a:buClr>
                <a:schemeClr val="dk1"/>
              </a:buClr>
              <a:buSzPts val="4000"/>
              <a:buNone/>
            </a:pPr>
            <a:r>
              <a:rPr lang="en-US" sz="3600" b="1" dirty="0"/>
              <a:t>(Think-pair-share)</a:t>
            </a:r>
          </a:p>
          <a:p>
            <a:pPr marL="0" lvl="0" indent="0" algn="l" rtl="0">
              <a:lnSpc>
                <a:spcPct val="90000"/>
              </a:lnSpc>
              <a:spcBef>
                <a:spcPts val="1000"/>
              </a:spcBef>
              <a:spcAft>
                <a:spcPts val="0"/>
              </a:spcAft>
              <a:buClr>
                <a:schemeClr val="dk1"/>
              </a:buClr>
              <a:buSzPts val="4000"/>
              <a:buNone/>
            </a:pPr>
            <a:endParaRPr sz="4000" b="1" dirty="0">
              <a:sym typeface="Calibri"/>
            </a:endParaRPr>
          </a:p>
          <a:p>
            <a:pPr marL="0" lvl="0" indent="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971415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0"/>
          <p:cNvSpPr txBox="1">
            <a:spLocks noGrp="1"/>
          </p:cNvSpPr>
          <p:nvPr>
            <p:ph type="title"/>
          </p:nvPr>
        </p:nvSpPr>
        <p:spPr>
          <a:xfrm>
            <a:off x="838200" y="365125"/>
            <a:ext cx="9605682" cy="1325563"/>
          </a:xfrm>
          <a:prstGeom prst="rect">
            <a:avLst/>
          </a:prstGeom>
          <a:solidFill>
            <a:srgbClr val="0070C0"/>
          </a:solidFill>
          <a:ln>
            <a:noFill/>
          </a:ln>
        </p:spPr>
        <p:txBody>
          <a:bodyPr spcFirstLastPara="1" wrap="square" lIns="91425" tIns="45700" rIns="91425" bIns="45700" anchor="ctr" anchorCtr="0">
            <a:normAutofit/>
          </a:bodyPr>
          <a:lstStyle/>
          <a:p>
            <a:pPr lvl="0" algn="ctr">
              <a:buSzPts val="4400"/>
            </a:pPr>
            <a:r>
              <a:rPr lang="en-US" sz="3200" b="1" dirty="0">
                <a:solidFill>
                  <a:schemeClr val="lt1"/>
                </a:solidFill>
              </a:rPr>
              <a:t>Theories of personality (Cont’d)</a:t>
            </a:r>
            <a:endParaRPr sz="3200" b="1" dirty="0">
              <a:sym typeface="Calibri"/>
            </a:endParaRPr>
          </a:p>
        </p:txBody>
      </p:sp>
      <p:sp>
        <p:nvSpPr>
          <p:cNvPr id="466" name="Google Shape;466;p50"/>
          <p:cNvSpPr txBox="1">
            <a:spLocks noGrp="1"/>
          </p:cNvSpPr>
          <p:nvPr>
            <p:ph type="body" idx="1"/>
          </p:nvPr>
        </p:nvSpPr>
        <p:spPr>
          <a:xfrm>
            <a:off x="838200" y="1825625"/>
            <a:ext cx="10515600" cy="3427693"/>
          </a:xfrm>
          <a:prstGeom prst="rect">
            <a:avLst/>
          </a:prstGeom>
          <a:noFill/>
          <a:ln>
            <a:noFill/>
          </a:ln>
        </p:spPr>
        <p:txBody>
          <a:bodyPr spcFirstLastPara="1" wrap="square" lIns="91425" tIns="45700" rIns="91425" bIns="45700" anchor="ctr" anchorCtr="0">
            <a:normAutofit/>
          </a:bodyPr>
          <a:lstStyle/>
          <a:p>
            <a:pPr marL="0" indent="0">
              <a:spcBef>
                <a:spcPts val="0"/>
              </a:spcBef>
              <a:buSzPts val="2800"/>
              <a:buNone/>
            </a:pPr>
            <a:r>
              <a:rPr lang="en-US" sz="3200" b="1" dirty="0"/>
              <a:t>      Socio-cognitive theory</a:t>
            </a:r>
          </a:p>
          <a:p>
            <a:pPr marL="0" indent="0">
              <a:spcBef>
                <a:spcPts val="0"/>
              </a:spcBef>
              <a:buSzPts val="2800"/>
              <a:buNone/>
            </a:pPr>
            <a:endParaRPr lang="en-US" sz="3200" dirty="0"/>
          </a:p>
          <a:p>
            <a:pPr indent="-457200">
              <a:spcBef>
                <a:spcPts val="0"/>
              </a:spcBef>
              <a:buSzPts val="2800"/>
            </a:pPr>
            <a:r>
              <a:rPr lang="en-US" sz="3200" dirty="0"/>
              <a:t>It is developed by </a:t>
            </a:r>
            <a:r>
              <a:rPr lang="en-US" sz="3200" b="1" dirty="0"/>
              <a:t>Albert Bandura.</a:t>
            </a:r>
            <a:r>
              <a:rPr lang="en-US" sz="3200" dirty="0"/>
              <a:t> </a:t>
            </a:r>
          </a:p>
          <a:p>
            <a:pPr indent="-457200">
              <a:spcBef>
                <a:spcPts val="0"/>
              </a:spcBef>
              <a:buSzPts val="2800"/>
            </a:pPr>
            <a:r>
              <a:rPr lang="en-US" sz="2800" dirty="0"/>
              <a:t>It considers personality as the result of observational learning.</a:t>
            </a:r>
            <a:endParaRPr lang="en-US" dirty="0"/>
          </a:p>
          <a:p>
            <a:pPr indent="-457200">
              <a:spcBef>
                <a:spcPts val="0"/>
              </a:spcBef>
              <a:buSzPts val="2800"/>
            </a:pPr>
            <a:r>
              <a:rPr lang="en-US" sz="2800" dirty="0"/>
              <a:t>emphasizes the role of cognitive processes, such as thinking and judging, in the development of personality.</a:t>
            </a:r>
          </a:p>
          <a:p>
            <a:pPr marL="457200" lvl="1" indent="0" algn="l" rtl="0">
              <a:lnSpc>
                <a:spcPct val="90000"/>
              </a:lnSpc>
              <a:spcBef>
                <a:spcPts val="500"/>
              </a:spcBef>
              <a:spcAft>
                <a:spcPts val="0"/>
              </a:spcAft>
              <a:buClr>
                <a:schemeClr val="dk1"/>
              </a:buClr>
              <a:buSzPts val="2400"/>
              <a:buNone/>
            </a:pPr>
            <a:r>
              <a:rPr lang="en-US" sz="2800" dirty="0">
                <a:latin typeface="Calibri" panose="020F0502020204030204" pitchFamily="34" charset="0"/>
                <a:cs typeface="Calibri" panose="020F0502020204030204" pitchFamily="34" charset="0"/>
              </a:rPr>
              <a:t> </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1"/>
          <p:cNvSpPr txBox="1">
            <a:spLocks noGrp="1"/>
          </p:cNvSpPr>
          <p:nvPr>
            <p:ph type="title"/>
          </p:nvPr>
        </p:nvSpPr>
        <p:spPr>
          <a:xfrm>
            <a:off x="838200" y="365125"/>
            <a:ext cx="9560859" cy="1325563"/>
          </a:xfrm>
          <a:prstGeom prst="rect">
            <a:avLst/>
          </a:prstGeom>
          <a:solidFill>
            <a:srgbClr val="0070C0"/>
          </a:solidFill>
          <a:ln>
            <a:noFill/>
          </a:ln>
        </p:spPr>
        <p:txBody>
          <a:bodyPr spcFirstLastPara="1" wrap="square" lIns="91425" tIns="45700" rIns="91425" bIns="45700" anchor="ctr" anchorCtr="0">
            <a:normAutofit/>
          </a:bodyPr>
          <a:lstStyle/>
          <a:p>
            <a:pPr lvl="0" algn="ctr">
              <a:buSzPts val="3200"/>
            </a:pPr>
            <a:r>
              <a:rPr lang="en-US" sz="3200" dirty="0"/>
              <a:t> </a:t>
            </a:r>
            <a:r>
              <a:rPr lang="en-US" sz="3200" b="1" dirty="0"/>
              <a:t>Pedagogical implications of personality on teaching and learning</a:t>
            </a:r>
            <a:endParaRPr sz="3200" b="1" dirty="0"/>
          </a:p>
        </p:txBody>
      </p:sp>
      <p:sp>
        <p:nvSpPr>
          <p:cNvPr id="472" name="Google Shape;472;p51"/>
          <p:cNvSpPr txBox="1">
            <a:spLocks noGrp="1"/>
          </p:cNvSpPr>
          <p:nvPr>
            <p:ph type="body" idx="1"/>
          </p:nvPr>
        </p:nvSpPr>
        <p:spPr>
          <a:xfrm>
            <a:off x="838200" y="1825625"/>
            <a:ext cx="9560859" cy="4001434"/>
          </a:xfrm>
          <a:prstGeom prst="rect">
            <a:avLst/>
          </a:prstGeom>
          <a:noFill/>
          <a:ln>
            <a:noFill/>
          </a:ln>
        </p:spPr>
        <p:txBody>
          <a:bodyPr spcFirstLastPara="1" wrap="square" lIns="91425" tIns="45700" rIns="91425" bIns="45700" anchor="ctr" anchorCtr="0">
            <a:normAutofit fontScale="92500" lnSpcReduction="20000"/>
          </a:bodyPr>
          <a:lstStyle/>
          <a:p>
            <a:pPr lvl="0"/>
            <a:r>
              <a:rPr lang="en-US" sz="3000" dirty="0"/>
              <a:t>For the teacher to understand who the learners are, personality knowledge is essential.</a:t>
            </a:r>
          </a:p>
          <a:p>
            <a:pPr lvl="0"/>
            <a:r>
              <a:rPr lang="en-US" sz="3000" dirty="0"/>
              <a:t>The role of the teacher is to shape suitable learners’ personality.</a:t>
            </a:r>
          </a:p>
          <a:p>
            <a:pPr lvl="0"/>
            <a:r>
              <a:rPr lang="en-US" sz="3000" dirty="0"/>
              <a:t>Teachers should provide a holistic education to learners. This means that teachers shall address all aspects of human development (intellectual, emotional, social, physical, moral, etc.), addressing thus learners’ individual whole personality.</a:t>
            </a:r>
          </a:p>
          <a:p>
            <a:pPr marL="114300" lvl="0" indent="0">
              <a:buNone/>
            </a:pPr>
            <a:endParaRPr lang="en-US" sz="3000" dirty="0"/>
          </a:p>
          <a:p>
            <a:pPr lvl="0"/>
            <a:r>
              <a:rPr lang="en-US" sz="3000" dirty="0">
                <a:solidFill>
                  <a:srgbClr val="FF0000"/>
                </a:solidFill>
              </a:rPr>
              <a:t>ADD</a:t>
            </a:r>
            <a:r>
              <a:rPr lang="en-US" sz="3000" dirty="0"/>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98106" cy="1325563"/>
          </a:xfrm>
          <a:solidFill>
            <a:srgbClr val="0070C0"/>
          </a:solidFill>
        </p:spPr>
        <p:txBody>
          <a:bodyPr>
            <a:normAutofit/>
          </a:bodyPr>
          <a:lstStyle/>
          <a:p>
            <a:pPr algn="ctr"/>
            <a:r>
              <a:rPr lang="en-US" sz="3200" b="1" dirty="0">
                <a:solidFill>
                  <a:schemeClr val="lt1"/>
                </a:solidFill>
              </a:rPr>
              <a:t>Theories of personality (Cont’d)</a:t>
            </a:r>
            <a:endParaRPr lang="en-US" sz="3200" b="1" dirty="0"/>
          </a:p>
        </p:txBody>
      </p:sp>
      <p:sp>
        <p:nvSpPr>
          <p:cNvPr id="3" name="Text Placeholder 2"/>
          <p:cNvSpPr>
            <a:spLocks noGrp="1"/>
          </p:cNvSpPr>
          <p:nvPr>
            <p:ph type="body" idx="1"/>
          </p:nvPr>
        </p:nvSpPr>
        <p:spPr>
          <a:xfrm>
            <a:off x="838200" y="1825625"/>
            <a:ext cx="9498106" cy="4351338"/>
          </a:xfrm>
        </p:spPr>
        <p:style>
          <a:lnRef idx="1">
            <a:schemeClr val="accent5"/>
          </a:lnRef>
          <a:fillRef idx="2">
            <a:schemeClr val="accent5"/>
          </a:fillRef>
          <a:effectRef idx="1">
            <a:schemeClr val="accent5"/>
          </a:effectRef>
          <a:fontRef idx="minor">
            <a:schemeClr val="dk1"/>
          </a:fontRef>
        </p:style>
        <p:txBody>
          <a:bodyPr/>
          <a:lstStyle/>
          <a:p>
            <a:pPr marL="114300" indent="0">
              <a:buNone/>
            </a:pPr>
            <a:r>
              <a:rPr lang="en-US" b="1" dirty="0"/>
              <a:t>       Application activity 3.3 ( in pairs)</a:t>
            </a:r>
          </a:p>
          <a:p>
            <a:endParaRPr lang="en-US" dirty="0"/>
          </a:p>
          <a:p>
            <a:pPr marL="114300" indent="0">
              <a:buNone/>
            </a:pPr>
            <a:r>
              <a:rPr lang="en-US" dirty="0"/>
              <a:t>In pairs, with concrete examples, explain the personality traits of your learners according to:</a:t>
            </a:r>
          </a:p>
          <a:p>
            <a:pPr lvl="0"/>
            <a:r>
              <a:rPr lang="en-US" dirty="0"/>
              <a:t>Sigmund Freud</a:t>
            </a:r>
          </a:p>
          <a:p>
            <a:pPr lvl="0"/>
            <a:r>
              <a:rPr lang="en-US" dirty="0"/>
              <a:t>Erik Erikson </a:t>
            </a:r>
          </a:p>
          <a:p>
            <a:r>
              <a:rPr lang="en-US" dirty="0"/>
              <a:t>Abraham Maslow </a:t>
            </a:r>
          </a:p>
        </p:txBody>
      </p:sp>
    </p:spTree>
    <p:extLst>
      <p:ext uri="{BB962C8B-B14F-4D97-AF65-F5344CB8AC3E}">
        <p14:creationId xmlns:p14="http://schemas.microsoft.com/office/powerpoint/2010/main" val="42752882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2"/>
          <p:cNvSpPr txBox="1">
            <a:spLocks noGrp="1"/>
          </p:cNvSpPr>
          <p:nvPr>
            <p:ph type="body" idx="1"/>
          </p:nvPr>
        </p:nvSpPr>
        <p:spPr>
          <a:xfrm>
            <a:off x="838200" y="1690688"/>
            <a:ext cx="9552709" cy="4351338"/>
          </a:xfrm>
          <a:prstGeom prst="rect">
            <a:avLst/>
          </a:prstGeom>
          <a:noFill/>
          <a:ln>
            <a:noFill/>
          </a:ln>
        </p:spPr>
        <p:txBody>
          <a:bodyPr spcFirstLastPara="1" wrap="square" lIns="91425" tIns="45700" rIns="91425" bIns="45700" anchor="t" anchorCtr="0">
            <a:normAutofit fontScale="92500" lnSpcReduction="20000"/>
          </a:bodyPr>
          <a:lstStyle/>
          <a:p>
            <a:pPr lvl="0"/>
            <a:r>
              <a:rPr lang="en-US" dirty="0"/>
              <a:t>Meaning of Personality </a:t>
            </a:r>
          </a:p>
          <a:p>
            <a:pPr lvl="0"/>
            <a:r>
              <a:rPr lang="en-US" dirty="0"/>
              <a:t>Uniqueness and identity characterize personality </a:t>
            </a:r>
          </a:p>
          <a:p>
            <a:pPr lvl="0"/>
            <a:r>
              <a:rPr lang="en-US" dirty="0"/>
              <a:t>Heredity and environment determine personality </a:t>
            </a:r>
          </a:p>
          <a:p>
            <a:pPr lvl="0"/>
            <a:r>
              <a:rPr lang="en-US" dirty="0"/>
              <a:t>Three subsystems of personality (Sigmund Freud): Id, Ego, and Superego</a:t>
            </a:r>
          </a:p>
          <a:p>
            <a:pPr lvl="0"/>
            <a:r>
              <a:rPr lang="en-US" dirty="0"/>
              <a:t>Theories of personality:</a:t>
            </a:r>
          </a:p>
          <a:p>
            <a:pPr>
              <a:buFont typeface="Wingdings" panose="05000000000000000000" pitchFamily="2" charset="2"/>
              <a:buChar char="Ø"/>
            </a:pPr>
            <a:r>
              <a:rPr lang="en-US" dirty="0"/>
              <a:t>Psychoanaltic</a:t>
            </a:r>
          </a:p>
          <a:p>
            <a:pPr>
              <a:buFont typeface="Wingdings" panose="05000000000000000000" pitchFamily="2" charset="2"/>
              <a:buChar char="Ø"/>
            </a:pPr>
            <a:r>
              <a:rPr lang="en-US" dirty="0"/>
              <a:t>Humanistic </a:t>
            </a:r>
          </a:p>
          <a:p>
            <a:pPr>
              <a:buFont typeface="Wingdings" panose="05000000000000000000" pitchFamily="2" charset="2"/>
              <a:buChar char="Ø"/>
            </a:pPr>
            <a:r>
              <a:rPr lang="en-US" dirty="0"/>
              <a:t>Socio-cognitive </a:t>
            </a:r>
          </a:p>
          <a:p>
            <a:r>
              <a:rPr lang="en-US" dirty="0"/>
              <a:t>It is impact to study personality for teaching and learning enhancement. </a:t>
            </a:r>
          </a:p>
          <a:p>
            <a:pPr marL="228600" lvl="0" indent="-50800" algn="l" rtl="0">
              <a:lnSpc>
                <a:spcPct val="90000"/>
              </a:lnSpc>
              <a:spcBef>
                <a:spcPts val="0"/>
              </a:spcBef>
              <a:spcAft>
                <a:spcPts val="0"/>
              </a:spcAft>
              <a:buClr>
                <a:schemeClr val="dk1"/>
              </a:buClr>
              <a:buSzPts val="2800"/>
              <a:buNone/>
            </a:pPr>
            <a:endParaRPr dirty="0"/>
          </a:p>
        </p:txBody>
      </p:sp>
      <p:sp>
        <p:nvSpPr>
          <p:cNvPr id="478" name="Google Shape;478;p52"/>
          <p:cNvSpPr txBox="1">
            <a:spLocks noGrp="1"/>
          </p:cNvSpPr>
          <p:nvPr>
            <p:ph type="title"/>
          </p:nvPr>
        </p:nvSpPr>
        <p:spPr>
          <a:xfrm>
            <a:off x="838200" y="365125"/>
            <a:ext cx="9552709"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marL="571500" lvl="0" indent="-571500" algn="l" rtl="0">
              <a:lnSpc>
                <a:spcPct val="90000"/>
              </a:lnSpc>
              <a:spcBef>
                <a:spcPts val="0"/>
              </a:spcBef>
              <a:spcAft>
                <a:spcPts val="0"/>
              </a:spcAft>
              <a:buClr>
                <a:schemeClr val="lt1"/>
              </a:buClr>
              <a:buSzPts val="3600"/>
              <a:buFont typeface="Wingdings" panose="05000000000000000000" pitchFamily="2" charset="2"/>
              <a:buChar char="Ø"/>
            </a:pPr>
            <a:r>
              <a:rPr lang="en-US" sz="3600" dirty="0">
                <a:solidFill>
                  <a:schemeClr val="lt1"/>
                </a:solidFill>
                <a:sym typeface="Calibri"/>
              </a:rPr>
              <a:t>Summary of the Unit</a:t>
            </a:r>
            <a:endParaRPr sz="3600" dirty="0">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238932" cy="1600200"/>
          </a:xfrm>
        </p:spPr>
        <p:txBody>
          <a:bodyPr/>
          <a:lstStyle/>
          <a:p>
            <a:endParaRPr lang="en-US" dirty="0"/>
          </a:p>
        </p:txBody>
      </p:sp>
      <p:sp>
        <p:nvSpPr>
          <p:cNvPr id="4" name="Text Placeholder 3"/>
          <p:cNvSpPr>
            <a:spLocks noGrp="1"/>
          </p:cNvSpPr>
          <p:nvPr>
            <p:ph type="body" idx="2"/>
          </p:nvPr>
        </p:nvSpPr>
        <p:spPr>
          <a:xfrm>
            <a:off x="839788" y="949960"/>
            <a:ext cx="9238932" cy="3811588"/>
          </a:xfrm>
          <a:solidFill>
            <a:schemeClr val="accent1"/>
          </a:solidFill>
        </p:spPr>
        <p:txBody>
          <a:bodyPr>
            <a:normAutofit/>
          </a:bodyPr>
          <a:lstStyle/>
          <a:p>
            <a:pPr algn="ctr"/>
            <a:endParaRPr lang="en-US" sz="7200" dirty="0"/>
          </a:p>
          <a:p>
            <a:pPr algn="ctr"/>
            <a:r>
              <a:rPr lang="en-US" sz="7200" dirty="0"/>
              <a:t>DAY 4</a:t>
            </a:r>
          </a:p>
        </p:txBody>
      </p:sp>
    </p:spTree>
    <p:extLst>
      <p:ext uri="{BB962C8B-B14F-4D97-AF65-F5344CB8AC3E}">
        <p14:creationId xmlns:p14="http://schemas.microsoft.com/office/powerpoint/2010/main" val="4232984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839788" y="995680"/>
            <a:ext cx="9767252" cy="4873308"/>
          </a:xfrm>
          <a:solidFill>
            <a:schemeClr val="accent5">
              <a:lumMod val="40000"/>
              <a:lumOff val="60000"/>
            </a:schemeClr>
          </a:solidFill>
        </p:spPr>
        <p:txBody>
          <a:bodyPr>
            <a:normAutofit/>
          </a:bodyPr>
          <a:lstStyle/>
          <a:p>
            <a:pPr algn="ctr"/>
            <a:endParaRPr lang="en-US" sz="4800" dirty="0"/>
          </a:p>
          <a:p>
            <a:pPr algn="ctr"/>
            <a:r>
              <a:rPr lang="en-US" sz="4800"/>
              <a:t>WELCOMING TEACHER </a:t>
            </a:r>
            <a:r>
              <a:rPr lang="en-US" sz="4800" dirty="0"/>
              <a:t>TRAINEES AND RECAP OF DAY 3</a:t>
            </a:r>
          </a:p>
        </p:txBody>
      </p:sp>
    </p:spTree>
    <p:extLst>
      <p:ext uri="{BB962C8B-B14F-4D97-AF65-F5344CB8AC3E}">
        <p14:creationId xmlns:p14="http://schemas.microsoft.com/office/powerpoint/2010/main" val="31118803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279572" cy="1600200"/>
          </a:xfrm>
        </p:spPr>
        <p:txBody>
          <a:bodyPr/>
          <a:lstStyle/>
          <a:p>
            <a:endParaRPr lang="en-US"/>
          </a:p>
        </p:txBody>
      </p:sp>
      <p:sp>
        <p:nvSpPr>
          <p:cNvPr id="4" name="Text Placeholder 3"/>
          <p:cNvSpPr>
            <a:spLocks noGrp="1"/>
          </p:cNvSpPr>
          <p:nvPr>
            <p:ph type="body" idx="2"/>
          </p:nvPr>
        </p:nvSpPr>
        <p:spPr>
          <a:xfrm>
            <a:off x="839788" y="1163320"/>
            <a:ext cx="9279572" cy="3811588"/>
          </a:xfrm>
          <a:solidFill>
            <a:schemeClr val="accent1"/>
          </a:solidFill>
        </p:spPr>
        <p:txBody>
          <a:bodyPr>
            <a:normAutofit/>
          </a:bodyPr>
          <a:lstStyle/>
          <a:p>
            <a:pPr algn="ctr"/>
            <a:endParaRPr lang="en-US" sz="5400" b="1" dirty="0">
              <a:solidFill>
                <a:schemeClr val="bg1"/>
              </a:solidFill>
            </a:endParaRPr>
          </a:p>
          <a:p>
            <a:pPr algn="ctr"/>
            <a:r>
              <a:rPr lang="en-US" sz="5400" b="1" dirty="0">
                <a:solidFill>
                  <a:schemeClr val="bg1"/>
                </a:solidFill>
              </a:rPr>
              <a:t>UNIT 4: SOCIAL PSYCHOLOGY</a:t>
            </a:r>
            <a:endParaRPr lang="en-US" sz="5400" dirty="0"/>
          </a:p>
        </p:txBody>
      </p:sp>
    </p:spTree>
    <p:extLst>
      <p:ext uri="{BB962C8B-B14F-4D97-AF65-F5344CB8AC3E}">
        <p14:creationId xmlns:p14="http://schemas.microsoft.com/office/powerpoint/2010/main" val="269186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3"/>
          <p:cNvSpPr txBox="1">
            <a:spLocks noGrp="1"/>
          </p:cNvSpPr>
          <p:nvPr>
            <p:ph type="title"/>
          </p:nvPr>
        </p:nvSpPr>
        <p:spPr>
          <a:xfrm>
            <a:off x="838200" y="365125"/>
            <a:ext cx="9414164" cy="1325563"/>
          </a:xfrm>
          <a:prstGeom prst="rect">
            <a:avLst/>
          </a:prstGeom>
          <a:solidFill>
            <a:srgbClr val="0070C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Calibri"/>
              <a:buNone/>
            </a:pPr>
            <a:r>
              <a:rPr lang="en-US" sz="4000" b="1" dirty="0">
                <a:solidFill>
                  <a:schemeClr val="bg1"/>
                </a:solidFill>
                <a:sym typeface="Calibri"/>
              </a:rPr>
              <a:t> SOCIAL PSYCHOLOGY</a:t>
            </a:r>
            <a:endParaRPr sz="4000" dirty="0">
              <a:solidFill>
                <a:schemeClr val="bg1"/>
              </a:solidFill>
              <a:sym typeface="Calibri"/>
            </a:endParaRPr>
          </a:p>
        </p:txBody>
      </p:sp>
      <p:sp>
        <p:nvSpPr>
          <p:cNvPr id="484" name="Google Shape;484;p53"/>
          <p:cNvSpPr txBox="1">
            <a:spLocks noGrp="1"/>
          </p:cNvSpPr>
          <p:nvPr>
            <p:ph type="body" idx="1"/>
          </p:nvPr>
        </p:nvSpPr>
        <p:spPr>
          <a:xfrm>
            <a:off x="838200" y="1825624"/>
            <a:ext cx="9414164" cy="4171763"/>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ctr" anchorCtr="0">
            <a:normAutofit/>
          </a:bodyPr>
          <a:lstStyle/>
          <a:p>
            <a:pPr marL="228600" lvl="0" indent="-50800" algn="l" rtl="0">
              <a:lnSpc>
                <a:spcPct val="90000"/>
              </a:lnSpc>
              <a:spcBef>
                <a:spcPts val="0"/>
              </a:spcBef>
              <a:spcAft>
                <a:spcPts val="0"/>
              </a:spcAft>
              <a:buClr>
                <a:schemeClr val="dk1"/>
              </a:buClr>
              <a:buSzPct val="100000"/>
              <a:buNone/>
            </a:pPr>
            <a:endParaRPr lang="en-US" b="1" dirty="0"/>
          </a:p>
          <a:p>
            <a:pPr marL="228600" lvl="0" indent="-50800" algn="l" rtl="0">
              <a:lnSpc>
                <a:spcPct val="90000"/>
              </a:lnSpc>
              <a:spcBef>
                <a:spcPts val="0"/>
              </a:spcBef>
              <a:spcAft>
                <a:spcPts val="0"/>
              </a:spcAft>
              <a:buClr>
                <a:schemeClr val="dk1"/>
              </a:buClr>
              <a:buSzPct val="100000"/>
              <a:buNone/>
            </a:pPr>
            <a:r>
              <a:rPr lang="en-US" b="1" dirty="0"/>
              <a:t>         Activity 4.1 </a:t>
            </a:r>
            <a:r>
              <a:rPr lang="en-US" b="1" dirty="0" smtClean="0"/>
              <a:t>(Brainstorming)</a:t>
            </a:r>
            <a:endParaRPr b="1" dirty="0"/>
          </a:p>
          <a:p>
            <a:pPr marL="457200" lvl="1" indent="0" algn="l" rtl="0">
              <a:lnSpc>
                <a:spcPct val="90000"/>
              </a:lnSpc>
              <a:spcBef>
                <a:spcPts val="500"/>
              </a:spcBef>
              <a:spcAft>
                <a:spcPts val="0"/>
              </a:spcAft>
              <a:buClr>
                <a:schemeClr val="dk1"/>
              </a:buClr>
              <a:buSzPct val="100000"/>
              <a:buNone/>
            </a:pPr>
            <a:endParaRPr sz="2800" dirty="0">
              <a:latin typeface="Calibri" panose="020F0502020204030204" pitchFamily="34" charset="0"/>
              <a:cs typeface="Calibri" panose="020F0502020204030204" pitchFamily="34" charset="0"/>
            </a:endParaRPr>
          </a:p>
          <a:p>
            <a:pPr marL="457200" lvl="1" indent="0" algn="l" rtl="0">
              <a:lnSpc>
                <a:spcPct val="90000"/>
              </a:lnSpc>
              <a:spcBef>
                <a:spcPts val="500"/>
              </a:spcBef>
              <a:spcAft>
                <a:spcPts val="0"/>
              </a:spcAft>
              <a:buClr>
                <a:schemeClr val="dk1"/>
              </a:buClr>
              <a:buSzPct val="100000"/>
              <a:buNone/>
            </a:pPr>
            <a:r>
              <a:rPr lang="en-US" sz="2800" dirty="0">
                <a:latin typeface="Calibri" panose="020F0502020204030204" pitchFamily="34" charset="0"/>
                <a:cs typeface="Calibri" panose="020F0502020204030204" pitchFamily="34" charset="0"/>
              </a:rPr>
              <a:t>Think about your day-to-day life and how many times you interact with others - family members, neighbors, roommates, classmates, team members, teachers, etc. - and explain what would happen without them. </a:t>
            </a:r>
            <a:endParaRPr sz="2800"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4"/>
          <p:cNvSpPr txBox="1">
            <a:spLocks noGrp="1"/>
          </p:cNvSpPr>
          <p:nvPr>
            <p:ph type="title"/>
          </p:nvPr>
        </p:nvSpPr>
        <p:spPr>
          <a:xfrm>
            <a:off x="838200" y="365125"/>
            <a:ext cx="94418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lgn="ctr">
              <a:buClr>
                <a:schemeClr val="lt1"/>
              </a:buClr>
              <a:buSzPts val="3600"/>
            </a:pPr>
            <a:r>
              <a:rPr lang="en-US" sz="3200" b="1" dirty="0">
                <a:solidFill>
                  <a:schemeClr val="bg1"/>
                </a:solidFill>
              </a:rPr>
              <a:t>Unit Learning Outcomes</a:t>
            </a:r>
            <a:endParaRPr sz="3200" dirty="0"/>
          </a:p>
        </p:txBody>
      </p:sp>
      <p:sp>
        <p:nvSpPr>
          <p:cNvPr id="490" name="Google Shape;490;p54"/>
          <p:cNvSpPr txBox="1">
            <a:spLocks noGrp="1"/>
          </p:cNvSpPr>
          <p:nvPr>
            <p:ph type="body" idx="1"/>
          </p:nvPr>
        </p:nvSpPr>
        <p:spPr>
          <a:xfrm>
            <a:off x="838200" y="1825625"/>
            <a:ext cx="9441873" cy="4189693"/>
          </a:xfrm>
          <a:prstGeom prst="rect">
            <a:avLst/>
          </a:prstGeom>
          <a:noFill/>
          <a:ln>
            <a:noFill/>
          </a:ln>
        </p:spPr>
        <p:txBody>
          <a:bodyPr spcFirstLastPara="1" wrap="square" lIns="91425" tIns="45700" rIns="91425" bIns="45700" anchor="ctr" anchorCtr="0">
            <a:normAutofit fontScale="85000" lnSpcReduction="10000"/>
          </a:bodyPr>
          <a:lstStyle/>
          <a:p>
            <a:pPr marL="685800" lvl="1" indent="-228600" algn="l" rtl="0">
              <a:lnSpc>
                <a:spcPct val="150000"/>
              </a:lnSpc>
              <a:spcBef>
                <a:spcPts val="0"/>
              </a:spcBef>
              <a:spcAft>
                <a:spcPts val="0"/>
              </a:spcAft>
              <a:buClr>
                <a:schemeClr val="dk1"/>
              </a:buClr>
              <a:buSzPts val="2400"/>
              <a:buChar char="•"/>
            </a:pPr>
            <a:r>
              <a:rPr lang="en-US" sz="3000" dirty="0">
                <a:latin typeface="Calibri" panose="020F0502020204030204" pitchFamily="34" charset="0"/>
                <a:cs typeface="Calibri" panose="020F0502020204030204" pitchFamily="34" charset="0"/>
                <a:sym typeface="Calibri"/>
              </a:rPr>
              <a:t>Explain briefly the concepts related to social psychology.</a:t>
            </a:r>
            <a:endParaRPr sz="3000"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Char char="•"/>
            </a:pPr>
            <a:r>
              <a:rPr lang="en-US" sz="3000" dirty="0">
                <a:latin typeface="Calibri" panose="020F0502020204030204" pitchFamily="34" charset="0"/>
                <a:cs typeface="Calibri" panose="020F0502020204030204" pitchFamily="34" charset="0"/>
                <a:sym typeface="Calibri"/>
              </a:rPr>
              <a:t>Understand the causes and consequences of people’s actions.</a:t>
            </a:r>
            <a:endParaRPr sz="3000"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Char char="•"/>
            </a:pPr>
            <a:r>
              <a:rPr lang="en-US" sz="3000" dirty="0">
                <a:latin typeface="Calibri" panose="020F0502020204030204" pitchFamily="34" charset="0"/>
                <a:cs typeface="Calibri" panose="020F0502020204030204" pitchFamily="34" charset="0"/>
                <a:sym typeface="Calibri"/>
              </a:rPr>
              <a:t>Differentiate the types of groups. </a:t>
            </a:r>
            <a:endParaRPr sz="3000"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Char char="•"/>
            </a:pPr>
            <a:r>
              <a:rPr lang="en-US" sz="3000" dirty="0">
                <a:latin typeface="Calibri" panose="020F0502020204030204" pitchFamily="34" charset="0"/>
                <a:cs typeface="Calibri" panose="020F0502020204030204" pitchFamily="34" charset="0"/>
                <a:sym typeface="Calibri"/>
              </a:rPr>
              <a:t>Explain the management of classroom groups.</a:t>
            </a:r>
            <a:endParaRPr sz="3000" dirty="0">
              <a:latin typeface="Calibri" panose="020F0502020204030204" pitchFamily="34" charset="0"/>
              <a:cs typeface="Calibri" panose="020F0502020204030204" pitchFamily="34" charset="0"/>
            </a:endParaRPr>
          </a:p>
          <a:p>
            <a:pPr marL="685800" lvl="1" indent="-228600" algn="l" rtl="0">
              <a:lnSpc>
                <a:spcPct val="150000"/>
              </a:lnSpc>
              <a:spcBef>
                <a:spcPts val="500"/>
              </a:spcBef>
              <a:spcAft>
                <a:spcPts val="0"/>
              </a:spcAft>
              <a:buClr>
                <a:schemeClr val="dk1"/>
              </a:buClr>
              <a:buSzPts val="2400"/>
              <a:buChar char="•"/>
            </a:pPr>
            <a:r>
              <a:rPr lang="en-US" sz="3000" dirty="0">
                <a:latin typeface="Calibri" panose="020F0502020204030204" pitchFamily="34" charset="0"/>
                <a:cs typeface="Calibri" panose="020F0502020204030204" pitchFamily="34" charset="0"/>
                <a:sym typeface="Calibri"/>
              </a:rPr>
              <a:t>Apply the knowledge of social psychology in school context.</a:t>
            </a:r>
            <a:endParaRPr sz="3000" dirty="0">
              <a:latin typeface="Calibri" panose="020F0502020204030204" pitchFamily="34" charset="0"/>
              <a:cs typeface="Calibri" panose="020F0502020204030204" pitchFamily="34" charset="0"/>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5"/>
          <p:cNvSpPr txBox="1">
            <a:spLocks noGrp="1"/>
          </p:cNvSpPr>
          <p:nvPr>
            <p:ph type="title"/>
          </p:nvPr>
        </p:nvSpPr>
        <p:spPr>
          <a:xfrm>
            <a:off x="838200" y="365125"/>
            <a:ext cx="9543473" cy="1325563"/>
          </a:xfrm>
          <a:prstGeom prst="rect">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rmAutofit/>
          </a:bodyPr>
          <a:lstStyle/>
          <a:p>
            <a:pPr lvl="0" algn="ctr">
              <a:buClr>
                <a:schemeClr val="lt1"/>
              </a:buClr>
              <a:buSzPts val="3600"/>
            </a:pPr>
            <a:r>
              <a:rPr lang="en-US" sz="3200" b="1" dirty="0">
                <a:solidFill>
                  <a:schemeClr val="bg1"/>
                </a:solidFill>
              </a:rPr>
              <a:t>Unit Structure </a:t>
            </a:r>
            <a:endParaRPr lang="en-US" sz="3200" dirty="0"/>
          </a:p>
        </p:txBody>
      </p:sp>
      <p:sp>
        <p:nvSpPr>
          <p:cNvPr id="496" name="Google Shape;496;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sym typeface="Calibri"/>
              </a:rPr>
              <a:t>                    </a:t>
            </a:r>
          </a:p>
          <a:p>
            <a:pPr marL="228600" lvl="0" indent="-228600" algn="l" rtl="0">
              <a:lnSpc>
                <a:spcPct val="90000"/>
              </a:lnSpc>
              <a:spcBef>
                <a:spcPts val="0"/>
              </a:spcBef>
              <a:spcAft>
                <a:spcPts val="0"/>
              </a:spcAft>
              <a:buClr>
                <a:schemeClr val="dk1"/>
              </a:buClr>
              <a:buSzPts val="2800"/>
              <a:buChar char="•"/>
            </a:pPr>
            <a:endParaRPr lang="en-US" b="1" dirty="0"/>
          </a:p>
          <a:p>
            <a:pPr marL="228600" lvl="0" indent="-228600" algn="l" rtl="0">
              <a:lnSpc>
                <a:spcPct val="90000"/>
              </a:lnSpc>
              <a:spcBef>
                <a:spcPts val="0"/>
              </a:spcBef>
              <a:spcAft>
                <a:spcPts val="0"/>
              </a:spcAft>
              <a:buClr>
                <a:schemeClr val="dk1"/>
              </a:buClr>
              <a:buSzPts val="2800"/>
              <a:buChar char="•"/>
            </a:pPr>
            <a:r>
              <a:rPr lang="en-US" b="1" dirty="0">
                <a:sym typeface="Calibri"/>
              </a:rPr>
              <a:t>Section 1: </a:t>
            </a:r>
            <a:r>
              <a:rPr lang="en-US" dirty="0">
                <a:sym typeface="Calibri"/>
              </a:rPr>
              <a:t>Key Concepts Related to Social Psychology</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2: </a:t>
            </a:r>
            <a:r>
              <a:rPr lang="en-US" dirty="0">
                <a:sym typeface="Calibri"/>
              </a:rPr>
              <a:t>Social Influence</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3: </a:t>
            </a:r>
            <a:r>
              <a:rPr lang="en-US" dirty="0">
                <a:sym typeface="Calibri"/>
              </a:rPr>
              <a:t>Social Perception </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4: </a:t>
            </a:r>
            <a:r>
              <a:rPr lang="en-US" dirty="0">
                <a:sym typeface="Calibri"/>
              </a:rPr>
              <a:t>Social roles and norms, obedience, and leadership</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5: </a:t>
            </a:r>
            <a:r>
              <a:rPr lang="en-US" dirty="0">
                <a:sym typeface="Calibri"/>
              </a:rPr>
              <a:t>Group dynamics</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6: </a:t>
            </a:r>
            <a:r>
              <a:rPr lang="en-US" dirty="0">
                <a:sym typeface="Calibri"/>
              </a:rPr>
              <a:t>Inter-group Conflicts and Inter-group Conflict Resolution</a:t>
            </a:r>
            <a:endParaRPr dirty="0"/>
          </a:p>
          <a:p>
            <a:pPr marL="228600" lvl="0" indent="-228600" algn="l" rtl="0">
              <a:lnSpc>
                <a:spcPct val="90000"/>
              </a:lnSpc>
              <a:spcBef>
                <a:spcPts val="1000"/>
              </a:spcBef>
              <a:spcAft>
                <a:spcPts val="0"/>
              </a:spcAft>
              <a:buClr>
                <a:schemeClr val="dk1"/>
              </a:buClr>
              <a:buSzPts val="2800"/>
              <a:buChar char="•"/>
            </a:pPr>
            <a:r>
              <a:rPr lang="en-US" b="1" dirty="0">
                <a:sym typeface="Calibri"/>
              </a:rPr>
              <a:t>Section 7: </a:t>
            </a:r>
            <a:r>
              <a:rPr lang="en-US" dirty="0">
                <a:sym typeface="Calibri"/>
              </a:rPr>
              <a:t>Importance of Social Psychology in Teaching and Learning</a:t>
            </a:r>
            <a:endParaRPr dirty="0">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4143</TotalTime>
  <Words>10012</Words>
  <Application>Microsoft Office PowerPoint</Application>
  <PresentationFormat>Custom</PresentationFormat>
  <Paragraphs>1313</Paragraphs>
  <Slides>234</Slides>
  <Notes>136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234</vt:i4>
      </vt:variant>
    </vt:vector>
  </HeadingPairs>
  <TitlesOfParts>
    <vt:vector size="241" baseType="lpstr">
      <vt:lpstr>Arial</vt:lpstr>
      <vt:lpstr>Noto Sans Symbols</vt:lpstr>
      <vt:lpstr>Wingdings</vt:lpstr>
      <vt:lpstr>Oi</vt:lpstr>
      <vt:lpstr>Times New Roman</vt:lpstr>
      <vt:lpstr>Calibri</vt:lpstr>
      <vt:lpstr>Office Theme</vt:lpstr>
      <vt:lpstr>PowerPoint Presentation</vt:lpstr>
      <vt:lpstr>PowerPoint Presentation</vt:lpstr>
      <vt:lpstr>Introduction of participants</vt:lpstr>
      <vt:lpstr>House keeping rules</vt:lpstr>
      <vt:lpstr>PowerPoint Presentation</vt:lpstr>
      <vt:lpstr>Module learning outcomes</vt:lpstr>
      <vt:lpstr>Module structure</vt:lpstr>
      <vt:lpstr>Structure of each unit</vt:lpstr>
      <vt:lpstr>  Relevance of Educational Psychology for teachers</vt:lpstr>
      <vt:lpstr> Unit 1: INTRODUCTION TO EDUCATIONAL PSYCHOLOGY </vt:lpstr>
      <vt:lpstr>  Unit 1 Learning outcomes </vt:lpstr>
      <vt:lpstr>  Structure of unit 1  </vt:lpstr>
      <vt:lpstr> Section 1.1: Education </vt:lpstr>
      <vt:lpstr>   Education (Cont’d)   </vt:lpstr>
      <vt:lpstr> Education (Cont’d): Forms of Education </vt:lpstr>
      <vt:lpstr> Education (Cont’d)    </vt:lpstr>
      <vt:lpstr>Section 1.2. Concepts related to Psychology</vt:lpstr>
      <vt:lpstr> Concepts related to Psychology (Cont’d)</vt:lpstr>
      <vt:lpstr>Concepts related to Psychology (Cont’d) </vt:lpstr>
      <vt:lpstr>Concepts related to Psychology (Cont’d)</vt:lpstr>
      <vt:lpstr>Concepts related to psychology (Cont’d)</vt:lpstr>
      <vt:lpstr>Concept related to Psychology (Cont’d)</vt:lpstr>
      <vt:lpstr>Concepts related to Psychology (Cont’d)</vt:lpstr>
      <vt:lpstr>Concepts related to Psychology (Cont’d)</vt:lpstr>
      <vt:lpstr>Concepts related to Psychology (Cont’d)</vt:lpstr>
      <vt:lpstr>Concepts related to Psychology (Cont’d)</vt:lpstr>
      <vt:lpstr>PowerPoint Presentation</vt:lpstr>
      <vt:lpstr>Section 1.3: Importance of Psychology in Teaching and Learning </vt:lpstr>
      <vt:lpstr>Importance of Psychology in Teaching and Learning (cont’d) </vt:lpstr>
      <vt:lpstr>Importance of Psychology in Teaching and Learning (Cont’d)  </vt:lpstr>
      <vt:lpstr>Importance of Psychology in Teaching and Learning (Cont’d) </vt:lpstr>
      <vt:lpstr>  Section 1.4: Concept of Educational Psychology and its Importance to a Teacher </vt:lpstr>
      <vt:lpstr> Concept of Educational Psychology and its Importance to a Teacher  (Cont’d)</vt:lpstr>
      <vt:lpstr>Concept of Educational Psychology and its Importance to a Teacher  (Cont’d)</vt:lpstr>
      <vt:lpstr>Concept of Educational Psychology and its Importance to a Teacher (Con’t)</vt:lpstr>
      <vt:lpstr>Unit Summary </vt:lpstr>
      <vt:lpstr>PowerPoint Presentation</vt:lpstr>
      <vt:lpstr>PowerPoint Presentation</vt:lpstr>
      <vt:lpstr>PowerPoint Presentation</vt:lpstr>
      <vt:lpstr>HUMAN DEVELOPMENTAL PSYCHOLOGY</vt:lpstr>
      <vt:lpstr>Unit 2 Learning Outcomes</vt:lpstr>
      <vt:lpstr>Unit 2 structure</vt:lpstr>
      <vt:lpstr> Section 2.1: Key Concepts Related to Human Developmental Psychology   </vt:lpstr>
      <vt:lpstr> Key Concepts Related to Human Developmental Psychology (Cont’d) </vt:lpstr>
      <vt:lpstr>   Key Concepts Related to Human Developmental Psychology (cont’d)   </vt:lpstr>
      <vt:lpstr>  Key Concepts Related to Human Developmental Psychology (cont’d)  </vt:lpstr>
      <vt:lpstr>Section 2.2: Determinants of human development </vt:lpstr>
      <vt:lpstr>Determinants of human development (cont’d) </vt:lpstr>
      <vt:lpstr>Determinants of human development( Cont’d)</vt:lpstr>
      <vt:lpstr>Section 2.3: Principles of human development</vt:lpstr>
      <vt:lpstr>Principles of human development ( Cont’d) </vt:lpstr>
      <vt:lpstr>Principles of human development( Con’t)</vt:lpstr>
      <vt:lpstr>Principles of human development( Cont’d)</vt:lpstr>
      <vt:lpstr>Section 2.4:Periods of Human Development </vt:lpstr>
      <vt:lpstr>Periods of Human Development( Cont’d) </vt:lpstr>
      <vt:lpstr>Periods of Human Development( Cont’d) </vt:lpstr>
      <vt:lpstr>Periods of Human Development (Cont’d) </vt:lpstr>
      <vt:lpstr>Periods of Human Development (cont’) </vt:lpstr>
      <vt:lpstr>Section 2.5:Domains of Human Development </vt:lpstr>
      <vt:lpstr>Domains of Human Development (Cont’d) </vt:lpstr>
      <vt:lpstr>Stages of cognitive development as described by Jean Piaget</vt:lpstr>
      <vt:lpstr>Domains of Human Development (cont’d) </vt:lpstr>
      <vt:lpstr>Domains of Human Development (cont’d)</vt:lpstr>
      <vt:lpstr>Domains of Human Development (cont’d)</vt:lpstr>
      <vt:lpstr>Domains of Human Development (cont’d)</vt:lpstr>
      <vt:lpstr>Domains of human development ( Cont’d)</vt:lpstr>
      <vt:lpstr> Application Activity 2.5 (brainstorming, group discussion and Think-Pair-Share) </vt:lpstr>
      <vt:lpstr>Section 2.6:Implications of Human Developmental Psychology on Teaching and Learning</vt:lpstr>
      <vt:lpstr> Implications of Human Developmental Psychology on Teaching and Learning ( Con’t) </vt:lpstr>
      <vt:lpstr>Implications of Human Developmental Psychology on Teaching and Learning  </vt:lpstr>
      <vt:lpstr>Summary of the unit </vt:lpstr>
      <vt:lpstr>PowerPoint Presentation</vt:lpstr>
      <vt:lpstr>PowerPoint Presentation</vt:lpstr>
      <vt:lpstr>PowerPoint Presentation</vt:lpstr>
      <vt:lpstr>PERSONALITY</vt:lpstr>
      <vt:lpstr>Unit Learning Outcomes</vt:lpstr>
      <vt:lpstr>Unit structure</vt:lpstr>
      <vt:lpstr> Section 3.1: Meaning of personality and related concepts </vt:lpstr>
      <vt:lpstr>Meaning of personality and related concepts (Cont’d)</vt:lpstr>
      <vt:lpstr>Meaning of personality and related concepts (Cont’d)</vt:lpstr>
      <vt:lpstr>Section 3.2: Factors that influence personality</vt:lpstr>
      <vt:lpstr>Factors that influence personality (Cont’d) </vt:lpstr>
      <vt:lpstr>Factors that influence personality (Cont’d) </vt:lpstr>
      <vt:lpstr>Section 3.3: Theories of personality </vt:lpstr>
      <vt:lpstr>Theories of personality (Cont’d)</vt:lpstr>
      <vt:lpstr>Psychoanalytical / psychodynamic theories </vt:lpstr>
      <vt:lpstr>Psychoanalytical / psychodynamic theories </vt:lpstr>
      <vt:lpstr>Psychoanalytical / psychodynamic theories</vt:lpstr>
      <vt:lpstr>Humanistic theory</vt:lpstr>
      <vt:lpstr>Theories of personality (Cont’d)</vt:lpstr>
      <vt:lpstr> Pedagogical implications of personality on teaching and learning</vt:lpstr>
      <vt:lpstr>Theories of personality (Cont’d)</vt:lpstr>
      <vt:lpstr>Summary of the Unit</vt:lpstr>
      <vt:lpstr>PowerPoint Presentation</vt:lpstr>
      <vt:lpstr>PowerPoint Presentation</vt:lpstr>
      <vt:lpstr>PowerPoint Presentation</vt:lpstr>
      <vt:lpstr> SOCIAL PSYCHOLOGY</vt:lpstr>
      <vt:lpstr>Unit Learning Outcomes</vt:lpstr>
      <vt:lpstr>Unit Structure </vt:lpstr>
      <vt:lpstr>Section 4.1: Key Concepts Related to Social Psychology</vt:lpstr>
      <vt:lpstr>Key Concepts Related to Social Psychology</vt:lpstr>
      <vt:lpstr>Key Concepts Related to Social Psychology</vt:lpstr>
      <vt:lpstr>Key Concepts Related to Social Psychology </vt:lpstr>
      <vt:lpstr>Key Concepts Related to Social Psychology (cont’)</vt:lpstr>
      <vt:lpstr>Key Concepts Related to Social Psychology (cont’d)</vt:lpstr>
      <vt:lpstr>Section 4.2: Social Influence</vt:lpstr>
      <vt:lpstr>Social Influence (Cont’d)</vt:lpstr>
      <vt:lpstr>Social Influence (Cont’d)</vt:lpstr>
      <vt:lpstr>Social Influence (Cont’d)</vt:lpstr>
      <vt:lpstr>Social Influence (Cont’d)</vt:lpstr>
      <vt:lpstr>Social Influence (Cont’d)</vt:lpstr>
      <vt:lpstr>Section 4.3: Social Perception  </vt:lpstr>
      <vt:lpstr>Social Perception (Cont’d) </vt:lpstr>
      <vt:lpstr>Social Perception (Cont’d) </vt:lpstr>
      <vt:lpstr>Social Perception (Cont’d)  </vt:lpstr>
      <vt:lpstr>Section 4.4: Social roles and norms, obedience, and leadership</vt:lpstr>
      <vt:lpstr>Social roles and norms, obedience, and leadership (Cont’d)</vt:lpstr>
      <vt:lpstr>Social roles and norms, obedience, and leadership (Cont’d)</vt:lpstr>
      <vt:lpstr>Social roles and norms, obedience, and leadership (Cont’d) </vt:lpstr>
      <vt:lpstr>Social roles and norms, obedience, and leadership (Cont’d)</vt:lpstr>
      <vt:lpstr>Section 4.5: Group dynamics</vt:lpstr>
      <vt:lpstr>Group dynamics (cont’d)</vt:lpstr>
      <vt:lpstr>Group dynamics (cont’d)</vt:lpstr>
      <vt:lpstr>Group dynamics (Cont’d) </vt:lpstr>
      <vt:lpstr>Group dynamics (Cont’d) </vt:lpstr>
      <vt:lpstr>Group dynamics (Cont’d) </vt:lpstr>
      <vt:lpstr>Group dynamics (Cont’d) </vt:lpstr>
      <vt:lpstr>Group dynamics (Cont’d) </vt:lpstr>
      <vt:lpstr>Group dynamics (Cont’d) </vt:lpstr>
      <vt:lpstr>Section 4.6: Inter-group conflicts and inter-group conflict resolution</vt:lpstr>
      <vt:lpstr>Inter-group conflicts and inter-group conflict resolution ( Con’t)</vt:lpstr>
      <vt:lpstr>Inter-group conflicts and inter-group conflict resolution ( Con’t)</vt:lpstr>
      <vt:lpstr>Inter-group conflicts and inter-group conflict resolution ( Cont’d)</vt:lpstr>
      <vt:lpstr>Inter-group conflicts and inter-group conflict resolution (Cont’d)</vt:lpstr>
      <vt:lpstr>Section 4.7: Importance of Social Psychology in Teaching and Learning</vt:lpstr>
      <vt:lpstr>Importance of Social Psychology in Teaching and Learning (Cont’d)</vt:lpstr>
      <vt:lpstr>Importance of Social Psychology in Teaching and Learning (Cont’d) </vt:lpstr>
      <vt:lpstr>Unit Summary</vt:lpstr>
      <vt:lpstr>PowerPoint Presentation</vt:lpstr>
      <vt:lpstr>Welcoming teacher trainees and Recap of day 4</vt:lpstr>
      <vt:lpstr>PowerPoint Presentation</vt:lpstr>
      <vt:lpstr>LEARNING THEORIES AND THEIR APPLICATIONS TO THE TEACHING AND LEARNING PROCESS</vt:lpstr>
      <vt:lpstr> Unit 5: Learning outcomes </vt:lpstr>
      <vt:lpstr> Unit structure  </vt:lpstr>
      <vt:lpstr>Section 5.1: Behaviorism Theory of Learning</vt:lpstr>
      <vt:lpstr>Behaviorism Theory of Learning ( Con’t)</vt:lpstr>
      <vt:lpstr>Behaviorism Theory of Learning ( Con’t)</vt:lpstr>
      <vt:lpstr>Behaviorism Theory of Learning ( Con’t): Classical conditioning </vt:lpstr>
      <vt:lpstr>Behaviorism Theory of Learning  </vt:lpstr>
      <vt:lpstr>Classical conditioning ( Con’t)</vt:lpstr>
      <vt:lpstr>       Operant conditioning </vt:lpstr>
      <vt:lpstr> Operant conditioning ( con’t) </vt:lpstr>
      <vt:lpstr>Operant conditioning ( con’t) </vt:lpstr>
      <vt:lpstr>Operant conditioning ( con’t) </vt:lpstr>
      <vt:lpstr>Operant conditioning ( con’t) </vt:lpstr>
      <vt:lpstr>Behaviorism Theory of Learning ( Con’t)</vt:lpstr>
      <vt:lpstr>Section 5.2: Cognitivism Learning theory  </vt:lpstr>
      <vt:lpstr>Cognitivism Learning theory ( Con’t) </vt:lpstr>
      <vt:lpstr>Cognitivism Learning theory ( Con’t) </vt:lpstr>
      <vt:lpstr>Cognitivism Learning theory ( Con’t) </vt:lpstr>
      <vt:lpstr>Cognitivism Learning theory ( Con’t) </vt:lpstr>
      <vt:lpstr>Cognitivism Learning theory ( Con’t) </vt:lpstr>
      <vt:lpstr>Section 5.3. Constructivism learning theory </vt:lpstr>
      <vt:lpstr>Constructivism learning theory (Con’t)</vt:lpstr>
      <vt:lpstr>Constructivism learning theory (Con’t)</vt:lpstr>
      <vt:lpstr>Constructivism learning theory (Con’t)</vt:lpstr>
      <vt:lpstr> Section 5.4: Social Learning theories  </vt:lpstr>
      <vt:lpstr>Social Learning theories (Con’t)</vt:lpstr>
      <vt:lpstr>Social Learning theories (Con’t)</vt:lpstr>
      <vt:lpstr>Social Learning theories (Con’t)</vt:lpstr>
      <vt:lpstr>Social Learning theories (Con’t)</vt:lpstr>
      <vt:lpstr>Social Learning theories (Con’t)</vt:lpstr>
      <vt:lpstr>Section 5.5.Social Cultural learning theory </vt:lpstr>
      <vt:lpstr>Social Cultural learning theory ( Con’t) </vt:lpstr>
      <vt:lpstr>Social Cultural learning theory ( Con’t) </vt:lpstr>
      <vt:lpstr>Social Cultural learning theory ( Con’t) </vt:lpstr>
      <vt:lpstr>Social Cultural learning theory ( Con’t) </vt:lpstr>
      <vt:lpstr>Social Cultural learning theory ( Con’t) </vt:lpstr>
      <vt:lpstr>Section 5.6.Socio-emotional learning theory                       </vt:lpstr>
      <vt:lpstr>Socio-emotional learning theory( Con’t)</vt:lpstr>
      <vt:lpstr>Socio-emotional learning theory( Con’t)</vt:lpstr>
      <vt:lpstr>Socio-emotional learning theory( Con’t)</vt:lpstr>
      <vt:lpstr>Section 5.7.Factors that Influence Learning theory</vt:lpstr>
      <vt:lpstr>Factors that Influence Learning theory ( con’t)</vt:lpstr>
      <vt:lpstr>Factors related to the learners ( Con’t)</vt:lpstr>
      <vt:lpstr>Factors related to learners( Con’t)</vt:lpstr>
      <vt:lpstr>Factors that Influence Learning theory (Con’t)</vt:lpstr>
      <vt:lpstr>Factors that Influence Learning theory (Con’t)</vt:lpstr>
      <vt:lpstr>SUMMARY OF THE UNIT 5</vt:lpstr>
      <vt:lpstr>PowerPoint Presentation</vt:lpstr>
      <vt:lpstr>Welcoming teacher trainees and Recap of day 5</vt:lpstr>
      <vt:lpstr>PowerPoint Presentation</vt:lpstr>
      <vt:lpstr>GUIDANCE AND COUNSELLING</vt:lpstr>
      <vt:lpstr> Guidance and counselling (Con’t)</vt:lpstr>
      <vt:lpstr>Guidance and counselling ( Con’t) </vt:lpstr>
      <vt:lpstr> Section 6.1:Key Concepts Related to Guidance and Counselling </vt:lpstr>
      <vt:lpstr> Key Concepts Related to Guidance and Counselling (Con’t) </vt:lpstr>
      <vt:lpstr> Key Concepts Related to Guidance and Counselling (Con’t) </vt:lpstr>
      <vt:lpstr>Section 6.2:Types of Guidance and Counselling </vt:lpstr>
      <vt:lpstr>Types of Guidance and Counselling ( Con’t)</vt:lpstr>
      <vt:lpstr>Types of Guidance and Counselling ( Con’t)</vt:lpstr>
      <vt:lpstr>Types of Guidance and Counselling ( Con’t)</vt:lpstr>
      <vt:lpstr>Types of Guidance and Counselling ( Con’t)</vt:lpstr>
      <vt:lpstr>Types of Guidance and Counselling ( Con’t)</vt:lpstr>
      <vt:lpstr>Types of Guidance and Counselling ( Con’t)</vt:lpstr>
      <vt:lpstr>Types of Guidance and Counselling ( Con’t)</vt:lpstr>
      <vt:lpstr>Section 6.3:Principles of Guidance and Counselling </vt:lpstr>
      <vt:lpstr>Principles of Guidance and Counselling(Con’t) </vt:lpstr>
      <vt:lpstr>Principles of Guidance and Counselling( con’t)</vt:lpstr>
      <vt:lpstr>  Section 6.4.Major Counselling Skills  </vt:lpstr>
      <vt:lpstr>  Major Counselling Skills ( Con’t)</vt:lpstr>
      <vt:lpstr>Major Counselling Skills ( Con’t)</vt:lpstr>
      <vt:lpstr>Major Counselling Skills ( Con’t)</vt:lpstr>
      <vt:lpstr>Major Counselling Skills ( Con’t)</vt:lpstr>
      <vt:lpstr>Section 6.5:The process of guidance and counseling</vt:lpstr>
      <vt:lpstr>The process of guidance and counseling (Con’t) </vt:lpstr>
      <vt:lpstr>The process of guidance and counseling (Con’t) </vt:lpstr>
      <vt:lpstr>Section 6.6:Teacher as a Counsellor </vt:lpstr>
      <vt:lpstr>Teacher as a Counsellor ( con’t) </vt:lpstr>
      <vt:lpstr>Teacher as a Counsellor ( con’t) </vt:lpstr>
      <vt:lpstr>Teacher as a Counsellor ( con’t) </vt:lpstr>
      <vt:lpstr>Teacher as a Counsellor ( con’t) </vt:lpstr>
      <vt:lpstr>Teacher as a Counsellor ( con’t) </vt:lpstr>
      <vt:lpstr>Teacher as a Counsellor ( con’t) </vt:lpstr>
      <vt:lpstr>Teacher as a Counsellor ( con’t) </vt:lpstr>
      <vt:lpstr>Section 6.7.Special Considerations of Guidance in Early Childhood Education  </vt:lpstr>
      <vt:lpstr> Special Considerations of Guidance in Early Childhood Education  </vt:lpstr>
      <vt:lpstr>Special Considerations of Guidance in Early Childhood Education ( Con’t)</vt:lpstr>
      <vt:lpstr>Special Considerations of Guidance in Early Childhood Education ( Con’t)</vt:lpstr>
      <vt:lpstr>Special Considerations of Guidance in Early Childhood Education ( Con’t)</vt:lpstr>
      <vt:lpstr>Summary of unit 6</vt:lpstr>
      <vt:lpstr>Summary of the module</vt:lpstr>
      <vt:lpstr>                              POST-TEST</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Niyizamwiyitira</dc:creator>
  <cp:lastModifiedBy>cococe ltd</cp:lastModifiedBy>
  <cp:revision>208</cp:revision>
  <dcterms:created xsi:type="dcterms:W3CDTF">2021-03-17T10:41:00Z</dcterms:created>
  <dcterms:modified xsi:type="dcterms:W3CDTF">2023-12-30T13:21:27Z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B3A2398FB343498280581475A1162080_13</vt:lpwstr>
  </property>
  <property fmtid="{D5CDD505-2E9C-101B-9397-08002B2CF9AE}" pid="3" name="KSOProductBuildVer">
    <vt:lpwstr>1033-12.2.0.13201</vt:lpwstr>
  </property>
</Properties>
</file>