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3" r:id="rId3"/>
    <p:sldMasterId id="2147483685" r:id="rId4"/>
    <p:sldMasterId id="2147483697" r:id="rId5"/>
  </p:sldMasterIdLst>
  <p:notesMasterIdLst>
    <p:notesMasterId r:id="rId226"/>
  </p:notesMasterIdLst>
  <p:handoutMasterIdLst>
    <p:handoutMasterId r:id="rId227"/>
  </p:handoutMasterIdLst>
  <p:sldIdLst>
    <p:sldId id="270" r:id="rId6"/>
    <p:sldId id="278" r:id="rId7"/>
    <p:sldId id="631" r:id="rId8"/>
    <p:sldId id="500" r:id="rId9"/>
    <p:sldId id="606" r:id="rId10"/>
    <p:sldId id="287" r:id="rId11"/>
    <p:sldId id="286" r:id="rId12"/>
    <p:sldId id="502" r:id="rId13"/>
    <p:sldId id="632" r:id="rId14"/>
    <p:sldId id="503" r:id="rId15"/>
    <p:sldId id="288" r:id="rId16"/>
    <p:sldId id="290" r:id="rId17"/>
    <p:sldId id="608" r:id="rId18"/>
    <p:sldId id="294" r:id="rId19"/>
    <p:sldId id="289" r:id="rId20"/>
    <p:sldId id="300" r:id="rId21"/>
    <p:sldId id="609" r:id="rId22"/>
    <p:sldId id="303" r:id="rId23"/>
    <p:sldId id="611" r:id="rId24"/>
    <p:sldId id="304" r:id="rId25"/>
    <p:sldId id="612" r:id="rId26"/>
    <p:sldId id="613" r:id="rId27"/>
    <p:sldId id="504" r:id="rId28"/>
    <p:sldId id="633" r:id="rId29"/>
    <p:sldId id="597" r:id="rId30"/>
    <p:sldId id="598" r:id="rId31"/>
    <p:sldId id="531" r:id="rId32"/>
    <p:sldId id="534" r:id="rId33"/>
    <p:sldId id="530" r:id="rId34"/>
    <p:sldId id="535" r:id="rId35"/>
    <p:sldId id="537" r:id="rId36"/>
    <p:sldId id="314" r:id="rId37"/>
    <p:sldId id="509" r:id="rId38"/>
    <p:sldId id="614" r:id="rId39"/>
    <p:sldId id="316" r:id="rId40"/>
    <p:sldId id="510" r:id="rId41"/>
    <p:sldId id="318" r:id="rId42"/>
    <p:sldId id="320" r:id="rId43"/>
    <p:sldId id="615" r:id="rId44"/>
    <p:sldId id="322" r:id="rId45"/>
    <p:sldId id="511" r:id="rId46"/>
    <p:sldId id="323" r:id="rId47"/>
    <p:sldId id="324" r:id="rId48"/>
    <p:sldId id="549" r:id="rId49"/>
    <p:sldId id="551" r:id="rId50"/>
    <p:sldId id="325" r:id="rId51"/>
    <p:sldId id="326" r:id="rId52"/>
    <p:sldId id="512" r:id="rId53"/>
    <p:sldId id="328" r:id="rId54"/>
    <p:sldId id="330" r:id="rId55"/>
    <p:sldId id="332" r:id="rId56"/>
    <p:sldId id="616" r:id="rId57"/>
    <p:sldId id="333" r:id="rId58"/>
    <p:sldId id="334" r:id="rId59"/>
    <p:sldId id="516" r:id="rId60"/>
    <p:sldId id="517" r:id="rId61"/>
    <p:sldId id="518" r:id="rId62"/>
    <p:sldId id="519" r:id="rId63"/>
    <p:sldId id="521" r:id="rId64"/>
    <p:sldId id="522" r:id="rId65"/>
    <p:sldId id="523" r:id="rId66"/>
    <p:sldId id="524" r:id="rId67"/>
    <p:sldId id="525" r:id="rId68"/>
    <p:sldId id="526" r:id="rId69"/>
    <p:sldId id="336" r:id="rId70"/>
    <p:sldId id="617" r:id="rId71"/>
    <p:sldId id="338" r:id="rId72"/>
    <p:sldId id="339" r:id="rId73"/>
    <p:sldId id="340" r:id="rId74"/>
    <p:sldId id="341" r:id="rId75"/>
    <p:sldId id="342" r:id="rId76"/>
    <p:sldId id="344" r:id="rId77"/>
    <p:sldId id="618" r:id="rId78"/>
    <p:sldId id="346" r:id="rId79"/>
    <p:sldId id="559" r:id="rId80"/>
    <p:sldId id="605" r:id="rId81"/>
    <p:sldId id="349" r:id="rId82"/>
    <p:sldId id="350" r:id="rId83"/>
    <p:sldId id="351" r:id="rId84"/>
    <p:sldId id="352" r:id="rId85"/>
    <p:sldId id="354" r:id="rId86"/>
    <p:sldId id="620" r:id="rId87"/>
    <p:sldId id="555" r:id="rId88"/>
    <p:sldId id="557" r:id="rId89"/>
    <p:sldId id="355" r:id="rId90"/>
    <p:sldId id="621" r:id="rId91"/>
    <p:sldId id="622" r:id="rId92"/>
    <p:sldId id="623" r:id="rId93"/>
    <p:sldId id="624" r:id="rId94"/>
    <p:sldId id="625" r:id="rId95"/>
    <p:sldId id="356" r:id="rId96"/>
    <p:sldId id="577" r:id="rId97"/>
    <p:sldId id="359" r:id="rId98"/>
    <p:sldId id="626" r:id="rId99"/>
    <p:sldId id="360" r:id="rId100"/>
    <p:sldId id="361" r:id="rId101"/>
    <p:sldId id="561" r:id="rId102"/>
    <p:sldId id="363" r:id="rId103"/>
    <p:sldId id="365" r:id="rId104"/>
    <p:sldId id="563" r:id="rId105"/>
    <p:sldId id="564" r:id="rId106"/>
    <p:sldId id="366" r:id="rId107"/>
    <p:sldId id="368" r:id="rId108"/>
    <p:sldId id="578" r:id="rId109"/>
    <p:sldId id="579" r:id="rId110"/>
    <p:sldId id="370" r:id="rId111"/>
    <p:sldId id="371" r:id="rId112"/>
    <p:sldId id="580" r:id="rId113"/>
    <p:sldId id="581" r:id="rId114"/>
    <p:sldId id="582" r:id="rId115"/>
    <p:sldId id="583" r:id="rId116"/>
    <p:sldId id="627" r:id="rId117"/>
    <p:sldId id="373" r:id="rId118"/>
    <p:sldId id="374" r:id="rId119"/>
    <p:sldId id="584" r:id="rId120"/>
    <p:sldId id="586" r:id="rId121"/>
    <p:sldId id="587" r:id="rId122"/>
    <p:sldId id="376" r:id="rId123"/>
    <p:sldId id="634" r:id="rId124"/>
    <p:sldId id="493" r:id="rId125"/>
    <p:sldId id="494" r:id="rId126"/>
    <p:sldId id="495" r:id="rId127"/>
    <p:sldId id="377" r:id="rId128"/>
    <p:sldId id="589" r:id="rId129"/>
    <p:sldId id="591" r:id="rId130"/>
    <p:sldId id="379" r:id="rId131"/>
    <p:sldId id="592" r:id="rId132"/>
    <p:sldId id="380" r:id="rId133"/>
    <p:sldId id="381" r:id="rId134"/>
    <p:sldId id="593" r:id="rId135"/>
    <p:sldId id="382" r:id="rId136"/>
    <p:sldId id="636" r:id="rId137"/>
    <p:sldId id="384" r:id="rId138"/>
    <p:sldId id="385" r:id="rId139"/>
    <p:sldId id="386" r:id="rId140"/>
    <p:sldId id="387" r:id="rId141"/>
    <p:sldId id="388" r:id="rId142"/>
    <p:sldId id="389" r:id="rId143"/>
    <p:sldId id="390" r:id="rId144"/>
    <p:sldId id="391" r:id="rId145"/>
    <p:sldId id="499" r:id="rId146"/>
    <p:sldId id="393" r:id="rId147"/>
    <p:sldId id="637" r:id="rId148"/>
    <p:sldId id="600" r:id="rId149"/>
    <p:sldId id="394" r:id="rId150"/>
    <p:sldId id="396" r:id="rId151"/>
    <p:sldId id="397" r:id="rId152"/>
    <p:sldId id="399" r:id="rId153"/>
    <p:sldId id="402" r:id="rId154"/>
    <p:sldId id="403" r:id="rId155"/>
    <p:sldId id="401" r:id="rId156"/>
    <p:sldId id="404" r:id="rId157"/>
    <p:sldId id="405" r:id="rId158"/>
    <p:sldId id="406" r:id="rId159"/>
    <p:sldId id="601" r:id="rId160"/>
    <p:sldId id="602" r:id="rId161"/>
    <p:sldId id="407" r:id="rId162"/>
    <p:sldId id="410" r:id="rId163"/>
    <p:sldId id="414" r:id="rId164"/>
    <p:sldId id="417" r:id="rId165"/>
    <p:sldId id="418" r:id="rId166"/>
    <p:sldId id="419" r:id="rId167"/>
    <p:sldId id="420" r:id="rId168"/>
    <p:sldId id="421" r:id="rId169"/>
    <p:sldId id="423" r:id="rId170"/>
    <p:sldId id="424" r:id="rId171"/>
    <p:sldId id="425" r:id="rId172"/>
    <p:sldId id="426" r:id="rId173"/>
    <p:sldId id="427" r:id="rId174"/>
    <p:sldId id="428" r:id="rId175"/>
    <p:sldId id="429" r:id="rId176"/>
    <p:sldId id="430" r:id="rId177"/>
    <p:sldId id="431" r:id="rId178"/>
    <p:sldId id="628" r:id="rId179"/>
    <p:sldId id="432" r:id="rId180"/>
    <p:sldId id="433" r:id="rId181"/>
    <p:sldId id="629" r:id="rId182"/>
    <p:sldId id="496" r:id="rId183"/>
    <p:sldId id="435" r:id="rId184"/>
    <p:sldId id="436" r:id="rId185"/>
    <p:sldId id="437" r:id="rId186"/>
    <p:sldId id="438" r:id="rId187"/>
    <p:sldId id="630" r:id="rId188"/>
    <p:sldId id="439" r:id="rId189"/>
    <p:sldId id="440" r:id="rId190"/>
    <p:sldId id="441" r:id="rId191"/>
    <p:sldId id="444" r:id="rId192"/>
    <p:sldId id="603" r:id="rId193"/>
    <p:sldId id="447" r:id="rId194"/>
    <p:sldId id="448" r:id="rId195"/>
    <p:sldId id="450" r:id="rId196"/>
    <p:sldId id="451" r:id="rId197"/>
    <p:sldId id="452" r:id="rId198"/>
    <p:sldId id="453" r:id="rId199"/>
    <p:sldId id="454" r:id="rId200"/>
    <p:sldId id="456" r:id="rId201"/>
    <p:sldId id="458" r:id="rId202"/>
    <p:sldId id="459" r:id="rId203"/>
    <p:sldId id="461" r:id="rId204"/>
    <p:sldId id="462" r:id="rId205"/>
    <p:sldId id="464" r:id="rId206"/>
    <p:sldId id="465" r:id="rId207"/>
    <p:sldId id="466" r:id="rId208"/>
    <p:sldId id="467" r:id="rId209"/>
    <p:sldId id="638" r:id="rId210"/>
    <p:sldId id="497" r:id="rId211"/>
    <p:sldId id="498" r:id="rId212"/>
    <p:sldId id="468" r:id="rId213"/>
    <p:sldId id="470" r:id="rId214"/>
    <p:sldId id="471" r:id="rId215"/>
    <p:sldId id="472" r:id="rId216"/>
    <p:sldId id="473" r:id="rId217"/>
    <p:sldId id="474" r:id="rId218"/>
    <p:sldId id="476" r:id="rId219"/>
    <p:sldId id="479" r:id="rId220"/>
    <p:sldId id="480" r:id="rId221"/>
    <p:sldId id="481" r:id="rId222"/>
    <p:sldId id="482" r:id="rId223"/>
    <p:sldId id="483" r:id="rId224"/>
    <p:sldId id="604" r:id="rId225"/>
  </p:sldIdLst>
  <p:sldSz cx="12192000" cy="6858000"/>
  <p:notesSz cx="7010400" cy="9236075"/>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BBC"/>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21" autoAdjust="0"/>
    <p:restoredTop sz="94660"/>
  </p:normalViewPr>
  <p:slideViewPr>
    <p:cSldViewPr snapToGrid="0" showGuides="1">
      <p:cViewPr varScale="1">
        <p:scale>
          <a:sx n="69" d="100"/>
          <a:sy n="69" d="100"/>
        </p:scale>
        <p:origin x="452" y="52"/>
      </p:cViewPr>
      <p:guideLst>
        <p:guide orient="horz" pos="2160"/>
        <p:guide pos="3840"/>
      </p:guideLst>
    </p:cSldViewPr>
  </p:slideViewPr>
  <p:notesTextViewPr>
    <p:cViewPr>
      <p:scale>
        <a:sx n="1" d="1"/>
        <a:sy n="1" d="1"/>
      </p:scale>
      <p:origin x="0" y="0"/>
    </p:cViewPr>
  </p:notesTextViewPr>
  <p:notesViewPr>
    <p:cSldViewPr snapToGrid="0">
      <p:cViewPr varScale="1">
        <p:scale>
          <a:sx n="72" d="100"/>
          <a:sy n="72" d="100"/>
        </p:scale>
        <p:origin x="2466" y="27"/>
      </p:cViewPr>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2.xml"/><Relationship Id="rId21" Type="http://schemas.openxmlformats.org/officeDocument/2006/relationships/slide" Target="slides/slide16.xml"/><Relationship Id="rId42" Type="http://schemas.openxmlformats.org/officeDocument/2006/relationships/slide" Target="slides/slide37.xml"/><Relationship Id="rId63" Type="http://schemas.openxmlformats.org/officeDocument/2006/relationships/slide" Target="slides/slide58.xml"/><Relationship Id="rId84" Type="http://schemas.openxmlformats.org/officeDocument/2006/relationships/slide" Target="slides/slide79.xml"/><Relationship Id="rId138" Type="http://schemas.openxmlformats.org/officeDocument/2006/relationships/slide" Target="slides/slide133.xml"/><Relationship Id="rId159" Type="http://schemas.openxmlformats.org/officeDocument/2006/relationships/slide" Target="slides/slide154.xml"/><Relationship Id="rId170" Type="http://schemas.openxmlformats.org/officeDocument/2006/relationships/slide" Target="slides/slide165.xml"/><Relationship Id="rId191" Type="http://schemas.openxmlformats.org/officeDocument/2006/relationships/slide" Target="slides/slide186.xml"/><Relationship Id="rId205" Type="http://schemas.openxmlformats.org/officeDocument/2006/relationships/slide" Target="slides/slide200.xml"/><Relationship Id="rId226" Type="http://schemas.openxmlformats.org/officeDocument/2006/relationships/notesMaster" Target="notesMasters/notesMaster1.xml"/><Relationship Id="rId107" Type="http://schemas.openxmlformats.org/officeDocument/2006/relationships/slide" Target="slides/slide102.xml"/><Relationship Id="rId11" Type="http://schemas.openxmlformats.org/officeDocument/2006/relationships/slide" Target="slides/slide6.xml"/><Relationship Id="rId32" Type="http://schemas.openxmlformats.org/officeDocument/2006/relationships/slide" Target="slides/slide27.xml"/><Relationship Id="rId53" Type="http://schemas.openxmlformats.org/officeDocument/2006/relationships/slide" Target="slides/slide48.xml"/><Relationship Id="rId74" Type="http://schemas.openxmlformats.org/officeDocument/2006/relationships/slide" Target="slides/slide69.xml"/><Relationship Id="rId128" Type="http://schemas.openxmlformats.org/officeDocument/2006/relationships/slide" Target="slides/slide123.xml"/><Relationship Id="rId149" Type="http://schemas.openxmlformats.org/officeDocument/2006/relationships/slide" Target="slides/slide144.xml"/><Relationship Id="rId5" Type="http://schemas.openxmlformats.org/officeDocument/2006/relationships/slideMaster" Target="slideMasters/slideMaster5.xml"/><Relationship Id="rId95" Type="http://schemas.openxmlformats.org/officeDocument/2006/relationships/slide" Target="slides/slide90.xml"/><Relationship Id="rId160" Type="http://schemas.openxmlformats.org/officeDocument/2006/relationships/slide" Target="slides/slide155.xml"/><Relationship Id="rId181" Type="http://schemas.openxmlformats.org/officeDocument/2006/relationships/slide" Target="slides/slide176.xml"/><Relationship Id="rId216" Type="http://schemas.openxmlformats.org/officeDocument/2006/relationships/slide" Target="slides/slide211.xml"/><Relationship Id="rId22" Type="http://schemas.openxmlformats.org/officeDocument/2006/relationships/slide" Target="slides/slide17.xml"/><Relationship Id="rId27" Type="http://schemas.openxmlformats.org/officeDocument/2006/relationships/slide" Target="slides/slide22.xml"/><Relationship Id="rId43" Type="http://schemas.openxmlformats.org/officeDocument/2006/relationships/slide" Target="slides/slide38.xml"/><Relationship Id="rId48" Type="http://schemas.openxmlformats.org/officeDocument/2006/relationships/slide" Target="slides/slide43.xml"/><Relationship Id="rId64" Type="http://schemas.openxmlformats.org/officeDocument/2006/relationships/slide" Target="slides/slide59.xml"/><Relationship Id="rId69" Type="http://schemas.openxmlformats.org/officeDocument/2006/relationships/slide" Target="slides/slide64.xml"/><Relationship Id="rId113" Type="http://schemas.openxmlformats.org/officeDocument/2006/relationships/slide" Target="slides/slide108.xml"/><Relationship Id="rId118" Type="http://schemas.openxmlformats.org/officeDocument/2006/relationships/slide" Target="slides/slide113.xml"/><Relationship Id="rId134" Type="http://schemas.openxmlformats.org/officeDocument/2006/relationships/slide" Target="slides/slide129.xml"/><Relationship Id="rId139" Type="http://schemas.openxmlformats.org/officeDocument/2006/relationships/slide" Target="slides/slide134.xml"/><Relationship Id="rId80" Type="http://schemas.openxmlformats.org/officeDocument/2006/relationships/slide" Target="slides/slide75.xml"/><Relationship Id="rId85" Type="http://schemas.openxmlformats.org/officeDocument/2006/relationships/slide" Target="slides/slide80.xml"/><Relationship Id="rId150" Type="http://schemas.openxmlformats.org/officeDocument/2006/relationships/slide" Target="slides/slide145.xml"/><Relationship Id="rId155" Type="http://schemas.openxmlformats.org/officeDocument/2006/relationships/slide" Target="slides/slide150.xml"/><Relationship Id="rId171" Type="http://schemas.openxmlformats.org/officeDocument/2006/relationships/slide" Target="slides/slide166.xml"/><Relationship Id="rId176" Type="http://schemas.openxmlformats.org/officeDocument/2006/relationships/slide" Target="slides/slide171.xml"/><Relationship Id="rId192" Type="http://schemas.openxmlformats.org/officeDocument/2006/relationships/slide" Target="slides/slide187.xml"/><Relationship Id="rId197" Type="http://schemas.openxmlformats.org/officeDocument/2006/relationships/slide" Target="slides/slide192.xml"/><Relationship Id="rId206" Type="http://schemas.openxmlformats.org/officeDocument/2006/relationships/slide" Target="slides/slide201.xml"/><Relationship Id="rId227" Type="http://schemas.openxmlformats.org/officeDocument/2006/relationships/handoutMaster" Target="handoutMasters/handoutMaster1.xml"/><Relationship Id="rId201" Type="http://schemas.openxmlformats.org/officeDocument/2006/relationships/slide" Target="slides/slide196.xml"/><Relationship Id="rId222" Type="http://schemas.openxmlformats.org/officeDocument/2006/relationships/slide" Target="slides/slide217.xml"/><Relationship Id="rId12" Type="http://schemas.openxmlformats.org/officeDocument/2006/relationships/slide" Target="slides/slide7.xml"/><Relationship Id="rId17" Type="http://schemas.openxmlformats.org/officeDocument/2006/relationships/slide" Target="slides/slide12.xml"/><Relationship Id="rId33" Type="http://schemas.openxmlformats.org/officeDocument/2006/relationships/slide" Target="slides/slide28.xml"/><Relationship Id="rId38" Type="http://schemas.openxmlformats.org/officeDocument/2006/relationships/slide" Target="slides/slide33.xml"/><Relationship Id="rId59" Type="http://schemas.openxmlformats.org/officeDocument/2006/relationships/slide" Target="slides/slide54.xml"/><Relationship Id="rId103" Type="http://schemas.openxmlformats.org/officeDocument/2006/relationships/slide" Target="slides/slide98.xml"/><Relationship Id="rId108" Type="http://schemas.openxmlformats.org/officeDocument/2006/relationships/slide" Target="slides/slide103.xml"/><Relationship Id="rId124" Type="http://schemas.openxmlformats.org/officeDocument/2006/relationships/slide" Target="slides/slide119.xml"/><Relationship Id="rId129" Type="http://schemas.openxmlformats.org/officeDocument/2006/relationships/slide" Target="slides/slide124.xml"/><Relationship Id="rId54" Type="http://schemas.openxmlformats.org/officeDocument/2006/relationships/slide" Target="slides/slide49.xml"/><Relationship Id="rId70" Type="http://schemas.openxmlformats.org/officeDocument/2006/relationships/slide" Target="slides/slide65.xml"/><Relationship Id="rId75" Type="http://schemas.openxmlformats.org/officeDocument/2006/relationships/slide" Target="slides/slide70.xml"/><Relationship Id="rId91" Type="http://schemas.openxmlformats.org/officeDocument/2006/relationships/slide" Target="slides/slide86.xml"/><Relationship Id="rId96" Type="http://schemas.openxmlformats.org/officeDocument/2006/relationships/slide" Target="slides/slide91.xml"/><Relationship Id="rId140" Type="http://schemas.openxmlformats.org/officeDocument/2006/relationships/slide" Target="slides/slide135.xml"/><Relationship Id="rId145" Type="http://schemas.openxmlformats.org/officeDocument/2006/relationships/slide" Target="slides/slide140.xml"/><Relationship Id="rId161" Type="http://schemas.openxmlformats.org/officeDocument/2006/relationships/slide" Target="slides/slide156.xml"/><Relationship Id="rId166" Type="http://schemas.openxmlformats.org/officeDocument/2006/relationships/slide" Target="slides/slide161.xml"/><Relationship Id="rId182" Type="http://schemas.openxmlformats.org/officeDocument/2006/relationships/slide" Target="slides/slide177.xml"/><Relationship Id="rId187" Type="http://schemas.openxmlformats.org/officeDocument/2006/relationships/slide" Target="slides/slide182.xml"/><Relationship Id="rId217" Type="http://schemas.openxmlformats.org/officeDocument/2006/relationships/slide" Target="slides/slide212.xml"/><Relationship Id="rId1" Type="http://schemas.openxmlformats.org/officeDocument/2006/relationships/slideMaster" Target="slideMasters/slideMaster1.xml"/><Relationship Id="rId6" Type="http://schemas.openxmlformats.org/officeDocument/2006/relationships/slide" Target="slides/slide1.xml"/><Relationship Id="rId212" Type="http://schemas.openxmlformats.org/officeDocument/2006/relationships/slide" Target="slides/slide207.xml"/><Relationship Id="rId23" Type="http://schemas.openxmlformats.org/officeDocument/2006/relationships/slide" Target="slides/slide18.xml"/><Relationship Id="rId28" Type="http://schemas.openxmlformats.org/officeDocument/2006/relationships/slide" Target="slides/slide23.xml"/><Relationship Id="rId49" Type="http://schemas.openxmlformats.org/officeDocument/2006/relationships/slide" Target="slides/slide44.xml"/><Relationship Id="rId114" Type="http://schemas.openxmlformats.org/officeDocument/2006/relationships/slide" Target="slides/slide109.xml"/><Relationship Id="rId119" Type="http://schemas.openxmlformats.org/officeDocument/2006/relationships/slide" Target="slides/slide114.xml"/><Relationship Id="rId44" Type="http://schemas.openxmlformats.org/officeDocument/2006/relationships/slide" Target="slides/slide39.xml"/><Relationship Id="rId60" Type="http://schemas.openxmlformats.org/officeDocument/2006/relationships/slide" Target="slides/slide55.xml"/><Relationship Id="rId65" Type="http://schemas.openxmlformats.org/officeDocument/2006/relationships/slide" Target="slides/slide60.xml"/><Relationship Id="rId81" Type="http://schemas.openxmlformats.org/officeDocument/2006/relationships/slide" Target="slides/slide76.xml"/><Relationship Id="rId86" Type="http://schemas.openxmlformats.org/officeDocument/2006/relationships/slide" Target="slides/slide81.xml"/><Relationship Id="rId130" Type="http://schemas.openxmlformats.org/officeDocument/2006/relationships/slide" Target="slides/slide125.xml"/><Relationship Id="rId135" Type="http://schemas.openxmlformats.org/officeDocument/2006/relationships/slide" Target="slides/slide130.xml"/><Relationship Id="rId151" Type="http://schemas.openxmlformats.org/officeDocument/2006/relationships/slide" Target="slides/slide146.xml"/><Relationship Id="rId156" Type="http://schemas.openxmlformats.org/officeDocument/2006/relationships/slide" Target="slides/slide151.xml"/><Relationship Id="rId177" Type="http://schemas.openxmlformats.org/officeDocument/2006/relationships/slide" Target="slides/slide172.xml"/><Relationship Id="rId198" Type="http://schemas.openxmlformats.org/officeDocument/2006/relationships/slide" Target="slides/slide193.xml"/><Relationship Id="rId172" Type="http://schemas.openxmlformats.org/officeDocument/2006/relationships/slide" Target="slides/slide167.xml"/><Relationship Id="rId193" Type="http://schemas.openxmlformats.org/officeDocument/2006/relationships/slide" Target="slides/slide188.xml"/><Relationship Id="rId202" Type="http://schemas.openxmlformats.org/officeDocument/2006/relationships/slide" Target="slides/slide197.xml"/><Relationship Id="rId207" Type="http://schemas.openxmlformats.org/officeDocument/2006/relationships/slide" Target="slides/slide202.xml"/><Relationship Id="rId223" Type="http://schemas.openxmlformats.org/officeDocument/2006/relationships/slide" Target="slides/slide218.xml"/><Relationship Id="rId228" Type="http://schemas.openxmlformats.org/officeDocument/2006/relationships/presProps" Target="presProps.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109" Type="http://schemas.openxmlformats.org/officeDocument/2006/relationships/slide" Target="slides/slide10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slide" Target="slides/slide71.xml"/><Relationship Id="rId97" Type="http://schemas.openxmlformats.org/officeDocument/2006/relationships/slide" Target="slides/slide92.xml"/><Relationship Id="rId104" Type="http://schemas.openxmlformats.org/officeDocument/2006/relationships/slide" Target="slides/slide99.xml"/><Relationship Id="rId120" Type="http://schemas.openxmlformats.org/officeDocument/2006/relationships/slide" Target="slides/slide115.xml"/><Relationship Id="rId125" Type="http://schemas.openxmlformats.org/officeDocument/2006/relationships/slide" Target="slides/slide120.xml"/><Relationship Id="rId141" Type="http://schemas.openxmlformats.org/officeDocument/2006/relationships/slide" Target="slides/slide136.xml"/><Relationship Id="rId146" Type="http://schemas.openxmlformats.org/officeDocument/2006/relationships/slide" Target="slides/slide141.xml"/><Relationship Id="rId167" Type="http://schemas.openxmlformats.org/officeDocument/2006/relationships/slide" Target="slides/slide162.xml"/><Relationship Id="rId188" Type="http://schemas.openxmlformats.org/officeDocument/2006/relationships/slide" Target="slides/slide183.xml"/><Relationship Id="rId7" Type="http://schemas.openxmlformats.org/officeDocument/2006/relationships/slide" Target="slides/slide2.xml"/><Relationship Id="rId71" Type="http://schemas.openxmlformats.org/officeDocument/2006/relationships/slide" Target="slides/slide66.xml"/><Relationship Id="rId92" Type="http://schemas.openxmlformats.org/officeDocument/2006/relationships/slide" Target="slides/slide87.xml"/><Relationship Id="rId162" Type="http://schemas.openxmlformats.org/officeDocument/2006/relationships/slide" Target="slides/slide157.xml"/><Relationship Id="rId183" Type="http://schemas.openxmlformats.org/officeDocument/2006/relationships/slide" Target="slides/slide178.xml"/><Relationship Id="rId213" Type="http://schemas.openxmlformats.org/officeDocument/2006/relationships/slide" Target="slides/slide208.xml"/><Relationship Id="rId218" Type="http://schemas.openxmlformats.org/officeDocument/2006/relationships/slide" Target="slides/slide213.xml"/><Relationship Id="rId2" Type="http://schemas.openxmlformats.org/officeDocument/2006/relationships/slideMaster" Target="slideMasters/slideMaster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 Id="rId87" Type="http://schemas.openxmlformats.org/officeDocument/2006/relationships/slide" Target="slides/slide82.xml"/><Relationship Id="rId110" Type="http://schemas.openxmlformats.org/officeDocument/2006/relationships/slide" Target="slides/slide105.xml"/><Relationship Id="rId115" Type="http://schemas.openxmlformats.org/officeDocument/2006/relationships/slide" Target="slides/slide110.xml"/><Relationship Id="rId131" Type="http://schemas.openxmlformats.org/officeDocument/2006/relationships/slide" Target="slides/slide126.xml"/><Relationship Id="rId136" Type="http://schemas.openxmlformats.org/officeDocument/2006/relationships/slide" Target="slides/slide131.xml"/><Relationship Id="rId157" Type="http://schemas.openxmlformats.org/officeDocument/2006/relationships/slide" Target="slides/slide152.xml"/><Relationship Id="rId178" Type="http://schemas.openxmlformats.org/officeDocument/2006/relationships/slide" Target="slides/slide173.xml"/><Relationship Id="rId61" Type="http://schemas.openxmlformats.org/officeDocument/2006/relationships/slide" Target="slides/slide56.xml"/><Relationship Id="rId82" Type="http://schemas.openxmlformats.org/officeDocument/2006/relationships/slide" Target="slides/slide77.xml"/><Relationship Id="rId152" Type="http://schemas.openxmlformats.org/officeDocument/2006/relationships/slide" Target="slides/slide147.xml"/><Relationship Id="rId173" Type="http://schemas.openxmlformats.org/officeDocument/2006/relationships/slide" Target="slides/slide168.xml"/><Relationship Id="rId194" Type="http://schemas.openxmlformats.org/officeDocument/2006/relationships/slide" Target="slides/slide189.xml"/><Relationship Id="rId199" Type="http://schemas.openxmlformats.org/officeDocument/2006/relationships/slide" Target="slides/slide194.xml"/><Relationship Id="rId203" Type="http://schemas.openxmlformats.org/officeDocument/2006/relationships/slide" Target="slides/slide198.xml"/><Relationship Id="rId208" Type="http://schemas.openxmlformats.org/officeDocument/2006/relationships/slide" Target="slides/slide203.xml"/><Relationship Id="rId229" Type="http://schemas.openxmlformats.org/officeDocument/2006/relationships/viewProps" Target="viewProps.xml"/><Relationship Id="rId19" Type="http://schemas.openxmlformats.org/officeDocument/2006/relationships/slide" Target="slides/slide14.xml"/><Relationship Id="rId224" Type="http://schemas.openxmlformats.org/officeDocument/2006/relationships/slide" Target="slides/slide219.xml"/><Relationship Id="rId14" Type="http://schemas.openxmlformats.org/officeDocument/2006/relationships/slide" Target="slides/slide9.xml"/><Relationship Id="rId30" Type="http://schemas.openxmlformats.org/officeDocument/2006/relationships/slide" Target="slides/slide25.xml"/><Relationship Id="rId35" Type="http://schemas.openxmlformats.org/officeDocument/2006/relationships/slide" Target="slides/slide30.xml"/><Relationship Id="rId56" Type="http://schemas.openxmlformats.org/officeDocument/2006/relationships/slide" Target="slides/slide51.xml"/><Relationship Id="rId77" Type="http://schemas.openxmlformats.org/officeDocument/2006/relationships/slide" Target="slides/slide72.xml"/><Relationship Id="rId100" Type="http://schemas.openxmlformats.org/officeDocument/2006/relationships/slide" Target="slides/slide95.xml"/><Relationship Id="rId105" Type="http://schemas.openxmlformats.org/officeDocument/2006/relationships/slide" Target="slides/slide100.xml"/><Relationship Id="rId126" Type="http://schemas.openxmlformats.org/officeDocument/2006/relationships/slide" Target="slides/slide121.xml"/><Relationship Id="rId147" Type="http://schemas.openxmlformats.org/officeDocument/2006/relationships/slide" Target="slides/slide142.xml"/><Relationship Id="rId168" Type="http://schemas.openxmlformats.org/officeDocument/2006/relationships/slide" Target="slides/slide163.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93" Type="http://schemas.openxmlformats.org/officeDocument/2006/relationships/slide" Target="slides/slide88.xml"/><Relationship Id="rId98" Type="http://schemas.openxmlformats.org/officeDocument/2006/relationships/slide" Target="slides/slide93.xml"/><Relationship Id="rId121" Type="http://schemas.openxmlformats.org/officeDocument/2006/relationships/slide" Target="slides/slide116.xml"/><Relationship Id="rId142" Type="http://schemas.openxmlformats.org/officeDocument/2006/relationships/slide" Target="slides/slide137.xml"/><Relationship Id="rId163" Type="http://schemas.openxmlformats.org/officeDocument/2006/relationships/slide" Target="slides/slide158.xml"/><Relationship Id="rId184" Type="http://schemas.openxmlformats.org/officeDocument/2006/relationships/slide" Target="slides/slide179.xml"/><Relationship Id="rId189" Type="http://schemas.openxmlformats.org/officeDocument/2006/relationships/slide" Target="slides/slide184.xml"/><Relationship Id="rId219" Type="http://schemas.openxmlformats.org/officeDocument/2006/relationships/slide" Target="slides/slide214.xml"/><Relationship Id="rId3" Type="http://schemas.openxmlformats.org/officeDocument/2006/relationships/slideMaster" Target="slideMasters/slideMaster3.xml"/><Relationship Id="rId214" Type="http://schemas.openxmlformats.org/officeDocument/2006/relationships/slide" Target="slides/slide209.xml"/><Relationship Id="rId230" Type="http://schemas.openxmlformats.org/officeDocument/2006/relationships/theme" Target="theme/theme1.xml"/><Relationship Id="rId25" Type="http://schemas.openxmlformats.org/officeDocument/2006/relationships/slide" Target="slides/slide20.xml"/><Relationship Id="rId46" Type="http://schemas.openxmlformats.org/officeDocument/2006/relationships/slide" Target="slides/slide41.xml"/><Relationship Id="rId67" Type="http://schemas.openxmlformats.org/officeDocument/2006/relationships/slide" Target="slides/slide62.xml"/><Relationship Id="rId116" Type="http://schemas.openxmlformats.org/officeDocument/2006/relationships/slide" Target="slides/slide111.xml"/><Relationship Id="rId137" Type="http://schemas.openxmlformats.org/officeDocument/2006/relationships/slide" Target="slides/slide132.xml"/><Relationship Id="rId158" Type="http://schemas.openxmlformats.org/officeDocument/2006/relationships/slide" Target="slides/slide153.xml"/><Relationship Id="rId20" Type="http://schemas.openxmlformats.org/officeDocument/2006/relationships/slide" Target="slides/slide15.xml"/><Relationship Id="rId41" Type="http://schemas.openxmlformats.org/officeDocument/2006/relationships/slide" Target="slides/slide36.xml"/><Relationship Id="rId62" Type="http://schemas.openxmlformats.org/officeDocument/2006/relationships/slide" Target="slides/slide57.xml"/><Relationship Id="rId83" Type="http://schemas.openxmlformats.org/officeDocument/2006/relationships/slide" Target="slides/slide78.xml"/><Relationship Id="rId88" Type="http://schemas.openxmlformats.org/officeDocument/2006/relationships/slide" Target="slides/slide83.xml"/><Relationship Id="rId111" Type="http://schemas.openxmlformats.org/officeDocument/2006/relationships/slide" Target="slides/slide106.xml"/><Relationship Id="rId132" Type="http://schemas.openxmlformats.org/officeDocument/2006/relationships/slide" Target="slides/slide127.xml"/><Relationship Id="rId153" Type="http://schemas.openxmlformats.org/officeDocument/2006/relationships/slide" Target="slides/slide148.xml"/><Relationship Id="rId174" Type="http://schemas.openxmlformats.org/officeDocument/2006/relationships/slide" Target="slides/slide169.xml"/><Relationship Id="rId179" Type="http://schemas.openxmlformats.org/officeDocument/2006/relationships/slide" Target="slides/slide174.xml"/><Relationship Id="rId195" Type="http://schemas.openxmlformats.org/officeDocument/2006/relationships/slide" Target="slides/slide190.xml"/><Relationship Id="rId209" Type="http://schemas.openxmlformats.org/officeDocument/2006/relationships/slide" Target="slides/slide204.xml"/><Relationship Id="rId190" Type="http://schemas.openxmlformats.org/officeDocument/2006/relationships/slide" Target="slides/slide185.xml"/><Relationship Id="rId204" Type="http://schemas.openxmlformats.org/officeDocument/2006/relationships/slide" Target="slides/slide199.xml"/><Relationship Id="rId220" Type="http://schemas.openxmlformats.org/officeDocument/2006/relationships/slide" Target="slides/slide215.xml"/><Relationship Id="rId225" Type="http://schemas.openxmlformats.org/officeDocument/2006/relationships/slide" Target="slides/slide220.xml"/><Relationship Id="rId15" Type="http://schemas.openxmlformats.org/officeDocument/2006/relationships/slide" Target="slides/slide10.xml"/><Relationship Id="rId36" Type="http://schemas.openxmlformats.org/officeDocument/2006/relationships/slide" Target="slides/slide31.xml"/><Relationship Id="rId57" Type="http://schemas.openxmlformats.org/officeDocument/2006/relationships/slide" Target="slides/slide52.xml"/><Relationship Id="rId106" Type="http://schemas.openxmlformats.org/officeDocument/2006/relationships/slide" Target="slides/slide101.xml"/><Relationship Id="rId127" Type="http://schemas.openxmlformats.org/officeDocument/2006/relationships/slide" Target="slides/slide122.xml"/><Relationship Id="rId10" Type="http://schemas.openxmlformats.org/officeDocument/2006/relationships/slide" Target="slides/slide5.xml"/><Relationship Id="rId31" Type="http://schemas.openxmlformats.org/officeDocument/2006/relationships/slide" Target="slides/slide26.xml"/><Relationship Id="rId52" Type="http://schemas.openxmlformats.org/officeDocument/2006/relationships/slide" Target="slides/slide47.xml"/><Relationship Id="rId73" Type="http://schemas.openxmlformats.org/officeDocument/2006/relationships/slide" Target="slides/slide68.xml"/><Relationship Id="rId78" Type="http://schemas.openxmlformats.org/officeDocument/2006/relationships/slide" Target="slides/slide73.xml"/><Relationship Id="rId94" Type="http://schemas.openxmlformats.org/officeDocument/2006/relationships/slide" Target="slides/slide89.xml"/><Relationship Id="rId99" Type="http://schemas.openxmlformats.org/officeDocument/2006/relationships/slide" Target="slides/slide94.xml"/><Relationship Id="rId101" Type="http://schemas.openxmlformats.org/officeDocument/2006/relationships/slide" Target="slides/slide96.xml"/><Relationship Id="rId122" Type="http://schemas.openxmlformats.org/officeDocument/2006/relationships/slide" Target="slides/slide117.xml"/><Relationship Id="rId143" Type="http://schemas.openxmlformats.org/officeDocument/2006/relationships/slide" Target="slides/slide138.xml"/><Relationship Id="rId148" Type="http://schemas.openxmlformats.org/officeDocument/2006/relationships/slide" Target="slides/slide143.xml"/><Relationship Id="rId164" Type="http://schemas.openxmlformats.org/officeDocument/2006/relationships/slide" Target="slides/slide159.xml"/><Relationship Id="rId169" Type="http://schemas.openxmlformats.org/officeDocument/2006/relationships/slide" Target="slides/slide164.xml"/><Relationship Id="rId185" Type="http://schemas.openxmlformats.org/officeDocument/2006/relationships/slide" Target="slides/slide180.xml"/><Relationship Id="rId4" Type="http://schemas.openxmlformats.org/officeDocument/2006/relationships/slideMaster" Target="slideMasters/slideMaster4.xml"/><Relationship Id="rId9" Type="http://schemas.openxmlformats.org/officeDocument/2006/relationships/slide" Target="slides/slide4.xml"/><Relationship Id="rId180" Type="http://schemas.openxmlformats.org/officeDocument/2006/relationships/slide" Target="slides/slide175.xml"/><Relationship Id="rId210" Type="http://schemas.openxmlformats.org/officeDocument/2006/relationships/slide" Target="slides/slide205.xml"/><Relationship Id="rId215" Type="http://schemas.openxmlformats.org/officeDocument/2006/relationships/slide" Target="slides/slide210.xml"/><Relationship Id="rId26" Type="http://schemas.openxmlformats.org/officeDocument/2006/relationships/slide" Target="slides/slide21.xml"/><Relationship Id="rId231" Type="http://schemas.openxmlformats.org/officeDocument/2006/relationships/tableStyles" Target="tableStyles.xml"/><Relationship Id="rId47" Type="http://schemas.openxmlformats.org/officeDocument/2006/relationships/slide" Target="slides/slide42.xml"/><Relationship Id="rId68" Type="http://schemas.openxmlformats.org/officeDocument/2006/relationships/slide" Target="slides/slide63.xml"/><Relationship Id="rId89" Type="http://schemas.openxmlformats.org/officeDocument/2006/relationships/slide" Target="slides/slide84.xml"/><Relationship Id="rId112" Type="http://schemas.openxmlformats.org/officeDocument/2006/relationships/slide" Target="slides/slide107.xml"/><Relationship Id="rId133" Type="http://schemas.openxmlformats.org/officeDocument/2006/relationships/slide" Target="slides/slide128.xml"/><Relationship Id="rId154" Type="http://schemas.openxmlformats.org/officeDocument/2006/relationships/slide" Target="slides/slide149.xml"/><Relationship Id="rId175" Type="http://schemas.openxmlformats.org/officeDocument/2006/relationships/slide" Target="slides/slide170.xml"/><Relationship Id="rId196" Type="http://schemas.openxmlformats.org/officeDocument/2006/relationships/slide" Target="slides/slide191.xml"/><Relationship Id="rId200" Type="http://schemas.openxmlformats.org/officeDocument/2006/relationships/slide" Target="slides/slide195.xml"/><Relationship Id="rId16" Type="http://schemas.openxmlformats.org/officeDocument/2006/relationships/slide" Target="slides/slide11.xml"/><Relationship Id="rId221" Type="http://schemas.openxmlformats.org/officeDocument/2006/relationships/slide" Target="slides/slide216.xml"/><Relationship Id="rId37" Type="http://schemas.openxmlformats.org/officeDocument/2006/relationships/slide" Target="slides/slide32.xml"/><Relationship Id="rId58" Type="http://schemas.openxmlformats.org/officeDocument/2006/relationships/slide" Target="slides/slide53.xml"/><Relationship Id="rId79" Type="http://schemas.openxmlformats.org/officeDocument/2006/relationships/slide" Target="slides/slide74.xml"/><Relationship Id="rId102" Type="http://schemas.openxmlformats.org/officeDocument/2006/relationships/slide" Target="slides/slide97.xml"/><Relationship Id="rId123" Type="http://schemas.openxmlformats.org/officeDocument/2006/relationships/slide" Target="slides/slide118.xml"/><Relationship Id="rId144" Type="http://schemas.openxmlformats.org/officeDocument/2006/relationships/slide" Target="slides/slide139.xml"/><Relationship Id="rId90" Type="http://schemas.openxmlformats.org/officeDocument/2006/relationships/slide" Target="slides/slide85.xml"/><Relationship Id="rId165" Type="http://schemas.openxmlformats.org/officeDocument/2006/relationships/slide" Target="slides/slide160.xml"/><Relationship Id="rId186" Type="http://schemas.openxmlformats.org/officeDocument/2006/relationships/slide" Target="slides/slide181.xml"/><Relationship Id="rId211" Type="http://schemas.openxmlformats.org/officeDocument/2006/relationships/slide" Target="slides/slide206.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DB6E76-210C-49CF-827E-B8D065C85BA1}"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AB9C2EFB-2412-4161-9F5C-C8B959DB6964}">
      <dgm:prSet/>
      <dgm:spPr/>
      <dgm:t>
        <a:bodyPr/>
        <a:lstStyle/>
        <a:p>
          <a:r>
            <a:rPr lang="en-US"/>
            <a:t>UDL provides a blueprint for designing strategies, materials, assessments, and tools to reach and teach Learners with diverse needs. </a:t>
          </a:r>
        </a:p>
      </dgm:t>
    </dgm:pt>
    <dgm:pt modelId="{52F997B2-59B2-4A1E-9FC3-8983C13D28B6}" type="parTrans" cxnId="{58E36FE8-8CC1-4249-8E59-649DBF96FB20}">
      <dgm:prSet/>
      <dgm:spPr/>
      <dgm:t>
        <a:bodyPr/>
        <a:lstStyle/>
        <a:p>
          <a:endParaRPr lang="en-US"/>
        </a:p>
      </dgm:t>
    </dgm:pt>
    <dgm:pt modelId="{11566E8C-E9DF-4657-9CB6-AD839956B306}" type="sibTrans" cxnId="{58E36FE8-8CC1-4249-8E59-649DBF96FB20}">
      <dgm:prSet/>
      <dgm:spPr/>
      <dgm:t>
        <a:bodyPr/>
        <a:lstStyle/>
        <a:p>
          <a:endParaRPr lang="en-US"/>
        </a:p>
      </dgm:t>
    </dgm:pt>
    <dgm:pt modelId="{A434B30E-0AD0-4BD1-BEE2-F63CE44F3CE8}">
      <dgm:prSet/>
      <dgm:spPr/>
      <dgm:t>
        <a:bodyPr/>
        <a:lstStyle/>
        <a:p>
          <a:r>
            <a:rPr lang="en-US" dirty="0"/>
            <a:t>Universal design for learning (UDL) is a set of principles for designing curriculum that provides all individuals with equal opportunities to learn. </a:t>
          </a:r>
        </a:p>
      </dgm:t>
    </dgm:pt>
    <dgm:pt modelId="{F05566C6-06FB-4D8C-804D-E205538E0E6F}" type="parTrans" cxnId="{5C236DD5-5D07-4C3A-BEF3-994C7FB513B5}">
      <dgm:prSet/>
      <dgm:spPr/>
      <dgm:t>
        <a:bodyPr/>
        <a:lstStyle/>
        <a:p>
          <a:endParaRPr lang="en-US"/>
        </a:p>
      </dgm:t>
    </dgm:pt>
    <dgm:pt modelId="{19C77529-0D61-4F06-92D0-6D2675BBBE45}" type="sibTrans" cxnId="{5C236DD5-5D07-4C3A-BEF3-994C7FB513B5}">
      <dgm:prSet/>
      <dgm:spPr/>
      <dgm:t>
        <a:bodyPr/>
        <a:lstStyle/>
        <a:p>
          <a:endParaRPr lang="en-US"/>
        </a:p>
      </dgm:t>
    </dgm:pt>
    <dgm:pt modelId="{61980416-6936-4074-B574-2ADF637D7DDB}">
      <dgm:prSet/>
      <dgm:spPr/>
      <dgm:t>
        <a:bodyPr/>
        <a:lstStyle/>
        <a:p>
          <a:r>
            <a:rPr lang="en-US"/>
            <a:t>UDL helps meet the challenges of diversity by recommending the use of flexible instructional materials, techniques, and </a:t>
          </a:r>
        </a:p>
      </dgm:t>
    </dgm:pt>
    <dgm:pt modelId="{4D968A93-2CC0-411C-94B6-F07F6558A20C}" type="parTrans" cxnId="{994F1900-733A-4ED4-A835-499D36D5DF18}">
      <dgm:prSet/>
      <dgm:spPr/>
      <dgm:t>
        <a:bodyPr/>
        <a:lstStyle/>
        <a:p>
          <a:endParaRPr lang="en-US"/>
        </a:p>
      </dgm:t>
    </dgm:pt>
    <dgm:pt modelId="{7A640C7C-3D7E-427F-9F5C-0123A2BE1F7D}" type="sibTrans" cxnId="{994F1900-733A-4ED4-A835-499D36D5DF18}">
      <dgm:prSet/>
      <dgm:spPr/>
      <dgm:t>
        <a:bodyPr/>
        <a:lstStyle/>
        <a:p>
          <a:endParaRPr lang="en-US"/>
        </a:p>
      </dgm:t>
    </dgm:pt>
    <dgm:pt modelId="{01E5D10E-18E4-464F-BFC2-3016E0FC8674}">
      <dgm:prSet/>
      <dgm:spPr/>
      <dgm:t>
        <a:bodyPr/>
        <a:lstStyle/>
        <a:p>
          <a:r>
            <a:rPr lang="en-US" dirty="0"/>
            <a:t>Strategies that empower educators to meet Learners’ diverse needs. </a:t>
          </a:r>
        </a:p>
      </dgm:t>
    </dgm:pt>
    <dgm:pt modelId="{61AC7F5E-1FB6-41A9-B6A5-7AA0AD659C62}" type="parTrans" cxnId="{7BDE229C-DD88-4CBE-83F8-8B53B9E51571}">
      <dgm:prSet/>
      <dgm:spPr/>
      <dgm:t>
        <a:bodyPr/>
        <a:lstStyle/>
        <a:p>
          <a:endParaRPr lang="en-US"/>
        </a:p>
      </dgm:t>
    </dgm:pt>
    <dgm:pt modelId="{827D59DB-7DF7-46C2-BCFD-EED7DED9B23E}" type="sibTrans" cxnId="{7BDE229C-DD88-4CBE-83F8-8B53B9E51571}">
      <dgm:prSet/>
      <dgm:spPr/>
      <dgm:t>
        <a:bodyPr/>
        <a:lstStyle/>
        <a:p>
          <a:endParaRPr lang="en-US"/>
        </a:p>
      </dgm:t>
    </dgm:pt>
    <dgm:pt modelId="{7C60112D-DACE-40B5-86CF-2763D7B6B876}" type="pres">
      <dgm:prSet presAssocID="{7CDB6E76-210C-49CF-827E-B8D065C85BA1}" presName="vert0" presStyleCnt="0">
        <dgm:presLayoutVars>
          <dgm:dir/>
          <dgm:animOne val="branch"/>
          <dgm:animLvl val="lvl"/>
        </dgm:presLayoutVars>
      </dgm:prSet>
      <dgm:spPr/>
      <dgm:t>
        <a:bodyPr/>
        <a:lstStyle/>
        <a:p>
          <a:endParaRPr lang="en-US"/>
        </a:p>
      </dgm:t>
    </dgm:pt>
    <dgm:pt modelId="{AB208FF7-05C5-4A92-8AD6-30A8DDCC8230}" type="pres">
      <dgm:prSet presAssocID="{AB9C2EFB-2412-4161-9F5C-C8B959DB6964}" presName="thickLine" presStyleLbl="alignNode1" presStyleIdx="0" presStyleCnt="4"/>
      <dgm:spPr/>
    </dgm:pt>
    <dgm:pt modelId="{F44160F2-CD9D-4AA8-B551-36B67B3B407E}" type="pres">
      <dgm:prSet presAssocID="{AB9C2EFB-2412-4161-9F5C-C8B959DB6964}" presName="horz1" presStyleCnt="0"/>
      <dgm:spPr/>
    </dgm:pt>
    <dgm:pt modelId="{F777B118-071E-4BE2-89D7-C709FDD37E0D}" type="pres">
      <dgm:prSet presAssocID="{AB9C2EFB-2412-4161-9F5C-C8B959DB6964}" presName="tx1" presStyleLbl="revTx" presStyleIdx="0" presStyleCnt="4"/>
      <dgm:spPr/>
      <dgm:t>
        <a:bodyPr/>
        <a:lstStyle/>
        <a:p>
          <a:endParaRPr lang="en-US"/>
        </a:p>
      </dgm:t>
    </dgm:pt>
    <dgm:pt modelId="{B32034E0-EE34-430F-AA84-20DC40EE23DE}" type="pres">
      <dgm:prSet presAssocID="{AB9C2EFB-2412-4161-9F5C-C8B959DB6964}" presName="vert1" presStyleCnt="0"/>
      <dgm:spPr/>
    </dgm:pt>
    <dgm:pt modelId="{F603A7F3-CA33-496C-85F4-172FC4F850AB}" type="pres">
      <dgm:prSet presAssocID="{A434B30E-0AD0-4BD1-BEE2-F63CE44F3CE8}" presName="thickLine" presStyleLbl="alignNode1" presStyleIdx="1" presStyleCnt="4"/>
      <dgm:spPr/>
    </dgm:pt>
    <dgm:pt modelId="{16931F61-24AC-4331-B8D0-B61A99856158}" type="pres">
      <dgm:prSet presAssocID="{A434B30E-0AD0-4BD1-BEE2-F63CE44F3CE8}" presName="horz1" presStyleCnt="0"/>
      <dgm:spPr/>
    </dgm:pt>
    <dgm:pt modelId="{0A040AD9-2C1D-4A6F-933D-349AE8DE0F53}" type="pres">
      <dgm:prSet presAssocID="{A434B30E-0AD0-4BD1-BEE2-F63CE44F3CE8}" presName="tx1" presStyleLbl="revTx" presStyleIdx="1" presStyleCnt="4"/>
      <dgm:spPr/>
      <dgm:t>
        <a:bodyPr/>
        <a:lstStyle/>
        <a:p>
          <a:endParaRPr lang="en-US"/>
        </a:p>
      </dgm:t>
    </dgm:pt>
    <dgm:pt modelId="{BB58855A-BD86-4EB3-BD5D-0C443D146AEF}" type="pres">
      <dgm:prSet presAssocID="{A434B30E-0AD0-4BD1-BEE2-F63CE44F3CE8}" presName="vert1" presStyleCnt="0"/>
      <dgm:spPr/>
    </dgm:pt>
    <dgm:pt modelId="{567EAE3E-CAF9-4E92-842A-B87300A02F70}" type="pres">
      <dgm:prSet presAssocID="{61980416-6936-4074-B574-2ADF637D7DDB}" presName="thickLine" presStyleLbl="alignNode1" presStyleIdx="2" presStyleCnt="4"/>
      <dgm:spPr/>
    </dgm:pt>
    <dgm:pt modelId="{96E0420E-EE71-4E7E-B3F6-B52162263CAC}" type="pres">
      <dgm:prSet presAssocID="{61980416-6936-4074-B574-2ADF637D7DDB}" presName="horz1" presStyleCnt="0"/>
      <dgm:spPr/>
    </dgm:pt>
    <dgm:pt modelId="{B95C6388-3896-451E-A5F7-94332700D164}" type="pres">
      <dgm:prSet presAssocID="{61980416-6936-4074-B574-2ADF637D7DDB}" presName="tx1" presStyleLbl="revTx" presStyleIdx="2" presStyleCnt="4"/>
      <dgm:spPr/>
      <dgm:t>
        <a:bodyPr/>
        <a:lstStyle/>
        <a:p>
          <a:endParaRPr lang="en-US"/>
        </a:p>
      </dgm:t>
    </dgm:pt>
    <dgm:pt modelId="{6B34C078-CAF7-4CE9-B02B-6D281EA4BB39}" type="pres">
      <dgm:prSet presAssocID="{61980416-6936-4074-B574-2ADF637D7DDB}" presName="vert1" presStyleCnt="0"/>
      <dgm:spPr/>
    </dgm:pt>
    <dgm:pt modelId="{208C6510-0006-45E6-A115-459D32E199EB}" type="pres">
      <dgm:prSet presAssocID="{01E5D10E-18E4-464F-BFC2-3016E0FC8674}" presName="thickLine" presStyleLbl="alignNode1" presStyleIdx="3" presStyleCnt="4"/>
      <dgm:spPr/>
    </dgm:pt>
    <dgm:pt modelId="{04D5CBEF-7C14-44C6-9566-40A28A20AF71}" type="pres">
      <dgm:prSet presAssocID="{01E5D10E-18E4-464F-BFC2-3016E0FC8674}" presName="horz1" presStyleCnt="0"/>
      <dgm:spPr/>
    </dgm:pt>
    <dgm:pt modelId="{458455C1-D575-46A0-A8E5-30E16FF19AAE}" type="pres">
      <dgm:prSet presAssocID="{01E5D10E-18E4-464F-BFC2-3016E0FC8674}" presName="tx1" presStyleLbl="revTx" presStyleIdx="3" presStyleCnt="4"/>
      <dgm:spPr/>
      <dgm:t>
        <a:bodyPr/>
        <a:lstStyle/>
        <a:p>
          <a:endParaRPr lang="en-US"/>
        </a:p>
      </dgm:t>
    </dgm:pt>
    <dgm:pt modelId="{BE2E492F-E750-46CC-8D19-3FACB7270413}" type="pres">
      <dgm:prSet presAssocID="{01E5D10E-18E4-464F-BFC2-3016E0FC8674}" presName="vert1" presStyleCnt="0"/>
      <dgm:spPr/>
    </dgm:pt>
  </dgm:ptLst>
  <dgm:cxnLst>
    <dgm:cxn modelId="{5C236DD5-5D07-4C3A-BEF3-994C7FB513B5}" srcId="{7CDB6E76-210C-49CF-827E-B8D065C85BA1}" destId="{A434B30E-0AD0-4BD1-BEE2-F63CE44F3CE8}" srcOrd="1" destOrd="0" parTransId="{F05566C6-06FB-4D8C-804D-E205538E0E6F}" sibTransId="{19C77529-0D61-4F06-92D0-6D2675BBBE45}"/>
    <dgm:cxn modelId="{EA174B53-4E2A-4273-8E73-D76DD676178A}" type="presOf" srcId="{61980416-6936-4074-B574-2ADF637D7DDB}" destId="{B95C6388-3896-451E-A5F7-94332700D164}" srcOrd="0" destOrd="0" presId="urn:microsoft.com/office/officeart/2008/layout/LinedList"/>
    <dgm:cxn modelId="{D6341C4A-50DD-40D3-B37B-1999C85F283E}" type="presOf" srcId="{7CDB6E76-210C-49CF-827E-B8D065C85BA1}" destId="{7C60112D-DACE-40B5-86CF-2763D7B6B876}" srcOrd="0" destOrd="0" presId="urn:microsoft.com/office/officeart/2008/layout/LinedList"/>
    <dgm:cxn modelId="{C7EC9876-F3CC-4BF0-B9C5-58BC447A0A66}" type="presOf" srcId="{AB9C2EFB-2412-4161-9F5C-C8B959DB6964}" destId="{F777B118-071E-4BE2-89D7-C709FDD37E0D}" srcOrd="0" destOrd="0" presId="urn:microsoft.com/office/officeart/2008/layout/LinedList"/>
    <dgm:cxn modelId="{85C23650-6373-42CC-A21B-775DB9A2B458}" type="presOf" srcId="{A434B30E-0AD0-4BD1-BEE2-F63CE44F3CE8}" destId="{0A040AD9-2C1D-4A6F-933D-349AE8DE0F53}" srcOrd="0" destOrd="0" presId="urn:microsoft.com/office/officeart/2008/layout/LinedList"/>
    <dgm:cxn modelId="{994F1900-733A-4ED4-A835-499D36D5DF18}" srcId="{7CDB6E76-210C-49CF-827E-B8D065C85BA1}" destId="{61980416-6936-4074-B574-2ADF637D7DDB}" srcOrd="2" destOrd="0" parTransId="{4D968A93-2CC0-411C-94B6-F07F6558A20C}" sibTransId="{7A640C7C-3D7E-427F-9F5C-0123A2BE1F7D}"/>
    <dgm:cxn modelId="{B5734830-F1D2-4AA8-A674-99F0BB8C0DC9}" type="presOf" srcId="{01E5D10E-18E4-464F-BFC2-3016E0FC8674}" destId="{458455C1-D575-46A0-A8E5-30E16FF19AAE}" srcOrd="0" destOrd="0" presId="urn:microsoft.com/office/officeart/2008/layout/LinedList"/>
    <dgm:cxn modelId="{7BDE229C-DD88-4CBE-83F8-8B53B9E51571}" srcId="{7CDB6E76-210C-49CF-827E-B8D065C85BA1}" destId="{01E5D10E-18E4-464F-BFC2-3016E0FC8674}" srcOrd="3" destOrd="0" parTransId="{61AC7F5E-1FB6-41A9-B6A5-7AA0AD659C62}" sibTransId="{827D59DB-7DF7-46C2-BCFD-EED7DED9B23E}"/>
    <dgm:cxn modelId="{58E36FE8-8CC1-4249-8E59-649DBF96FB20}" srcId="{7CDB6E76-210C-49CF-827E-B8D065C85BA1}" destId="{AB9C2EFB-2412-4161-9F5C-C8B959DB6964}" srcOrd="0" destOrd="0" parTransId="{52F997B2-59B2-4A1E-9FC3-8983C13D28B6}" sibTransId="{11566E8C-E9DF-4657-9CB6-AD839956B306}"/>
    <dgm:cxn modelId="{7E2AE3CD-5711-4BFE-A15C-02BE61A7B829}" type="presParOf" srcId="{7C60112D-DACE-40B5-86CF-2763D7B6B876}" destId="{AB208FF7-05C5-4A92-8AD6-30A8DDCC8230}" srcOrd="0" destOrd="0" presId="urn:microsoft.com/office/officeart/2008/layout/LinedList"/>
    <dgm:cxn modelId="{0FCF6B12-979A-4685-AA58-8F057AF9C7A9}" type="presParOf" srcId="{7C60112D-DACE-40B5-86CF-2763D7B6B876}" destId="{F44160F2-CD9D-4AA8-B551-36B67B3B407E}" srcOrd="1" destOrd="0" presId="urn:microsoft.com/office/officeart/2008/layout/LinedList"/>
    <dgm:cxn modelId="{7E6BBEAA-C2AF-4904-97CC-CD5DC8DD5C62}" type="presParOf" srcId="{F44160F2-CD9D-4AA8-B551-36B67B3B407E}" destId="{F777B118-071E-4BE2-89D7-C709FDD37E0D}" srcOrd="0" destOrd="0" presId="urn:microsoft.com/office/officeart/2008/layout/LinedList"/>
    <dgm:cxn modelId="{A67A8CF0-F06E-4C09-86EA-8AAD146831BE}" type="presParOf" srcId="{F44160F2-CD9D-4AA8-B551-36B67B3B407E}" destId="{B32034E0-EE34-430F-AA84-20DC40EE23DE}" srcOrd="1" destOrd="0" presId="urn:microsoft.com/office/officeart/2008/layout/LinedList"/>
    <dgm:cxn modelId="{7609893C-4AD8-42BD-842A-7B34D495BFFC}" type="presParOf" srcId="{7C60112D-DACE-40B5-86CF-2763D7B6B876}" destId="{F603A7F3-CA33-496C-85F4-172FC4F850AB}" srcOrd="2" destOrd="0" presId="urn:microsoft.com/office/officeart/2008/layout/LinedList"/>
    <dgm:cxn modelId="{5D3CD289-6124-4178-B38F-5DEAC4A64686}" type="presParOf" srcId="{7C60112D-DACE-40B5-86CF-2763D7B6B876}" destId="{16931F61-24AC-4331-B8D0-B61A99856158}" srcOrd="3" destOrd="0" presId="urn:microsoft.com/office/officeart/2008/layout/LinedList"/>
    <dgm:cxn modelId="{78A2ED2F-4556-4735-8B75-F641856E92FF}" type="presParOf" srcId="{16931F61-24AC-4331-B8D0-B61A99856158}" destId="{0A040AD9-2C1D-4A6F-933D-349AE8DE0F53}" srcOrd="0" destOrd="0" presId="urn:microsoft.com/office/officeart/2008/layout/LinedList"/>
    <dgm:cxn modelId="{B2E9EBE0-AA19-4FE3-B776-D6C928EB1A48}" type="presParOf" srcId="{16931F61-24AC-4331-B8D0-B61A99856158}" destId="{BB58855A-BD86-4EB3-BD5D-0C443D146AEF}" srcOrd="1" destOrd="0" presId="urn:microsoft.com/office/officeart/2008/layout/LinedList"/>
    <dgm:cxn modelId="{EC86B67C-5FCA-42AB-A57A-ED8760CD4091}" type="presParOf" srcId="{7C60112D-DACE-40B5-86CF-2763D7B6B876}" destId="{567EAE3E-CAF9-4E92-842A-B87300A02F70}" srcOrd="4" destOrd="0" presId="urn:microsoft.com/office/officeart/2008/layout/LinedList"/>
    <dgm:cxn modelId="{4733403E-D66A-4B3A-A564-5591A6691BF8}" type="presParOf" srcId="{7C60112D-DACE-40B5-86CF-2763D7B6B876}" destId="{96E0420E-EE71-4E7E-B3F6-B52162263CAC}" srcOrd="5" destOrd="0" presId="urn:microsoft.com/office/officeart/2008/layout/LinedList"/>
    <dgm:cxn modelId="{750EC7B3-2132-422E-B15A-9A650B3B9797}" type="presParOf" srcId="{96E0420E-EE71-4E7E-B3F6-B52162263CAC}" destId="{B95C6388-3896-451E-A5F7-94332700D164}" srcOrd="0" destOrd="0" presId="urn:microsoft.com/office/officeart/2008/layout/LinedList"/>
    <dgm:cxn modelId="{38553474-F3EF-4018-9C5E-EAD724E52D04}" type="presParOf" srcId="{96E0420E-EE71-4E7E-B3F6-B52162263CAC}" destId="{6B34C078-CAF7-4CE9-B02B-6D281EA4BB39}" srcOrd="1" destOrd="0" presId="urn:microsoft.com/office/officeart/2008/layout/LinedList"/>
    <dgm:cxn modelId="{41ACAF2E-42D4-487E-BFE9-5563FCF6A905}" type="presParOf" srcId="{7C60112D-DACE-40B5-86CF-2763D7B6B876}" destId="{208C6510-0006-45E6-A115-459D32E199EB}" srcOrd="6" destOrd="0" presId="urn:microsoft.com/office/officeart/2008/layout/LinedList"/>
    <dgm:cxn modelId="{3A99197E-5338-43BE-8E91-6006D22FC441}" type="presParOf" srcId="{7C60112D-DACE-40B5-86CF-2763D7B6B876}" destId="{04D5CBEF-7C14-44C6-9566-40A28A20AF71}" srcOrd="7" destOrd="0" presId="urn:microsoft.com/office/officeart/2008/layout/LinedList"/>
    <dgm:cxn modelId="{A9A144A4-908E-4454-97CA-2825027C01B6}" type="presParOf" srcId="{04D5CBEF-7C14-44C6-9566-40A28A20AF71}" destId="{458455C1-D575-46A0-A8E5-30E16FF19AAE}" srcOrd="0" destOrd="0" presId="urn:microsoft.com/office/officeart/2008/layout/LinedList"/>
    <dgm:cxn modelId="{529F8C8F-622D-4543-81AA-92B6013A973D}" type="presParOf" srcId="{04D5CBEF-7C14-44C6-9566-40A28A20AF71}" destId="{BE2E492F-E750-46CC-8D19-3FACB727041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208FF7-05C5-4A92-8AD6-30A8DDCC8230}">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777B118-071E-4BE2-89D7-C709FDD37E0D}">
      <dsp:nvSpPr>
        <dsp:cNvPr id="0" name=""/>
        <dsp:cNvSpPr/>
      </dsp:nvSpPr>
      <dsp:spPr>
        <a:xfrm>
          <a:off x="0" y="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kern="1200"/>
            <a:t>UDL provides a blueprint for designing strategies, materials, assessments, and tools to reach and teach Learners with diverse needs. </a:t>
          </a:r>
        </a:p>
      </dsp:txBody>
      <dsp:txXfrm>
        <a:off x="0" y="0"/>
        <a:ext cx="6900512" cy="1384035"/>
      </dsp:txXfrm>
    </dsp:sp>
    <dsp:sp modelId="{F603A7F3-CA33-496C-85F4-172FC4F850AB}">
      <dsp:nvSpPr>
        <dsp:cNvPr id="0" name=""/>
        <dsp:cNvSpPr/>
      </dsp:nvSpPr>
      <dsp:spPr>
        <a:xfrm>
          <a:off x="0" y="1384035"/>
          <a:ext cx="6900512"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A040AD9-2C1D-4A6F-933D-349AE8DE0F53}">
      <dsp:nvSpPr>
        <dsp:cNvPr id="0" name=""/>
        <dsp:cNvSpPr/>
      </dsp:nvSpPr>
      <dsp:spPr>
        <a:xfrm>
          <a:off x="0" y="138403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kern="1200" dirty="0"/>
            <a:t>Universal design for learning (UDL) is a set of principles for designing curriculum that provides all individuals with equal opportunities to learn. </a:t>
          </a:r>
        </a:p>
      </dsp:txBody>
      <dsp:txXfrm>
        <a:off x="0" y="1384035"/>
        <a:ext cx="6900512" cy="1384035"/>
      </dsp:txXfrm>
    </dsp:sp>
    <dsp:sp modelId="{567EAE3E-CAF9-4E92-842A-B87300A02F70}">
      <dsp:nvSpPr>
        <dsp:cNvPr id="0" name=""/>
        <dsp:cNvSpPr/>
      </dsp:nvSpPr>
      <dsp:spPr>
        <a:xfrm>
          <a:off x="0" y="2768070"/>
          <a:ext cx="6900512"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95C6388-3896-451E-A5F7-94332700D164}">
      <dsp:nvSpPr>
        <dsp:cNvPr id="0" name=""/>
        <dsp:cNvSpPr/>
      </dsp:nvSpPr>
      <dsp:spPr>
        <a:xfrm>
          <a:off x="0" y="2768070"/>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kern="1200"/>
            <a:t>UDL helps meet the challenges of diversity by recommending the use of flexible instructional materials, techniques, and </a:t>
          </a:r>
        </a:p>
      </dsp:txBody>
      <dsp:txXfrm>
        <a:off x="0" y="2768070"/>
        <a:ext cx="6900512" cy="1384035"/>
      </dsp:txXfrm>
    </dsp:sp>
    <dsp:sp modelId="{208C6510-0006-45E6-A115-459D32E199EB}">
      <dsp:nvSpPr>
        <dsp:cNvPr id="0" name=""/>
        <dsp:cNvSpPr/>
      </dsp:nvSpPr>
      <dsp:spPr>
        <a:xfrm>
          <a:off x="0" y="4152105"/>
          <a:ext cx="6900512"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8455C1-D575-46A0-A8E5-30E16FF19AAE}">
      <dsp:nvSpPr>
        <dsp:cNvPr id="0" name=""/>
        <dsp:cNvSpPr/>
      </dsp:nvSpPr>
      <dsp:spPr>
        <a:xfrm>
          <a:off x="0" y="4152105"/>
          <a:ext cx="6900512" cy="13840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kern="1200" dirty="0"/>
            <a:t>Strategies that empower educators to meet Learners’ diverse needs. </a:t>
          </a:r>
        </a:p>
      </dsp:txBody>
      <dsp:txXfrm>
        <a:off x="0" y="4152105"/>
        <a:ext cx="6900512" cy="1384035"/>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355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970338" y="0"/>
            <a:ext cx="3038475" cy="463550"/>
          </a:xfrm>
          <a:prstGeom prst="rect">
            <a:avLst/>
          </a:prstGeom>
        </p:spPr>
        <p:txBody>
          <a:bodyPr vert="horz" lIns="91440" tIns="45720" rIns="91440" bIns="45720" rtlCol="0"/>
          <a:lstStyle>
            <a:lvl1pPr algn="r">
              <a:defRPr sz="1200"/>
            </a:lvl1pPr>
          </a:lstStyle>
          <a:p>
            <a:fld id="{15952D10-7FA4-4AA5-BFBA-2C426B5270C7}" type="datetimeFigureOut">
              <a:rPr lang="en-GB" smtClean="0"/>
              <a:t>28/11/2023</a:t>
            </a:fld>
            <a:endParaRPr lang="en-GB"/>
          </a:p>
        </p:txBody>
      </p:sp>
      <p:sp>
        <p:nvSpPr>
          <p:cNvPr id="4" name="Footer Placeholder 3"/>
          <p:cNvSpPr>
            <a:spLocks noGrp="1"/>
          </p:cNvSpPr>
          <p:nvPr>
            <p:ph type="ftr" sz="quarter" idx="2"/>
          </p:nvPr>
        </p:nvSpPr>
        <p:spPr>
          <a:xfrm>
            <a:off x="0" y="8772525"/>
            <a:ext cx="3038475" cy="46355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970338" y="8772525"/>
            <a:ext cx="3038475" cy="463550"/>
          </a:xfrm>
          <a:prstGeom prst="rect">
            <a:avLst/>
          </a:prstGeom>
        </p:spPr>
        <p:txBody>
          <a:bodyPr vert="horz" lIns="91440" tIns="45720" rIns="91440" bIns="45720" rtlCol="0" anchor="b"/>
          <a:lstStyle>
            <a:lvl1pPr algn="r">
              <a:defRPr sz="1200"/>
            </a:lvl1pPr>
          </a:lstStyle>
          <a:p>
            <a:fld id="{1A9C0967-4FC2-4829-8C94-42860FF0E5FF}" type="slidenum">
              <a:rPr lang="en-GB" smtClean="0"/>
              <a:t>‹#›</a:t>
            </a:fld>
            <a:endParaRPr lang="en-GB"/>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3550"/>
          </a:xfrm>
          <a:prstGeom prst="rect">
            <a:avLst/>
          </a:prstGeom>
        </p:spPr>
        <p:txBody>
          <a:bodyPr vert="horz" lIns="91440" tIns="45720" rIns="91440" bIns="45720" rtlCol="0"/>
          <a:lstStyle>
            <a:lvl1pPr algn="r">
              <a:defRPr sz="1200"/>
            </a:lvl1pPr>
          </a:lstStyle>
          <a:p>
            <a:fld id="{2A689E82-FA1F-488A-86B7-4BAEE37E4F41}" type="datetimeFigureOut">
              <a:rPr lang="en-US" smtClean="0"/>
              <a:t>11/28/2023</a:t>
            </a:fld>
            <a:endParaRPr lang="en-US"/>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45000"/>
            <a:ext cx="5607050" cy="3636963"/>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525"/>
            <a:ext cx="3038475"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772525"/>
            <a:ext cx="3038475" cy="463550"/>
          </a:xfrm>
          <a:prstGeom prst="rect">
            <a:avLst/>
          </a:prstGeom>
        </p:spPr>
        <p:txBody>
          <a:bodyPr vert="horz" lIns="91440" tIns="45720" rIns="91440" bIns="45720" rtlCol="0" anchor="b"/>
          <a:lstStyle>
            <a:lvl1pPr algn="r">
              <a:defRPr sz="1200"/>
            </a:lvl1pPr>
          </a:lstStyle>
          <a:p>
            <a:fld id="{662A3272-57DA-463E-9924-03363202FECC}"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sv-SE"/>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sv-SE"/>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66FF9B90-2E76-45DD-B2D8-281C2EED3BED}" type="datetimeFigureOut">
              <a:rPr lang="sv-SE" smtClean="0"/>
              <a:t>2023-11-28</a:t>
            </a:fld>
            <a:endParaRPr lang="sv-SE"/>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sv-SE"/>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7658C48E-2CB4-4B27-B3DC-AF2F64CA65A9}" type="slidenum">
              <a:rPr lang="sv-SE" smtClean="0"/>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sv-SE"/>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66FF9B90-2E76-45DD-B2D8-281C2EED3BED}" type="datetimeFigureOut">
              <a:rPr lang="sv-SE" smtClean="0"/>
              <a:t>2023-11-28</a:t>
            </a:fld>
            <a:endParaRPr lang="sv-SE"/>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sv-SE"/>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7658C48E-2CB4-4B27-B3DC-AF2F64CA65A9}" type="slidenum">
              <a:rPr lang="sv-SE" smtClean="0"/>
              <a:t>‹#›</a:t>
            </a:fld>
            <a:endParaRPr lang="sv-S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sv-SE"/>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66FF9B90-2E76-45DD-B2D8-281C2EED3BED}" type="datetimeFigureOut">
              <a:rPr lang="sv-SE" smtClean="0"/>
              <a:t>2023-11-28</a:t>
            </a:fld>
            <a:endParaRPr lang="sv-SE"/>
          </a:p>
        </p:txBody>
      </p:sp>
      <p:sp>
        <p:nvSpPr>
          <p:cNvPr id="5" name="Footer Placeholder 4"/>
          <p:cNvSpPr>
            <a:spLocks noGrp="1"/>
          </p:cNvSpPr>
          <p:nvPr>
            <p:ph type="ftr" sz="quarter" idx="11"/>
          </p:nvPr>
        </p:nvSpPr>
        <p:spPr>
          <a:xfrm>
            <a:off x="4044043" y="6339568"/>
            <a:ext cx="4114800" cy="365125"/>
          </a:xfrm>
          <a:prstGeom prst="rect">
            <a:avLst/>
          </a:prstGeom>
        </p:spPr>
        <p:txBody>
          <a:bodyPr/>
          <a:lstStyle/>
          <a:p>
            <a:endParaRPr lang="sv-SE" dirty="0"/>
          </a:p>
        </p:txBody>
      </p:sp>
      <p:sp>
        <p:nvSpPr>
          <p:cNvPr id="6" name="Slide Number Placeholder 5"/>
          <p:cNvSpPr>
            <a:spLocks noGrp="1"/>
          </p:cNvSpPr>
          <p:nvPr>
            <p:ph type="sldNum" sz="quarter" idx="12"/>
          </p:nvPr>
        </p:nvSpPr>
        <p:spPr>
          <a:xfrm>
            <a:off x="8572500" y="3983264"/>
            <a:ext cx="2743200" cy="365125"/>
          </a:xfrm>
          <a:prstGeom prst="rect">
            <a:avLst/>
          </a:prstGeom>
        </p:spPr>
        <p:txBody>
          <a:bodyPr/>
          <a:lstStyle/>
          <a:p>
            <a:fld id="{7658C48E-2CB4-4B27-B3DC-AF2F64CA65A9}" type="slidenum">
              <a:rPr lang="sv-SE" smtClean="0"/>
              <a:t>‹#›</a:t>
            </a:fld>
            <a:endParaRPr lang="sv-S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9C54A98-B668-439F-8209-DCEAB60BFEAC}"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48F9F6-96F1-404B-9085-62BA8A3EB26B}" type="slidenum">
              <a:rPr lang="en-GB" smtClean="0"/>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9C54A98-B668-439F-8209-DCEAB60BFEAC}"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48F9F6-96F1-404B-9085-62BA8A3EB26B}" type="slidenum">
              <a:rPr lang="en-GB" smtClean="0"/>
              <a:t>‹#›</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C54A98-B668-439F-8209-DCEAB60BFEAC}"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48F9F6-96F1-404B-9085-62BA8A3EB26B}" type="slidenum">
              <a:rPr lang="en-GB" smtClean="0"/>
              <a:t>‹#›</a:t>
            </a:fld>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9C54A98-B668-439F-8209-DCEAB60BFEAC}"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48F9F6-96F1-404B-9085-62BA8A3EB26B}" type="slidenum">
              <a:rPr lang="en-GB" smtClean="0"/>
              <a:t>‹#›</a:t>
            </a:fld>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9C54A98-B668-439F-8209-DCEAB60BFEAC}" type="datetimeFigureOut">
              <a:rPr lang="en-GB" smtClean="0"/>
              <a:t>28/11/2023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748F9F6-96F1-404B-9085-62BA8A3EB26B}" type="slidenum">
              <a:rPr lang="en-GB" smtClean="0"/>
              <a:t>‹#›</a:t>
            </a:fld>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9C54A98-B668-439F-8209-DCEAB60BFEAC}" type="datetimeFigureOut">
              <a:rPr lang="en-GB" smtClean="0"/>
              <a:t>28/11/2023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748F9F6-96F1-404B-9085-62BA8A3EB26B}" type="slidenum">
              <a:rPr lang="en-GB" smtClean="0"/>
              <a:t>‹#›</a:t>
            </a:fld>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C54A98-B668-439F-8209-DCEAB60BFEAC}" type="datetimeFigureOut">
              <a:rPr lang="en-GB" smtClean="0"/>
              <a:t>28/11/2023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748F9F6-96F1-404B-9085-62BA8A3EB26B}"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sv-SE"/>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66FF9B90-2E76-45DD-B2D8-281C2EED3BED}" type="datetimeFigureOut">
              <a:rPr lang="sv-SE" smtClean="0"/>
              <a:t>2023-11-28</a:t>
            </a:fld>
            <a:endParaRPr lang="sv-SE"/>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sv-SE"/>
          </a:p>
        </p:txBody>
      </p:sp>
      <p:sp>
        <p:nvSpPr>
          <p:cNvPr id="6" name="Slide Number Placeholder 5"/>
          <p:cNvSpPr>
            <a:spLocks noGrp="1"/>
          </p:cNvSpPr>
          <p:nvPr>
            <p:ph type="sldNum" sz="quarter" idx="12"/>
          </p:nvPr>
        </p:nvSpPr>
        <p:spPr>
          <a:xfrm>
            <a:off x="8773886" y="3989955"/>
            <a:ext cx="2743200" cy="365125"/>
          </a:xfrm>
          <a:prstGeom prst="rect">
            <a:avLst/>
          </a:prstGeom>
        </p:spPr>
        <p:txBody>
          <a:bodyPr/>
          <a:lstStyle/>
          <a:p>
            <a:fld id="{7658C48E-2CB4-4B27-B3DC-AF2F64CA65A9}" type="slidenum">
              <a:rPr lang="sv-SE" smtClean="0"/>
              <a:t>‹#›</a:t>
            </a:fld>
            <a:endParaRPr lang="sv-S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C54A98-B668-439F-8209-DCEAB60BFEAC}"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48F9F6-96F1-404B-9085-62BA8A3EB26B}" type="slidenum">
              <a:rPr lang="en-GB" smtClean="0"/>
              <a:t>‹#›</a:t>
            </a:fld>
            <a:endParaRPr lang="en-GB"/>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C54A98-B668-439F-8209-DCEAB60BFEAC}"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48F9F6-96F1-404B-9085-62BA8A3EB26B}" type="slidenum">
              <a:rPr lang="en-GB" smtClean="0"/>
              <a:t>‹#›</a:t>
            </a:fld>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9C54A98-B668-439F-8209-DCEAB60BFEAC}"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48F9F6-96F1-404B-9085-62BA8A3EB26B}" type="slidenum">
              <a:rPr lang="en-GB" smtClean="0"/>
              <a:t>‹#›</a:t>
            </a:fld>
            <a:endParaRPr lang="en-GB"/>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9C54A98-B668-439F-8209-DCEAB60BFEAC}"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48F9F6-96F1-404B-9085-62BA8A3EB26B}" type="slidenum">
              <a:rPr lang="en-GB" smtClean="0"/>
              <a:t>‹#›</a:t>
            </a:fld>
            <a:endParaRPr lang="en-GB"/>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79CD8AB-BCC3-4C2A-AF61-AFE584D5C10E}"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0E058D-524E-4D5A-9878-F851A86FB167}" type="slidenum">
              <a:rPr lang="en-GB" smtClean="0"/>
              <a:t>‹#›</a:t>
            </a:fld>
            <a:endParaRPr lang="en-GB"/>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79CD8AB-BCC3-4C2A-AF61-AFE584D5C10E}"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0E058D-524E-4D5A-9878-F851A86FB167}" type="slidenum">
              <a:rPr lang="en-GB" smtClean="0"/>
              <a:t>‹#›</a:t>
            </a:fld>
            <a:endParaRPr lang="en-GB"/>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79CD8AB-BCC3-4C2A-AF61-AFE584D5C10E}"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0E058D-524E-4D5A-9878-F851A86FB167}" type="slidenum">
              <a:rPr lang="en-GB" smtClean="0"/>
              <a:t>‹#›</a:t>
            </a:fld>
            <a:endParaRPr lang="en-GB"/>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79CD8AB-BCC3-4C2A-AF61-AFE584D5C10E}"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70E058D-524E-4D5A-9878-F851A86FB167}" type="slidenum">
              <a:rPr lang="en-GB" smtClean="0"/>
              <a:t>‹#›</a:t>
            </a:fld>
            <a:endParaRPr lang="en-GB"/>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79CD8AB-BCC3-4C2A-AF61-AFE584D5C10E}" type="datetimeFigureOut">
              <a:rPr lang="en-GB" smtClean="0"/>
              <a:t>28/11/2023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70E058D-524E-4D5A-9878-F851A86FB167}" type="slidenum">
              <a:rPr lang="en-GB" smtClean="0"/>
              <a:t>‹#›</a:t>
            </a:fld>
            <a:endParaRPr lang="en-GB"/>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79CD8AB-BCC3-4C2A-AF61-AFE584D5C10E}" type="datetimeFigureOut">
              <a:rPr lang="en-GB" smtClean="0"/>
              <a:t>28/11/2023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70E058D-524E-4D5A-9878-F851A86FB167}"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9CD8AB-BCC3-4C2A-AF61-AFE584D5C10E}" type="datetimeFigureOut">
              <a:rPr lang="en-GB" smtClean="0"/>
              <a:t>28/11/2023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70E058D-524E-4D5A-9878-F851A86FB167}" type="slidenum">
              <a:rPr lang="en-GB" smtClean="0"/>
              <a:t>‹#›</a:t>
            </a:fld>
            <a:endParaRPr lang="en-GB"/>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79CD8AB-BCC3-4C2A-AF61-AFE584D5C10E}"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70E058D-524E-4D5A-9878-F851A86FB167}" type="slidenum">
              <a:rPr lang="en-GB" smtClean="0"/>
              <a:t>‹#›</a:t>
            </a:fld>
            <a:endParaRPr lang="en-GB"/>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79CD8AB-BCC3-4C2A-AF61-AFE584D5C10E}"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70E058D-524E-4D5A-9878-F851A86FB167}" type="slidenum">
              <a:rPr lang="en-GB" smtClean="0"/>
              <a:t>‹#›</a:t>
            </a:fld>
            <a:endParaRPr lang="en-GB"/>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79CD8AB-BCC3-4C2A-AF61-AFE584D5C10E}"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0E058D-524E-4D5A-9878-F851A86FB167}" type="slidenum">
              <a:rPr lang="en-GB" smtClean="0"/>
              <a:t>‹#›</a:t>
            </a:fld>
            <a:endParaRPr lang="en-GB"/>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79CD8AB-BCC3-4C2A-AF61-AFE584D5C10E}"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70E058D-524E-4D5A-9878-F851A86FB167}" type="slidenum">
              <a:rPr lang="en-GB" smtClean="0"/>
              <a:t>‹#›</a:t>
            </a:fld>
            <a:endParaRPr lang="en-GB"/>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5E2027B-80A3-417D-9EC5-29D6CC9DBB90}"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5BF436-EE19-41FD-A1F1-2BF72AADB4C0}" type="slidenum">
              <a:rPr lang="en-GB" smtClean="0"/>
              <a:t>‹#›</a:t>
            </a:fld>
            <a:endParaRPr lang="en-GB"/>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5E2027B-80A3-417D-9EC5-29D6CC9DBB90}"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5BF436-EE19-41FD-A1F1-2BF72AADB4C0}" type="slidenum">
              <a:rPr lang="en-GB" smtClean="0"/>
              <a:t>‹#›</a:t>
            </a:fld>
            <a:endParaRPr lang="en-GB"/>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5E2027B-80A3-417D-9EC5-29D6CC9DBB90}"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5BF436-EE19-41FD-A1F1-2BF72AADB4C0}" type="slidenum">
              <a:rPr lang="en-GB" smtClean="0"/>
              <a:t>‹#›</a:t>
            </a:fld>
            <a:endParaRPr lang="en-GB"/>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5E2027B-80A3-417D-9EC5-29D6CC9DBB90}"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5BF436-EE19-41FD-A1F1-2BF72AADB4C0}" type="slidenum">
              <a:rPr lang="en-GB" smtClean="0"/>
              <a:t>‹#›</a:t>
            </a:fld>
            <a:endParaRPr lang="en-GB"/>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5E2027B-80A3-417D-9EC5-29D6CC9DBB90}" type="datetimeFigureOut">
              <a:rPr lang="en-GB" smtClean="0"/>
              <a:t>28/11/2023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65BF436-EE19-41FD-A1F1-2BF72AADB4C0}"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sv-SE"/>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66FF9B90-2E76-45DD-B2D8-281C2EED3BED}" type="datetimeFigureOut">
              <a:rPr lang="sv-SE" smtClean="0"/>
              <a:t>2023-11-28</a:t>
            </a:fld>
            <a:endParaRPr lang="sv-SE"/>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sv-SE"/>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7658C48E-2CB4-4B27-B3DC-AF2F64CA65A9}" type="slidenum">
              <a:rPr lang="sv-SE" smtClean="0"/>
              <a:t>‹#›</a:t>
            </a:fld>
            <a:endParaRPr lang="sv-SE"/>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5E2027B-80A3-417D-9EC5-29D6CC9DBB90}" type="datetimeFigureOut">
              <a:rPr lang="en-GB" smtClean="0"/>
              <a:t>28/11/2023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65BF436-EE19-41FD-A1F1-2BF72AADB4C0}" type="slidenum">
              <a:rPr lang="en-GB" smtClean="0"/>
              <a:t>‹#›</a:t>
            </a:fld>
            <a:endParaRPr lang="en-GB"/>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E2027B-80A3-417D-9EC5-29D6CC9DBB90}" type="datetimeFigureOut">
              <a:rPr lang="en-GB" smtClean="0"/>
              <a:t>28/11/2023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65BF436-EE19-41FD-A1F1-2BF72AADB4C0}" type="slidenum">
              <a:rPr lang="en-GB" smtClean="0"/>
              <a:t>‹#›</a:t>
            </a:fld>
            <a:endParaRPr lang="en-GB"/>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5E2027B-80A3-417D-9EC5-29D6CC9DBB90}"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5BF436-EE19-41FD-A1F1-2BF72AADB4C0}" type="slidenum">
              <a:rPr lang="en-GB" smtClean="0"/>
              <a:t>‹#›</a:t>
            </a:fld>
            <a:endParaRPr lang="en-GB"/>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5E2027B-80A3-417D-9EC5-29D6CC9DBB90}"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65BF436-EE19-41FD-A1F1-2BF72AADB4C0}" type="slidenum">
              <a:rPr lang="en-GB" smtClean="0"/>
              <a:t>‹#›</a:t>
            </a:fld>
            <a:endParaRPr lang="en-GB"/>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5E2027B-80A3-417D-9EC5-29D6CC9DBB90}"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5BF436-EE19-41FD-A1F1-2BF72AADB4C0}" type="slidenum">
              <a:rPr lang="en-GB" smtClean="0"/>
              <a:t>‹#›</a:t>
            </a:fld>
            <a:endParaRPr lang="en-GB"/>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5E2027B-80A3-417D-9EC5-29D6CC9DBB90}"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65BF436-EE19-41FD-A1F1-2BF72AADB4C0}" type="slidenum">
              <a:rPr lang="en-GB" smtClean="0"/>
              <a:t>‹#›</a:t>
            </a:fld>
            <a:endParaRPr lang="en-GB"/>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B0E7D32-FD72-4193-8228-CFA192F8D07B}"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AFCFD3-D3A6-4292-9A8E-7D127CFF9852}" type="slidenum">
              <a:rPr lang="en-GB" smtClean="0"/>
              <a:t>‹#›</a:t>
            </a:fld>
            <a:endParaRPr lang="en-GB"/>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0E7D32-FD72-4193-8228-CFA192F8D07B}"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AFCFD3-D3A6-4292-9A8E-7D127CFF9852}" type="slidenum">
              <a:rPr lang="en-GB" smtClean="0"/>
              <a:t>‹#›</a:t>
            </a:fld>
            <a:endParaRPr lang="en-GB"/>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B0E7D32-FD72-4193-8228-CFA192F8D07B}"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AFCFD3-D3A6-4292-9A8E-7D127CFF9852}" type="slidenum">
              <a:rPr lang="en-GB" smtClean="0"/>
              <a:t>‹#›</a:t>
            </a:fld>
            <a:endParaRPr lang="en-GB"/>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B0E7D32-FD72-4193-8228-CFA192F8D07B}"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AFCFD3-D3A6-4292-9A8E-7D127CFF9852}"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sv-SE"/>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66FF9B90-2E76-45DD-B2D8-281C2EED3BED}" type="datetimeFigureOut">
              <a:rPr lang="sv-SE" smtClean="0"/>
              <a:t>2023-11-28</a:t>
            </a:fld>
            <a:endParaRPr lang="sv-SE"/>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sv-SE"/>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7658C48E-2CB4-4B27-B3DC-AF2F64CA65A9}" type="slidenum">
              <a:rPr lang="sv-SE" smtClean="0"/>
              <a:t>‹#›</a:t>
            </a:fld>
            <a:endParaRPr lang="sv-SE"/>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B0E7D32-FD72-4193-8228-CFA192F8D07B}" type="datetimeFigureOut">
              <a:rPr lang="en-GB" smtClean="0"/>
              <a:t>28/11/2023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4AFCFD3-D3A6-4292-9A8E-7D127CFF9852}" type="slidenum">
              <a:rPr lang="en-GB" smtClean="0"/>
              <a:t>‹#›</a:t>
            </a:fld>
            <a:endParaRPr lang="en-GB"/>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B0E7D32-FD72-4193-8228-CFA192F8D07B}" type="datetimeFigureOut">
              <a:rPr lang="en-GB" smtClean="0"/>
              <a:t>28/11/2023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4AFCFD3-D3A6-4292-9A8E-7D127CFF9852}" type="slidenum">
              <a:rPr lang="en-GB" smtClean="0"/>
              <a:t>‹#›</a:t>
            </a:fld>
            <a:endParaRPr lang="en-GB"/>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0E7D32-FD72-4193-8228-CFA192F8D07B}" type="datetimeFigureOut">
              <a:rPr lang="en-GB" smtClean="0"/>
              <a:t>28/11/2023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4AFCFD3-D3A6-4292-9A8E-7D127CFF9852}" type="slidenum">
              <a:rPr lang="en-GB" smtClean="0"/>
              <a:t>‹#›</a:t>
            </a:fld>
            <a:endParaRPr lang="en-GB"/>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0E7D32-FD72-4193-8228-CFA192F8D07B}"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AFCFD3-D3A6-4292-9A8E-7D127CFF9852}" type="slidenum">
              <a:rPr lang="en-GB" smtClean="0"/>
              <a:t>‹#›</a:t>
            </a:fld>
            <a:endParaRPr lang="en-GB"/>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B0E7D32-FD72-4193-8228-CFA192F8D07B}"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4AFCFD3-D3A6-4292-9A8E-7D127CFF9852}" type="slidenum">
              <a:rPr lang="en-GB" smtClean="0"/>
              <a:t>‹#›</a:t>
            </a:fld>
            <a:endParaRPr lang="en-GB"/>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0E7D32-FD72-4193-8228-CFA192F8D07B}"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AFCFD3-D3A6-4292-9A8E-7D127CFF9852}" type="slidenum">
              <a:rPr lang="en-GB" smtClean="0"/>
              <a:t>‹#›</a:t>
            </a:fld>
            <a:endParaRPr lang="en-GB"/>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B0E7D32-FD72-4193-8228-CFA192F8D07B}"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4AFCFD3-D3A6-4292-9A8E-7D127CFF9852}"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a:t>Click to edit Master title style</a:t>
            </a:r>
            <a:endParaRPr lang="sv-SE"/>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66FF9B90-2E76-45DD-B2D8-281C2EED3BED}" type="datetimeFigureOut">
              <a:rPr lang="sv-SE" smtClean="0"/>
              <a:t>2023-11-28</a:t>
            </a:fld>
            <a:endParaRPr lang="sv-SE"/>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sv-SE"/>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7658C48E-2CB4-4B27-B3DC-AF2F64CA65A9}" type="slidenum">
              <a:rPr lang="sv-SE" smtClean="0"/>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endParaRPr lang="sv-SE"/>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66FF9B90-2E76-45DD-B2D8-281C2EED3BED}" type="datetimeFigureOut">
              <a:rPr lang="sv-SE" smtClean="0"/>
              <a:t>2023-11-28</a:t>
            </a:fld>
            <a:endParaRPr lang="sv-SE"/>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sv-SE"/>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7658C48E-2CB4-4B27-B3DC-AF2F64CA65A9}" type="slidenum">
              <a:rPr lang="sv-SE" smtClean="0"/>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66FF9B90-2E76-45DD-B2D8-281C2EED3BED}" type="datetimeFigureOut">
              <a:rPr lang="sv-SE" smtClean="0"/>
              <a:t>2023-11-28</a:t>
            </a:fld>
            <a:endParaRPr lang="sv-SE"/>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sv-SE"/>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7658C48E-2CB4-4B27-B3DC-AF2F64CA65A9}" type="slidenum">
              <a:rPr lang="sv-SE" smtClean="0"/>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sv-SE"/>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66FF9B90-2E76-45DD-B2D8-281C2EED3BED}" type="datetimeFigureOut">
              <a:rPr lang="sv-SE" smtClean="0"/>
              <a:t>2023-11-28</a:t>
            </a:fld>
            <a:endParaRPr lang="sv-SE"/>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mailto:info@reb.rw"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sv-SE" dirty="0"/>
          </a:p>
        </p:txBody>
      </p:sp>
      <p:pic>
        <p:nvPicPr>
          <p:cNvPr id="7" name="Picture 6"/>
          <p:cNvPicPr/>
          <p:nvPr userDrawn="1"/>
        </p:nvPicPr>
        <p:blipFill rotWithShape="1">
          <a:blip r:embed="rId14" cstate="print">
            <a:extLst>
              <a:ext uri="{28A0092B-C50C-407E-A947-70E740481C1C}">
                <a14:useLocalDpi xmlns:a14="http://schemas.microsoft.com/office/drawing/2010/main" val="0"/>
              </a:ext>
            </a:extLst>
          </a:blip>
          <a:srcRect l="4041" r="4431"/>
          <a:stretch>
            <a:fillRect/>
          </a:stretch>
        </p:blipFill>
        <p:spPr bwMode="auto">
          <a:xfrm>
            <a:off x="10580370" y="-168922"/>
            <a:ext cx="1611630" cy="1360170"/>
          </a:xfrm>
          <a:prstGeom prst="rect">
            <a:avLst/>
          </a:prstGeom>
          <a:ln>
            <a:noFill/>
          </a:ln>
        </p:spPr>
      </p:pic>
      <p:sp>
        <p:nvSpPr>
          <p:cNvPr id="9" name="Rectangle 8"/>
          <p:cNvSpPr/>
          <p:nvPr userDrawn="1"/>
        </p:nvSpPr>
        <p:spPr>
          <a:xfrm>
            <a:off x="749421" y="6418379"/>
            <a:ext cx="2502608" cy="291042"/>
          </a:xfrm>
          <a:prstGeom prst="rect">
            <a:avLst/>
          </a:prstGeom>
        </p:spPr>
        <p:txBody>
          <a:bodyPr wrap="none">
            <a:spAutoFit/>
          </a:bodyPr>
          <a:lstStyle/>
          <a:p>
            <a:pPr>
              <a:lnSpc>
                <a:spcPct val="115000"/>
              </a:lnSpc>
              <a:spcAft>
                <a:spcPts val="0"/>
              </a:spcAft>
            </a:pPr>
            <a:r>
              <a:rPr lang="en-US" sz="1200" b="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Rwanda Basic Education Board</a:t>
            </a:r>
            <a:endParaRPr lang="sv-SE"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p:cNvSpPr/>
          <p:nvPr userDrawn="1"/>
        </p:nvSpPr>
        <p:spPr>
          <a:xfrm>
            <a:off x="4294137" y="6418379"/>
            <a:ext cx="2417072" cy="291042"/>
          </a:xfrm>
          <a:prstGeom prst="rect">
            <a:avLst/>
          </a:prstGeom>
        </p:spPr>
        <p:txBody>
          <a:bodyPr wrap="none">
            <a:spAutoFit/>
          </a:bodyPr>
          <a:lstStyle/>
          <a:p>
            <a:pPr>
              <a:lnSpc>
                <a:spcPct val="115000"/>
              </a:lnSpc>
              <a:spcAft>
                <a:spcPts val="0"/>
              </a:spcAft>
            </a:pPr>
            <a:r>
              <a:rPr lang="en-US" sz="1200" b="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P.O. BOX 3817, Kigali, Rwanda</a:t>
            </a:r>
            <a:endParaRPr lang="sv-SE"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1"/>
          <p:cNvSpPr/>
          <p:nvPr userDrawn="1"/>
        </p:nvSpPr>
        <p:spPr>
          <a:xfrm>
            <a:off x="7919357" y="6461922"/>
            <a:ext cx="3466828" cy="304699"/>
          </a:xfrm>
          <a:prstGeom prst="rect">
            <a:avLst/>
          </a:prstGeom>
        </p:spPr>
        <p:txBody>
          <a:bodyPr wrap="square">
            <a:spAutoFit/>
          </a:bodyPr>
          <a:lstStyle/>
          <a:p>
            <a:pPr>
              <a:lnSpc>
                <a:spcPct val="115000"/>
              </a:lnSpc>
              <a:spcAft>
                <a:spcPts val="0"/>
              </a:spcAft>
            </a:pPr>
            <a:r>
              <a:rPr lang="en-US" sz="1200" b="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Toll Free 3020, </a:t>
            </a:r>
            <a:r>
              <a:rPr lang="en-US" sz="1200" b="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hlinkClick r:id="rId15"/>
              </a:rPr>
              <a:t>info@reb.rw</a:t>
            </a:r>
            <a:r>
              <a:rPr lang="en-US" sz="1200" b="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 www.reb.gov.rw</a:t>
            </a:r>
            <a:endParaRPr lang="sv-SE" sz="12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8" name="AutoShape 2"/>
          <p:cNvCxnSpPr>
            <a:cxnSpLocks noChangeShapeType="1"/>
          </p:cNvCxnSpPr>
          <p:nvPr userDrawn="1"/>
        </p:nvCxnSpPr>
        <p:spPr bwMode="auto">
          <a:xfrm>
            <a:off x="811566" y="6370431"/>
            <a:ext cx="10574619" cy="0"/>
          </a:xfrm>
          <a:prstGeom prst="straightConnector1">
            <a:avLst/>
          </a:prstGeom>
          <a:ln w="31750">
            <a:solidFill>
              <a:srgbClr val="006BBC"/>
            </a:solidFill>
          </a:ln>
        </p:spPr>
        <p:style>
          <a:lnRef idx="3">
            <a:schemeClr val="accent5"/>
          </a:lnRef>
          <a:fillRef idx="0">
            <a:schemeClr val="accent5"/>
          </a:fillRef>
          <a:effectRef idx="2">
            <a:schemeClr val="accent5"/>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C54A98-B668-439F-8209-DCEAB60BFEAC}" type="datetimeFigureOut">
              <a:rPr lang="en-GB" smtClean="0"/>
              <a:t>28/11/2023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48F9F6-96F1-404B-9085-62BA8A3EB26B}"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9CD8AB-BCC3-4C2A-AF61-AFE584D5C10E}" type="datetimeFigureOut">
              <a:rPr lang="en-GB" smtClean="0"/>
              <a:t>28/11/2023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0E058D-524E-4D5A-9878-F851A86FB167}"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2027B-80A3-417D-9EC5-29D6CC9DBB90}" type="datetimeFigureOut">
              <a:rPr lang="en-GB" smtClean="0"/>
              <a:t>28/11/2023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5BF436-EE19-41FD-A1F1-2BF72AADB4C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0E7D32-FD72-4193-8228-CFA192F8D07B}" type="datetimeFigureOut">
              <a:rPr lang="en-GB" smtClean="0"/>
              <a:t>28/11/2023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AFCFD3-D3A6-4292-9A8E-7D127CFF9852}"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4.xml.rels><?xml version="1.0" encoding="UTF-8" standalone="yes"?>
<Relationships xmlns="http://schemas.openxmlformats.org/package/2006/relationships"><Relationship Id="rId2" Type="http://schemas.openxmlformats.org/officeDocument/2006/relationships/hyperlink" Target="https://www.youtube.com/watch?v=TKKn2WASTSI" TargetMode="External"/><Relationship Id="rId1" Type="http://schemas.openxmlformats.org/officeDocument/2006/relationships/slideLayout" Target="../slideLayouts/slideLayout1.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flipH="1">
            <a:off x="476435" y="2105561"/>
            <a:ext cx="11239129" cy="1323439"/>
          </a:xfrm>
          <a:prstGeom prst="rect">
            <a:avLst/>
          </a:prstGeom>
          <a:solidFill>
            <a:schemeClr val="accent1">
              <a:lumMod val="40000"/>
              <a:lumOff val="60000"/>
            </a:schemeClr>
          </a:solidFill>
          <a:ln>
            <a:solidFill>
              <a:schemeClr val="accent1"/>
            </a:solidFill>
          </a:ln>
        </p:spPr>
        <p:txBody>
          <a:bodyPr wrap="square" rtlCol="0">
            <a:spAutoFit/>
          </a:bodyPr>
          <a:lstStyle/>
          <a:p>
            <a:pPr algn="ctr"/>
            <a:r>
              <a:rPr lang="en-US" sz="4000" b="1" dirty="0"/>
              <a:t>SPECIAL PROGRAM FOR UNCERTIFIED PRE-PRIMARY AND PRIMARY SCHOOL TEACHERS IN RWANDA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5218"/>
          </a:xfrm>
        </p:spPr>
        <p:txBody>
          <a:bodyPr>
            <a:normAutofit/>
          </a:bodyPr>
          <a:lstStyle/>
          <a:p>
            <a:r>
              <a:rPr lang="en-US" sz="2800" b="1" dirty="0">
                <a:solidFill>
                  <a:srgbClr val="006BBC"/>
                </a:solidFill>
                <a:latin typeface="Calibri (Body)"/>
              </a:rPr>
              <a:t>Unit 1: INTRODUCTION TO INCLUSIVE EDUCATION</a:t>
            </a:r>
          </a:p>
        </p:txBody>
      </p:sp>
      <p:sp>
        <p:nvSpPr>
          <p:cNvPr id="3" name="Content Placeholder 2"/>
          <p:cNvSpPr>
            <a:spLocks noGrp="1"/>
          </p:cNvSpPr>
          <p:nvPr>
            <p:ph idx="1"/>
          </p:nvPr>
        </p:nvSpPr>
        <p:spPr>
          <a:xfrm>
            <a:off x="838200" y="1438183"/>
            <a:ext cx="10515600" cy="4527611"/>
          </a:xfrm>
        </p:spPr>
        <p:txBody>
          <a:bodyPr>
            <a:normAutofit/>
          </a:bodyPr>
          <a:lstStyle/>
          <a:p>
            <a:pPr marL="0" indent="0">
              <a:buNone/>
            </a:pPr>
            <a:r>
              <a:rPr lang="en-US" sz="2600" b="1" dirty="0">
                <a:solidFill>
                  <a:schemeClr val="accent2"/>
                </a:solidFill>
              </a:rPr>
              <a:t>Learning Outcomes:</a:t>
            </a:r>
          </a:p>
          <a:p>
            <a:pPr marL="0" indent="0">
              <a:buNone/>
            </a:pPr>
            <a:endParaRPr lang="en-US" sz="2400" dirty="0">
              <a:solidFill>
                <a:srgbClr val="006BBC"/>
              </a:solidFill>
            </a:endParaRPr>
          </a:p>
          <a:p>
            <a:pPr lvl="1"/>
            <a:r>
              <a:rPr lang="en-US" dirty="0"/>
              <a:t>Develop an understanding of concepts used in inclusive and Special Needs Education. </a:t>
            </a:r>
          </a:p>
          <a:p>
            <a:pPr lvl="1"/>
            <a:r>
              <a:rPr lang="en-US" dirty="0"/>
              <a:t>Describe the history of Inclusive and Special Needs Education. </a:t>
            </a:r>
          </a:p>
          <a:p>
            <a:pPr lvl="1"/>
            <a:r>
              <a:rPr lang="en-US" dirty="0"/>
              <a:t>Develop awareness of International, Regional and National legal framework guiding Inclusive and Special Needs Education. </a:t>
            </a:r>
          </a:p>
          <a:p>
            <a:pPr lvl="1"/>
            <a:r>
              <a:rPr lang="en-US" dirty="0"/>
              <a:t>Explain the principles of inclusive education. </a:t>
            </a:r>
          </a:p>
          <a:p>
            <a:pPr lvl="1"/>
            <a:r>
              <a:rPr lang="en-US" dirty="0"/>
              <a:t>Identify barriers to inclusive education and how they can be addressed. </a:t>
            </a:r>
          </a:p>
        </p:txBody>
      </p:sp>
    </p:spTree>
    <p:extLst>
      <p:ext uri="{BB962C8B-B14F-4D97-AF65-F5344CB8AC3E}">
        <p14:creationId xmlns:p14="http://schemas.microsoft.com/office/powerpoint/2010/main" val="405783326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036" y="365125"/>
            <a:ext cx="10904764" cy="1325563"/>
          </a:xfrm>
        </p:spPr>
        <p:txBody>
          <a:bodyPr>
            <a:normAutofit/>
          </a:bodyPr>
          <a:lstStyle/>
          <a:p>
            <a:r>
              <a:rPr lang="en-US" sz="3600" b="1" dirty="0">
                <a:solidFill>
                  <a:srgbClr val="006BBC"/>
                </a:solidFill>
              </a:rPr>
              <a:t>Teaching approaches for gifted and talented learners</a:t>
            </a:r>
            <a:endParaRPr lang="en-US" sz="3600" dirty="0">
              <a:solidFill>
                <a:srgbClr val="006BBC"/>
              </a:solidFill>
            </a:endParaRPr>
          </a:p>
        </p:txBody>
      </p:sp>
      <p:sp>
        <p:nvSpPr>
          <p:cNvPr id="3" name="Content Placeholder 2"/>
          <p:cNvSpPr>
            <a:spLocks noGrp="1"/>
          </p:cNvSpPr>
          <p:nvPr>
            <p:ph idx="1"/>
          </p:nvPr>
        </p:nvSpPr>
        <p:spPr>
          <a:xfrm>
            <a:off x="329766" y="1690688"/>
            <a:ext cx="11507738" cy="4014373"/>
          </a:xfrm>
        </p:spPr>
        <p:txBody>
          <a:bodyPr>
            <a:noAutofit/>
          </a:bodyPr>
          <a:lstStyle/>
          <a:p>
            <a:pPr marL="0" indent="0">
              <a:buNone/>
            </a:pPr>
            <a:endParaRPr lang="en-US" dirty="0"/>
          </a:p>
          <a:p>
            <a:r>
              <a:rPr lang="en-US" b="1" dirty="0"/>
              <a:t>Acceleration:</a:t>
            </a:r>
            <a:r>
              <a:rPr lang="en-US" dirty="0"/>
              <a:t> offering the standard curriculum to learners who are gifted and talented at a younger age than usual </a:t>
            </a:r>
            <a:r>
              <a:rPr lang="en-US" dirty="0" err="1"/>
              <a:t>likeearly</a:t>
            </a:r>
            <a:r>
              <a:rPr lang="en-US" dirty="0"/>
              <a:t> admission to school, grade skipping, and telescoped programs. </a:t>
            </a:r>
          </a:p>
          <a:p>
            <a:r>
              <a:rPr lang="en-US" dirty="0"/>
              <a:t> </a:t>
            </a:r>
            <a:r>
              <a:rPr lang="en-US" b="1" dirty="0"/>
              <a:t>Enrichment: </a:t>
            </a:r>
            <a:r>
              <a:rPr lang="en-US" dirty="0"/>
              <a:t>providing study, experience or activity which is above and beyond the normal curriculum followed by other children of the same age.  </a:t>
            </a:r>
          </a:p>
          <a:p>
            <a:r>
              <a:rPr lang="en-US" b="1" dirty="0"/>
              <a:t>Curriculum diversification: </a:t>
            </a:r>
            <a:r>
              <a:rPr lang="en-US" dirty="0"/>
              <a:t>considering the curriculum for these groups of learners considering chronological age of the child, the current class of the child and the child’s mental age. </a:t>
            </a:r>
          </a:p>
        </p:txBody>
      </p:sp>
    </p:spTree>
    <p:extLst>
      <p:ext uri="{BB962C8B-B14F-4D97-AF65-F5344CB8AC3E}">
        <p14:creationId xmlns:p14="http://schemas.microsoft.com/office/powerpoint/2010/main" val="183788451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125"/>
            <a:ext cx="9998765" cy="777875"/>
          </a:xfrm>
        </p:spPr>
        <p:txBody>
          <a:bodyPr>
            <a:normAutofit/>
          </a:bodyPr>
          <a:lstStyle/>
          <a:p>
            <a:r>
              <a:rPr lang="en-US" sz="3600" b="1" dirty="0">
                <a:solidFill>
                  <a:schemeClr val="accent5"/>
                </a:solidFill>
              </a:rPr>
              <a:t>Teaching approaches for gifted and talented learners </a:t>
            </a:r>
            <a:endParaRPr lang="en-US" sz="3600" dirty="0">
              <a:solidFill>
                <a:schemeClr val="accent5"/>
              </a:solidFill>
            </a:endParaRPr>
          </a:p>
        </p:txBody>
      </p:sp>
      <p:sp>
        <p:nvSpPr>
          <p:cNvPr id="3" name="Content Placeholder 2"/>
          <p:cNvSpPr>
            <a:spLocks noGrp="1"/>
          </p:cNvSpPr>
          <p:nvPr>
            <p:ph idx="1"/>
          </p:nvPr>
        </p:nvSpPr>
        <p:spPr>
          <a:xfrm>
            <a:off x="457200" y="1689653"/>
            <a:ext cx="10896600" cy="3617842"/>
          </a:xfrm>
        </p:spPr>
        <p:txBody>
          <a:bodyPr>
            <a:noAutofit/>
          </a:bodyPr>
          <a:lstStyle/>
          <a:p>
            <a:r>
              <a:rPr lang="en-US" b="1" dirty="0"/>
              <a:t>Guiding and counselling:</a:t>
            </a:r>
            <a:r>
              <a:rPr lang="en-US" dirty="0"/>
              <a:t> need special attention to be able to function normally in society.</a:t>
            </a:r>
          </a:p>
          <a:p>
            <a:pPr marL="0" indent="0">
              <a:buNone/>
            </a:pPr>
            <a:endParaRPr lang="en-US" dirty="0"/>
          </a:p>
          <a:p>
            <a:r>
              <a:rPr lang="en-US" dirty="0"/>
              <a:t> </a:t>
            </a:r>
            <a:r>
              <a:rPr lang="en-US" b="1" dirty="0"/>
              <a:t>Some supports </a:t>
            </a:r>
            <a:r>
              <a:rPr lang="en-US" dirty="0"/>
              <a:t>are very crucial such as intra and inter-personal relations, development of communication skills such as turn taking in conversations / dialogues and development of self-care skills. </a:t>
            </a:r>
          </a:p>
        </p:txBody>
      </p:sp>
    </p:spTree>
    <p:extLst>
      <p:ext uri="{BB962C8B-B14F-4D97-AF65-F5344CB8AC3E}">
        <p14:creationId xmlns:p14="http://schemas.microsoft.com/office/powerpoint/2010/main" val="3185941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6957" y="166127"/>
            <a:ext cx="10292443" cy="628650"/>
          </a:xfrm>
        </p:spPr>
        <p:txBody>
          <a:bodyPr>
            <a:noAutofit/>
          </a:bodyPr>
          <a:lstStyle/>
          <a:p>
            <a:pPr algn="l"/>
            <a:r>
              <a:rPr lang="en-US" sz="3600" dirty="0"/>
              <a:t/>
            </a:r>
            <a:br>
              <a:rPr lang="en-US" sz="3600" dirty="0"/>
            </a:br>
            <a:r>
              <a:rPr lang="en-US" sz="3600" b="1" dirty="0">
                <a:solidFill>
                  <a:schemeClr val="accent5"/>
                </a:solidFill>
              </a:rPr>
              <a:t>Learners with Emotional and Behavioral Disorders (EBD)</a:t>
            </a:r>
            <a:endParaRPr lang="en-US" sz="3600" dirty="0">
              <a:solidFill>
                <a:schemeClr val="accent5"/>
              </a:solidFill>
            </a:endParaRPr>
          </a:p>
        </p:txBody>
      </p:sp>
      <p:sp>
        <p:nvSpPr>
          <p:cNvPr id="3" name="Subtitle 2"/>
          <p:cNvSpPr>
            <a:spLocks noGrp="1"/>
          </p:cNvSpPr>
          <p:nvPr>
            <p:ph type="subTitle" idx="1"/>
          </p:nvPr>
        </p:nvSpPr>
        <p:spPr>
          <a:xfrm>
            <a:off x="375557" y="1208313"/>
            <a:ext cx="11124017" cy="4953948"/>
          </a:xfrm>
        </p:spPr>
        <p:txBody>
          <a:bodyPr>
            <a:normAutofit fontScale="92500"/>
          </a:bodyPr>
          <a:lstStyle/>
          <a:p>
            <a:pPr algn="l"/>
            <a:r>
              <a:rPr lang="en-US" sz="3000" b="1" dirty="0">
                <a:solidFill>
                  <a:schemeClr val="accent2"/>
                </a:solidFill>
              </a:rPr>
              <a:t>Activity                                                                  </a:t>
            </a:r>
            <a:r>
              <a:rPr lang="en-US" sz="3000" dirty="0">
                <a:solidFill>
                  <a:schemeClr val="accent2"/>
                </a:solidFill>
              </a:rPr>
              <a:t>( Group of 5 and presentation)</a:t>
            </a:r>
            <a:endParaRPr lang="en-US" sz="3000" b="1" dirty="0">
              <a:solidFill>
                <a:schemeClr val="accent2"/>
              </a:solidFill>
            </a:endParaRPr>
          </a:p>
          <a:p>
            <a:pPr algn="l"/>
            <a:endParaRPr lang="en-US" sz="3000" dirty="0"/>
          </a:p>
          <a:p>
            <a:pPr algn="l"/>
            <a:r>
              <a:rPr lang="en-US" sz="3000" dirty="0"/>
              <a:t>Reflect on the activity page 63 of the module and discuss the questions.</a:t>
            </a:r>
          </a:p>
          <a:p>
            <a:pPr algn="l"/>
            <a:r>
              <a:rPr lang="en-US" sz="3000" dirty="0"/>
              <a:t>From Jeff’s story above:</a:t>
            </a:r>
          </a:p>
          <a:p>
            <a:pPr algn="l"/>
            <a:endParaRPr lang="en-US" sz="3000" dirty="0"/>
          </a:p>
          <a:p>
            <a:pPr marL="457200" indent="-457200" algn="l">
              <a:buFont typeface="Arial" panose="020B0604020202020204" pitchFamily="34" charset="0"/>
              <a:buChar char="•"/>
            </a:pPr>
            <a:r>
              <a:rPr lang="en-US" sz="3000" dirty="0"/>
              <a:t>List the characteristics of </a:t>
            </a:r>
            <a:r>
              <a:rPr lang="en-US" sz="3000" dirty="0" err="1"/>
              <a:t>jeff’s</a:t>
            </a:r>
            <a:r>
              <a:rPr lang="en-US" sz="3000" dirty="0"/>
              <a:t> difficulties?</a:t>
            </a:r>
          </a:p>
          <a:p>
            <a:pPr marL="457200" indent="-457200" algn="l">
              <a:buFont typeface="Arial" panose="020B0604020202020204" pitchFamily="34" charset="0"/>
              <a:buChar char="•"/>
            </a:pPr>
            <a:r>
              <a:rPr lang="en-US" sz="3000" dirty="0"/>
              <a:t>If you were Jeff’s teacher, what would you do to respond to his special need in the classroom?  </a:t>
            </a:r>
          </a:p>
          <a:p>
            <a:pPr marL="457200" indent="-457200" algn="l">
              <a:buFont typeface="Arial" panose="020B0604020202020204" pitchFamily="34" charset="0"/>
              <a:buChar char="•"/>
            </a:pPr>
            <a:r>
              <a:rPr lang="en-US" sz="3000" dirty="0"/>
              <a:t>What do you understand by the term “Emotional and </a:t>
            </a:r>
            <a:r>
              <a:rPr lang="en-US" sz="3000" dirty="0" err="1"/>
              <a:t>Behavioural</a:t>
            </a:r>
            <a:r>
              <a:rPr lang="en-US" sz="3000" dirty="0"/>
              <a:t> Disorder (EBD)”?learning?</a:t>
            </a:r>
          </a:p>
          <a:p>
            <a:pPr algn="l"/>
            <a:endParaRPr lang="en-US" sz="2800" dirty="0"/>
          </a:p>
          <a:p>
            <a:pPr algn="l"/>
            <a:endParaRPr lang="en-US" sz="2800" dirty="0"/>
          </a:p>
        </p:txBody>
      </p:sp>
    </p:spTree>
    <p:extLst>
      <p:ext uri="{BB962C8B-B14F-4D97-AF65-F5344CB8AC3E}">
        <p14:creationId xmlns:p14="http://schemas.microsoft.com/office/powerpoint/2010/main" val="3760340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3529" y="140677"/>
            <a:ext cx="10194471" cy="765559"/>
          </a:xfrm>
        </p:spPr>
        <p:txBody>
          <a:bodyPr>
            <a:noAutofit/>
          </a:bodyPr>
          <a:lstStyle/>
          <a:p>
            <a:pPr algn="l"/>
            <a:r>
              <a:rPr lang="en-US" sz="3600" dirty="0"/>
              <a:t/>
            </a:r>
            <a:br>
              <a:rPr lang="en-US" sz="3600" dirty="0"/>
            </a:br>
            <a:r>
              <a:rPr lang="en-US" sz="3600" b="1" dirty="0">
                <a:solidFill>
                  <a:schemeClr val="accent5"/>
                </a:solidFill>
              </a:rPr>
              <a:t>Causes of Emotional and </a:t>
            </a:r>
            <a:r>
              <a:rPr lang="en-US" sz="3600" b="1" dirty="0" err="1">
                <a:solidFill>
                  <a:schemeClr val="accent5"/>
                </a:solidFill>
              </a:rPr>
              <a:t>Behaviour</a:t>
            </a:r>
            <a:r>
              <a:rPr lang="en-US" sz="3600" b="1" dirty="0">
                <a:solidFill>
                  <a:schemeClr val="accent5"/>
                </a:solidFill>
              </a:rPr>
              <a:t> Disorders</a:t>
            </a:r>
            <a:endParaRPr lang="en-US" sz="3600" dirty="0">
              <a:solidFill>
                <a:schemeClr val="accent5"/>
              </a:solidFill>
            </a:endParaRPr>
          </a:p>
        </p:txBody>
      </p:sp>
      <p:sp>
        <p:nvSpPr>
          <p:cNvPr id="3" name="Subtitle 2"/>
          <p:cNvSpPr>
            <a:spLocks noGrp="1"/>
          </p:cNvSpPr>
          <p:nvPr>
            <p:ph type="subTitle" idx="1"/>
          </p:nvPr>
        </p:nvSpPr>
        <p:spPr>
          <a:xfrm>
            <a:off x="530679" y="1036865"/>
            <a:ext cx="10596866" cy="3883005"/>
          </a:xfrm>
        </p:spPr>
        <p:txBody>
          <a:bodyPr>
            <a:noAutofit/>
          </a:bodyPr>
          <a:lstStyle/>
          <a:p>
            <a:endParaRPr lang="en-US" sz="2800" dirty="0"/>
          </a:p>
          <a:p>
            <a:pPr algn="l"/>
            <a:r>
              <a:rPr lang="en-US" sz="2800" b="1" dirty="0"/>
              <a:t>Biological causes: </a:t>
            </a:r>
            <a:r>
              <a:rPr lang="en-US" sz="2800" dirty="0"/>
              <a:t>chemical imbalances in the brain can cause emotional challenge: Prenatal exposure to drugs or alcohol </a:t>
            </a:r>
          </a:p>
          <a:p>
            <a:pPr marL="1257300" lvl="2" indent="-342900" algn="l">
              <a:buFont typeface="Wingdings" panose="05000000000000000000" pitchFamily="2" charset="2"/>
              <a:buChar char="§"/>
            </a:pPr>
            <a:r>
              <a:rPr lang="en-US" sz="2800" dirty="0"/>
              <a:t>A physical illness or disability </a:t>
            </a:r>
          </a:p>
          <a:p>
            <a:pPr marL="1257300" lvl="2" indent="-342900" algn="l">
              <a:buFont typeface="Wingdings" panose="05000000000000000000" pitchFamily="2" charset="2"/>
              <a:buChar char="§"/>
            </a:pPr>
            <a:r>
              <a:rPr lang="en-US" sz="2800" dirty="0"/>
              <a:t>An undernourished or malnourished lifestyle </a:t>
            </a:r>
          </a:p>
          <a:p>
            <a:pPr marL="1257300" lvl="2" indent="-342900" algn="l">
              <a:buFont typeface="Wingdings" panose="05000000000000000000" pitchFamily="2" charset="2"/>
              <a:buChar char="§"/>
            </a:pPr>
            <a:r>
              <a:rPr lang="en-US" sz="2800" dirty="0"/>
              <a:t>Brain damage </a:t>
            </a:r>
          </a:p>
          <a:p>
            <a:pPr marL="1257300" lvl="2" indent="-342900" algn="l">
              <a:buFont typeface="Wingdings" panose="05000000000000000000" pitchFamily="2" charset="2"/>
              <a:buChar char="§"/>
            </a:pPr>
            <a:r>
              <a:rPr lang="en-US" sz="2800" dirty="0"/>
              <a:t>Hereditary factors </a:t>
            </a:r>
          </a:p>
          <a:p>
            <a:pPr algn="l"/>
            <a:endParaRPr lang="en-US" sz="2800" dirty="0"/>
          </a:p>
          <a:p>
            <a:pPr algn="l"/>
            <a:r>
              <a:rPr lang="en-US" sz="2800" b="1" dirty="0"/>
              <a:t> </a:t>
            </a:r>
          </a:p>
          <a:p>
            <a:pPr algn="just"/>
            <a:endParaRPr lang="en-US" sz="2800" b="1" dirty="0"/>
          </a:p>
          <a:p>
            <a:pPr algn="just"/>
            <a:endParaRPr lang="en-US" sz="2800" b="1" dirty="0"/>
          </a:p>
        </p:txBody>
      </p:sp>
    </p:spTree>
    <p:extLst>
      <p:ext uri="{BB962C8B-B14F-4D97-AF65-F5344CB8AC3E}">
        <p14:creationId xmlns:p14="http://schemas.microsoft.com/office/powerpoint/2010/main" val="286748055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500" y="265735"/>
            <a:ext cx="10661847" cy="818696"/>
          </a:xfrm>
        </p:spPr>
        <p:txBody>
          <a:bodyPr>
            <a:normAutofit/>
          </a:bodyPr>
          <a:lstStyle/>
          <a:p>
            <a:r>
              <a:rPr lang="en-US" sz="3600" b="1" dirty="0">
                <a:solidFill>
                  <a:srgbClr val="006BBC"/>
                </a:solidFill>
              </a:rPr>
              <a:t>CAUSES OF EMOTIONAL AND BEHAVIOURAL DISORDERS</a:t>
            </a:r>
            <a:endParaRPr lang="en-US" sz="3600" dirty="0">
              <a:solidFill>
                <a:srgbClr val="006BBC"/>
              </a:solidFill>
            </a:endParaRPr>
          </a:p>
        </p:txBody>
      </p:sp>
      <p:sp>
        <p:nvSpPr>
          <p:cNvPr id="3" name="Content Placeholder 2"/>
          <p:cNvSpPr>
            <a:spLocks noGrp="1"/>
          </p:cNvSpPr>
          <p:nvPr>
            <p:ph idx="1"/>
          </p:nvPr>
        </p:nvSpPr>
        <p:spPr>
          <a:xfrm>
            <a:off x="489856" y="1265464"/>
            <a:ext cx="10863943" cy="4270631"/>
          </a:xfrm>
        </p:spPr>
        <p:txBody>
          <a:bodyPr>
            <a:noAutofit/>
          </a:bodyPr>
          <a:lstStyle/>
          <a:p>
            <a:pPr marL="0" indent="0">
              <a:buNone/>
            </a:pPr>
            <a:endParaRPr lang="en-US" dirty="0"/>
          </a:p>
          <a:p>
            <a:r>
              <a:rPr lang="en-US" b="1" dirty="0"/>
              <a:t>Environmental factors: </a:t>
            </a:r>
            <a:r>
              <a:rPr lang="en-US" dirty="0"/>
              <a:t>condition of a person’s daily life in the community.</a:t>
            </a:r>
          </a:p>
          <a:p>
            <a:pPr lvl="2">
              <a:buFont typeface="Wingdings" panose="05000000000000000000" pitchFamily="2" charset="2"/>
              <a:buChar char="§"/>
            </a:pPr>
            <a:r>
              <a:rPr lang="en-US" sz="2800" dirty="0"/>
              <a:t>family income below the poverty level, </a:t>
            </a:r>
          </a:p>
          <a:p>
            <a:pPr lvl="2">
              <a:buFont typeface="Wingdings" panose="05000000000000000000" pitchFamily="2" charset="2"/>
              <a:buChar char="§"/>
            </a:pPr>
            <a:r>
              <a:rPr lang="en-US" sz="2800" dirty="0"/>
              <a:t>stress in the family unit because of divorce.</a:t>
            </a:r>
          </a:p>
          <a:p>
            <a:pPr lvl="2">
              <a:buFont typeface="Wingdings" panose="05000000000000000000" pitchFamily="2" charset="2"/>
              <a:buChar char="§"/>
            </a:pPr>
            <a:r>
              <a:rPr lang="en-US" sz="2800" dirty="0"/>
              <a:t> inconsistent rules, unhealthy discipline.</a:t>
            </a:r>
          </a:p>
          <a:p>
            <a:pPr lvl="2">
              <a:buFont typeface="Wingdings" panose="05000000000000000000" pitchFamily="2" charset="2"/>
              <a:buChar char="§"/>
            </a:pPr>
            <a:r>
              <a:rPr lang="en-US" sz="2800" dirty="0"/>
              <a:t>  lack of interest or concern for the teen age.</a:t>
            </a:r>
          </a:p>
          <a:p>
            <a:pPr>
              <a:buFont typeface="Wingdings" panose="05000000000000000000" pitchFamily="2" charset="2"/>
              <a:buChar char="§"/>
            </a:pPr>
            <a:endParaRPr lang="en-US" dirty="0"/>
          </a:p>
        </p:txBody>
      </p:sp>
    </p:spTree>
    <p:extLst>
      <p:ext uri="{BB962C8B-B14F-4D97-AF65-F5344CB8AC3E}">
        <p14:creationId xmlns:p14="http://schemas.microsoft.com/office/powerpoint/2010/main" val="150358562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529" y="365126"/>
            <a:ext cx="9584871" cy="867682"/>
          </a:xfrm>
        </p:spPr>
        <p:txBody>
          <a:bodyPr>
            <a:normAutofit/>
          </a:bodyPr>
          <a:lstStyle/>
          <a:p>
            <a:r>
              <a:rPr lang="en-US" sz="3600" b="1" dirty="0">
                <a:solidFill>
                  <a:srgbClr val="006BBC"/>
                </a:solidFill>
              </a:rPr>
              <a:t>Causes of Emotional and </a:t>
            </a:r>
            <a:r>
              <a:rPr lang="en-US" sz="3600" b="1" dirty="0" err="1">
                <a:solidFill>
                  <a:srgbClr val="006BBC"/>
                </a:solidFill>
              </a:rPr>
              <a:t>Behavioural</a:t>
            </a:r>
            <a:r>
              <a:rPr lang="en-US" sz="3600" b="1" dirty="0">
                <a:solidFill>
                  <a:srgbClr val="006BBC"/>
                </a:solidFill>
              </a:rPr>
              <a:t> Disorders</a:t>
            </a:r>
            <a:endParaRPr lang="en-US" sz="3600" dirty="0">
              <a:solidFill>
                <a:srgbClr val="006BBC"/>
              </a:solidFill>
            </a:endParaRPr>
          </a:p>
        </p:txBody>
      </p:sp>
      <p:sp>
        <p:nvSpPr>
          <p:cNvPr id="3" name="Content Placeholder 2"/>
          <p:cNvSpPr>
            <a:spLocks noGrp="1"/>
          </p:cNvSpPr>
          <p:nvPr>
            <p:ph idx="1"/>
          </p:nvPr>
        </p:nvSpPr>
        <p:spPr>
          <a:xfrm>
            <a:off x="528312" y="2298247"/>
            <a:ext cx="11135375" cy="2261505"/>
          </a:xfrm>
        </p:spPr>
        <p:txBody>
          <a:bodyPr>
            <a:noAutofit/>
          </a:bodyPr>
          <a:lstStyle/>
          <a:p>
            <a:r>
              <a:rPr lang="en-US" b="1" dirty="0"/>
              <a:t>Developmental factors: </a:t>
            </a:r>
            <a:r>
              <a:rPr lang="en-US" dirty="0"/>
              <a:t>Any negative consequences for mental health and cognitive growth. </a:t>
            </a:r>
          </a:p>
          <a:p>
            <a:pPr marL="0" indent="0">
              <a:buNone/>
            </a:pPr>
            <a:endParaRPr lang="en-US" dirty="0"/>
          </a:p>
          <a:p>
            <a:r>
              <a:rPr lang="en-US" b="1" dirty="0"/>
              <a:t>Personality disorders:</a:t>
            </a:r>
            <a:r>
              <a:rPr lang="en-US" dirty="0"/>
              <a:t> inner experience and behavior that deviates markedly from the expectations. </a:t>
            </a:r>
          </a:p>
          <a:p>
            <a:endParaRPr lang="en-US" dirty="0"/>
          </a:p>
        </p:txBody>
      </p:sp>
    </p:spTree>
    <p:extLst>
      <p:ext uri="{BB962C8B-B14F-4D97-AF65-F5344CB8AC3E}">
        <p14:creationId xmlns:p14="http://schemas.microsoft.com/office/powerpoint/2010/main" val="874778329"/>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4350" y="522515"/>
            <a:ext cx="9663320" cy="563335"/>
          </a:xfrm>
        </p:spPr>
        <p:txBody>
          <a:bodyPr>
            <a:noAutofit/>
          </a:bodyPr>
          <a:lstStyle/>
          <a:p>
            <a:pPr algn="l"/>
            <a:r>
              <a:rPr lang="en-US" sz="3600" b="1" dirty="0">
                <a:solidFill>
                  <a:srgbClr val="006BBC"/>
                </a:solidFill>
              </a:rPr>
              <a:t>Characteristics Emotional and </a:t>
            </a:r>
            <a:r>
              <a:rPr lang="en-US" sz="3600" b="1" dirty="0" err="1">
                <a:solidFill>
                  <a:srgbClr val="006BBC"/>
                </a:solidFill>
              </a:rPr>
              <a:t>Behaviour</a:t>
            </a:r>
            <a:r>
              <a:rPr lang="en-US" sz="3600" b="1" dirty="0">
                <a:solidFill>
                  <a:srgbClr val="006BBC"/>
                </a:solidFill>
              </a:rPr>
              <a:t> Disorders </a:t>
            </a:r>
          </a:p>
        </p:txBody>
      </p:sp>
      <p:sp>
        <p:nvSpPr>
          <p:cNvPr id="3" name="Subtitle 2"/>
          <p:cNvSpPr>
            <a:spLocks noGrp="1"/>
          </p:cNvSpPr>
          <p:nvPr>
            <p:ph type="subTitle" idx="1"/>
          </p:nvPr>
        </p:nvSpPr>
        <p:spPr>
          <a:xfrm>
            <a:off x="704021" y="2110334"/>
            <a:ext cx="10783957" cy="2769779"/>
          </a:xfrm>
        </p:spPr>
        <p:txBody>
          <a:bodyPr>
            <a:normAutofit lnSpcReduction="10000"/>
          </a:bodyPr>
          <a:lstStyle/>
          <a:p>
            <a:endParaRPr lang="en-US" sz="2800" dirty="0"/>
          </a:p>
          <a:p>
            <a:pPr marL="342900" indent="-342900" algn="l">
              <a:buFont typeface="Arial" panose="020B0604020202020204" pitchFamily="34" charset="0"/>
              <a:buChar char="•"/>
            </a:pPr>
            <a:r>
              <a:rPr lang="en-US" sz="3000" b="1" dirty="0"/>
              <a:t>Externalizing behaviors:</a:t>
            </a:r>
            <a:r>
              <a:rPr lang="en-US" sz="3000" dirty="0"/>
              <a:t> aggressiveness, temper tantrums, acting out and noncompliant behavior. </a:t>
            </a:r>
          </a:p>
          <a:p>
            <a:pPr algn="l"/>
            <a:endParaRPr lang="en-US" sz="3000" dirty="0"/>
          </a:p>
          <a:p>
            <a:pPr marL="342900" indent="-342900" algn="l">
              <a:buFont typeface="Arial" panose="020B0604020202020204" pitchFamily="34" charset="0"/>
              <a:buChar char="•"/>
            </a:pPr>
            <a:r>
              <a:rPr lang="en-US" sz="3000" b="1" dirty="0"/>
              <a:t>Internalizing behaviors: </a:t>
            </a:r>
            <a:r>
              <a:rPr lang="en-US" sz="3000" dirty="0"/>
              <a:t>over controlled, social withdrawal, depression, and anxiety </a:t>
            </a:r>
          </a:p>
          <a:p>
            <a:endParaRPr lang="en-US" sz="2800" dirty="0"/>
          </a:p>
        </p:txBody>
      </p:sp>
    </p:spTree>
    <p:extLst>
      <p:ext uri="{BB962C8B-B14F-4D97-AF65-F5344CB8AC3E}">
        <p14:creationId xmlns:p14="http://schemas.microsoft.com/office/powerpoint/2010/main" val="62469561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574" y="565821"/>
            <a:ext cx="9937000" cy="1053193"/>
          </a:xfrm>
        </p:spPr>
        <p:txBody>
          <a:bodyPr>
            <a:noAutofit/>
          </a:bodyPr>
          <a:lstStyle/>
          <a:p>
            <a:pPr algn="l"/>
            <a:r>
              <a:rPr lang="en-US" sz="3600" b="1" dirty="0">
                <a:solidFill>
                  <a:srgbClr val="006BBC"/>
                </a:solidFill>
              </a:rPr>
              <a:t>Teaching Approaches for Learners with Emotional and </a:t>
            </a:r>
            <a:r>
              <a:rPr lang="en-US" sz="3600" b="1" dirty="0" err="1">
                <a:solidFill>
                  <a:srgbClr val="006BBC"/>
                </a:solidFill>
              </a:rPr>
              <a:t>Behavioural</a:t>
            </a:r>
            <a:r>
              <a:rPr lang="en-US" sz="3600" b="1" dirty="0">
                <a:solidFill>
                  <a:srgbClr val="006BBC"/>
                </a:solidFill>
              </a:rPr>
              <a:t> Disorders</a:t>
            </a:r>
            <a:endParaRPr lang="en-US" sz="3600" dirty="0">
              <a:solidFill>
                <a:srgbClr val="006BBC"/>
              </a:solidFill>
            </a:endParaRPr>
          </a:p>
        </p:txBody>
      </p:sp>
      <p:sp>
        <p:nvSpPr>
          <p:cNvPr id="3" name="Subtitle 2"/>
          <p:cNvSpPr>
            <a:spLocks noGrp="1"/>
          </p:cNvSpPr>
          <p:nvPr>
            <p:ph type="subTitle" idx="1"/>
          </p:nvPr>
        </p:nvSpPr>
        <p:spPr>
          <a:xfrm>
            <a:off x="1031421" y="2245179"/>
            <a:ext cx="10129157" cy="3290207"/>
          </a:xfrm>
        </p:spPr>
        <p:txBody>
          <a:bodyPr>
            <a:normAutofit/>
          </a:bodyPr>
          <a:lstStyle/>
          <a:p>
            <a:pPr algn="l"/>
            <a:r>
              <a:rPr lang="en-US" sz="2800" b="1" dirty="0"/>
              <a:t>Preparing the class:</a:t>
            </a:r>
          </a:p>
          <a:p>
            <a:pPr marL="342900" indent="-342900" algn="l">
              <a:buFont typeface="Wingdings" panose="05000000000000000000" pitchFamily="2" charset="2"/>
              <a:buChar char="§"/>
            </a:pPr>
            <a:r>
              <a:rPr lang="en-US" sz="2800" b="1" dirty="0"/>
              <a:t> </a:t>
            </a:r>
            <a:r>
              <a:rPr lang="en-US" sz="2800" dirty="0"/>
              <a:t>Models for tolerance and acceptance. </a:t>
            </a:r>
          </a:p>
          <a:p>
            <a:pPr marL="342900" indent="-342900" algn="l">
              <a:buFont typeface="Wingdings" panose="05000000000000000000" pitchFamily="2" charset="2"/>
              <a:buChar char="§"/>
            </a:pPr>
            <a:r>
              <a:rPr lang="en-US" sz="2800" dirty="0"/>
              <a:t>Provide opportunities to assume class responsibilities. </a:t>
            </a:r>
          </a:p>
          <a:p>
            <a:pPr marL="342900" indent="-342900" algn="l">
              <a:buFont typeface="Wingdings" panose="05000000000000000000" pitchFamily="2" charset="2"/>
              <a:buChar char="§"/>
            </a:pPr>
            <a:r>
              <a:rPr lang="en-US" sz="2800" dirty="0"/>
              <a:t>Adapt teaching styles. </a:t>
            </a:r>
          </a:p>
          <a:p>
            <a:pPr marL="342900" indent="-342900" algn="l">
              <a:buFont typeface="Wingdings" panose="05000000000000000000" pitchFamily="2" charset="2"/>
              <a:buChar char="§"/>
            </a:pPr>
            <a:r>
              <a:rPr lang="en-US" sz="2800" dirty="0"/>
              <a:t>Maintain a positive relationship. </a:t>
            </a:r>
          </a:p>
          <a:p>
            <a:pPr marL="342900" indent="-342900" algn="l">
              <a:buFont typeface="Wingdings" panose="05000000000000000000" pitchFamily="2" charset="2"/>
              <a:buChar char="§"/>
            </a:pPr>
            <a:r>
              <a:rPr lang="en-US" sz="2800" dirty="0"/>
              <a:t>Positive comments and motivation.</a:t>
            </a:r>
          </a:p>
          <a:p>
            <a:endParaRPr lang="en-US" sz="2800" dirty="0"/>
          </a:p>
          <a:p>
            <a:pPr algn="just"/>
            <a:endParaRPr lang="en-US" sz="2800" dirty="0"/>
          </a:p>
          <a:p>
            <a:pPr algn="just"/>
            <a:endParaRPr lang="en-US" sz="2800" dirty="0"/>
          </a:p>
        </p:txBody>
      </p:sp>
    </p:spTree>
    <p:extLst>
      <p:ext uri="{BB962C8B-B14F-4D97-AF65-F5344CB8AC3E}">
        <p14:creationId xmlns:p14="http://schemas.microsoft.com/office/powerpoint/2010/main" val="246240039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6186" y="365125"/>
            <a:ext cx="9711240" cy="996536"/>
          </a:xfrm>
        </p:spPr>
        <p:txBody>
          <a:bodyPr>
            <a:noAutofit/>
          </a:bodyPr>
          <a:lstStyle/>
          <a:p>
            <a:r>
              <a:rPr lang="en-US" sz="3600" b="1" dirty="0">
                <a:solidFill>
                  <a:srgbClr val="006BBC"/>
                </a:solidFill>
              </a:rPr>
              <a:t>Teaching Approaches for Learners with Emotional and </a:t>
            </a:r>
            <a:r>
              <a:rPr lang="en-US" sz="3600" b="1" dirty="0" err="1">
                <a:solidFill>
                  <a:srgbClr val="006BBC"/>
                </a:solidFill>
              </a:rPr>
              <a:t>Behavioural</a:t>
            </a:r>
            <a:r>
              <a:rPr lang="en-US" sz="3600" b="1" dirty="0">
                <a:solidFill>
                  <a:srgbClr val="006BBC"/>
                </a:solidFill>
              </a:rPr>
              <a:t> Disorders</a:t>
            </a:r>
          </a:p>
        </p:txBody>
      </p:sp>
      <p:sp>
        <p:nvSpPr>
          <p:cNvPr id="3" name="Content Placeholder 2"/>
          <p:cNvSpPr>
            <a:spLocks noGrp="1"/>
          </p:cNvSpPr>
          <p:nvPr>
            <p:ph idx="1"/>
          </p:nvPr>
        </p:nvSpPr>
        <p:spPr>
          <a:xfrm>
            <a:off x="672193" y="2206489"/>
            <a:ext cx="10847614" cy="3175906"/>
          </a:xfrm>
        </p:spPr>
        <p:txBody>
          <a:bodyPr>
            <a:normAutofit/>
          </a:bodyPr>
          <a:lstStyle/>
          <a:p>
            <a:pPr marL="0" indent="0">
              <a:buNone/>
            </a:pPr>
            <a:r>
              <a:rPr lang="en-US" b="1" dirty="0"/>
              <a:t>Teaching adaptations: </a:t>
            </a:r>
          </a:p>
          <a:p>
            <a:r>
              <a:rPr lang="en-US" dirty="0"/>
              <a:t>Illustrate class rules with clear examples and consistency. </a:t>
            </a:r>
          </a:p>
          <a:p>
            <a:r>
              <a:rPr lang="en-US" dirty="0"/>
              <a:t>Models of acceptable behaviors. </a:t>
            </a:r>
          </a:p>
          <a:p>
            <a:r>
              <a:rPr lang="en-US" dirty="0"/>
              <a:t>Maintain a positive relationship. </a:t>
            </a:r>
          </a:p>
          <a:p>
            <a:r>
              <a:rPr lang="en-US" dirty="0"/>
              <a:t>Social skills instruction.</a:t>
            </a:r>
          </a:p>
          <a:p>
            <a:endParaRPr lang="en-US" dirty="0"/>
          </a:p>
        </p:txBody>
      </p:sp>
    </p:spTree>
    <p:extLst>
      <p:ext uri="{BB962C8B-B14F-4D97-AF65-F5344CB8AC3E}">
        <p14:creationId xmlns:p14="http://schemas.microsoft.com/office/powerpoint/2010/main" val="398278198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708" y="365126"/>
            <a:ext cx="10053076" cy="1096282"/>
          </a:xfrm>
        </p:spPr>
        <p:txBody>
          <a:bodyPr>
            <a:normAutofit/>
          </a:bodyPr>
          <a:lstStyle/>
          <a:p>
            <a:r>
              <a:rPr lang="en-US" sz="3600" b="1" dirty="0">
                <a:solidFill>
                  <a:srgbClr val="006BBC"/>
                </a:solidFill>
              </a:rPr>
              <a:t>Teaching Approaches for Learners with Emotional and </a:t>
            </a:r>
            <a:r>
              <a:rPr lang="en-US" sz="3600" b="1" dirty="0" err="1">
                <a:solidFill>
                  <a:srgbClr val="006BBC"/>
                </a:solidFill>
              </a:rPr>
              <a:t>Behavioural</a:t>
            </a:r>
            <a:r>
              <a:rPr lang="en-US" sz="3600" b="1" dirty="0">
                <a:solidFill>
                  <a:srgbClr val="006BBC"/>
                </a:solidFill>
              </a:rPr>
              <a:t> Disorders</a:t>
            </a:r>
            <a:endParaRPr lang="en-US" sz="3600" dirty="0">
              <a:solidFill>
                <a:srgbClr val="006BBC"/>
              </a:solidFill>
            </a:endParaRPr>
          </a:p>
        </p:txBody>
      </p:sp>
      <p:sp>
        <p:nvSpPr>
          <p:cNvPr id="3" name="Content Placeholder 2"/>
          <p:cNvSpPr>
            <a:spLocks noGrp="1"/>
          </p:cNvSpPr>
          <p:nvPr>
            <p:ph idx="1"/>
          </p:nvPr>
        </p:nvSpPr>
        <p:spPr>
          <a:xfrm>
            <a:off x="432707" y="2266479"/>
            <a:ext cx="10921093" cy="2130878"/>
          </a:xfrm>
        </p:spPr>
        <p:txBody>
          <a:bodyPr>
            <a:normAutofit/>
          </a:bodyPr>
          <a:lstStyle/>
          <a:p>
            <a:pPr marL="0" indent="0">
              <a:buNone/>
            </a:pPr>
            <a:endParaRPr lang="en-US" dirty="0"/>
          </a:p>
          <a:p>
            <a:r>
              <a:rPr lang="en-US" dirty="0"/>
              <a:t>Positive comments/reinforce good behavior. </a:t>
            </a:r>
          </a:p>
          <a:p>
            <a:r>
              <a:rPr lang="en-US" dirty="0"/>
              <a:t>Teaching self-monitoring. </a:t>
            </a:r>
          </a:p>
          <a:p>
            <a:r>
              <a:rPr lang="en-US" dirty="0"/>
              <a:t>Use behavioral contracts </a:t>
            </a:r>
          </a:p>
          <a:p>
            <a:endParaRPr lang="en-US" dirty="0"/>
          </a:p>
          <a:p>
            <a:endParaRPr lang="en-US" dirty="0"/>
          </a:p>
        </p:txBody>
      </p:sp>
    </p:spTree>
    <p:extLst>
      <p:ext uri="{BB962C8B-B14F-4D97-AF65-F5344CB8AC3E}">
        <p14:creationId xmlns:p14="http://schemas.microsoft.com/office/powerpoint/2010/main" val="1549413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88272" y="1453245"/>
            <a:ext cx="10179728" cy="3695804"/>
          </a:xfrm>
        </p:spPr>
        <p:txBody>
          <a:bodyPr>
            <a:noAutofit/>
          </a:bodyPr>
          <a:lstStyle/>
          <a:p>
            <a:pPr algn="just"/>
            <a:r>
              <a:rPr lang="en-US" b="1" dirty="0">
                <a:solidFill>
                  <a:schemeClr val="accent2"/>
                </a:solidFill>
              </a:rPr>
              <a:t>This Unit covers:</a:t>
            </a:r>
          </a:p>
          <a:p>
            <a:pPr algn="just"/>
            <a:endParaRPr lang="en-US" b="1" dirty="0">
              <a:solidFill>
                <a:schemeClr val="accent2"/>
              </a:solidFill>
            </a:endParaRPr>
          </a:p>
          <a:p>
            <a:pPr marL="800100" lvl="1" indent="-342900" algn="l">
              <a:buFont typeface="Arial" panose="020B0604020202020204" pitchFamily="34" charset="0"/>
              <a:buChar char="•"/>
            </a:pPr>
            <a:r>
              <a:rPr lang="en-US" sz="2400" dirty="0"/>
              <a:t>Concepts /Terminologies in Inclusive and Special Needs Education </a:t>
            </a:r>
          </a:p>
          <a:p>
            <a:pPr marL="800100" lvl="1" indent="-342900" algn="l">
              <a:buFont typeface="Arial" panose="020B0604020202020204" pitchFamily="34" charset="0"/>
              <a:buChar char="•"/>
            </a:pPr>
            <a:r>
              <a:rPr lang="en-US" sz="2400" dirty="0"/>
              <a:t>Background of Special Needs Education and inclusive education  </a:t>
            </a:r>
          </a:p>
          <a:p>
            <a:pPr marL="800100" lvl="1" indent="-342900" algn="l">
              <a:buFont typeface="Arial" panose="020B0604020202020204" pitchFamily="34" charset="0"/>
              <a:buChar char="•"/>
            </a:pPr>
            <a:r>
              <a:rPr lang="en-US" sz="2400" dirty="0"/>
              <a:t>National, Regional, and International Legal Frameworks for people with disability and SNE </a:t>
            </a:r>
          </a:p>
          <a:p>
            <a:pPr marL="800100" lvl="1" indent="-342900" algn="l">
              <a:buFont typeface="Arial" panose="020B0604020202020204" pitchFamily="34" charset="0"/>
              <a:buChar char="•"/>
            </a:pPr>
            <a:r>
              <a:rPr lang="en-US" sz="2400" dirty="0"/>
              <a:t>Principles of inclusive education  </a:t>
            </a:r>
          </a:p>
          <a:p>
            <a:pPr marL="800100" lvl="1" indent="-342900" algn="l">
              <a:buFont typeface="Arial" panose="020B0604020202020204" pitchFamily="34" charset="0"/>
              <a:buChar char="•"/>
            </a:pPr>
            <a:r>
              <a:rPr lang="en-US" sz="2400" dirty="0"/>
              <a:t>Barriers to inclusive education </a:t>
            </a:r>
          </a:p>
        </p:txBody>
      </p:sp>
      <p:sp>
        <p:nvSpPr>
          <p:cNvPr id="4" name="Title 1">
            <a:extLst>
              <a:ext uri="{FF2B5EF4-FFF2-40B4-BE49-F238E27FC236}">
                <a16:creationId xmlns:a16="http://schemas.microsoft.com/office/drawing/2014/main" id="{7C769450-E8B7-4D58-3B6B-E5EF5D1C6FDC}"/>
              </a:ext>
            </a:extLst>
          </p:cNvPr>
          <p:cNvSpPr txBox="1">
            <a:spLocks/>
          </p:cNvSpPr>
          <p:nvPr/>
        </p:nvSpPr>
        <p:spPr>
          <a:xfrm>
            <a:off x="838200" y="365125"/>
            <a:ext cx="10515600" cy="655411"/>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800" b="1" dirty="0">
                <a:solidFill>
                  <a:srgbClr val="006BBC"/>
                </a:solidFill>
                <a:latin typeface="Calibri (Body)"/>
              </a:rPr>
              <a:t>Unit 1: INTRODUCTION TO INCLUSIVE EDUCATION</a:t>
            </a:r>
          </a:p>
        </p:txBody>
      </p:sp>
    </p:spTree>
    <p:extLst>
      <p:ext uri="{BB962C8B-B14F-4D97-AF65-F5344CB8AC3E}">
        <p14:creationId xmlns:p14="http://schemas.microsoft.com/office/powerpoint/2010/main" val="4057496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022" y="365125"/>
            <a:ext cx="9759162" cy="1950692"/>
          </a:xfrm>
        </p:spPr>
        <p:txBody>
          <a:bodyPr>
            <a:normAutofit/>
          </a:bodyPr>
          <a:lstStyle/>
          <a:p>
            <a:r>
              <a:rPr lang="en-US" sz="3600" b="1" dirty="0">
                <a:solidFill>
                  <a:srgbClr val="006BBC"/>
                </a:solidFill>
              </a:rPr>
              <a:t>Components of effective instruction </a:t>
            </a:r>
            <a:r>
              <a:rPr lang="en-US" sz="3600" dirty="0">
                <a:solidFill>
                  <a:srgbClr val="006BBC"/>
                </a:solidFill>
              </a:rPr>
              <a:t/>
            </a:r>
            <a:br>
              <a:rPr lang="en-US" sz="3600" dirty="0">
                <a:solidFill>
                  <a:srgbClr val="006BBC"/>
                </a:solidFill>
              </a:rPr>
            </a:br>
            <a:r>
              <a:rPr lang="en-US" sz="3600" dirty="0">
                <a:solidFill>
                  <a:srgbClr val="006BBC"/>
                </a:solidFill>
              </a:rPr>
              <a:t>cycle </a:t>
            </a:r>
            <a:r>
              <a:rPr lang="en-US" sz="3600" b="1" dirty="0">
                <a:solidFill>
                  <a:srgbClr val="006BBC"/>
                </a:solidFill>
              </a:rPr>
              <a:t>for Learners with Emotion and </a:t>
            </a:r>
            <a:r>
              <a:rPr lang="en-US" sz="3600" b="1" dirty="0" err="1">
                <a:solidFill>
                  <a:srgbClr val="006BBC"/>
                </a:solidFill>
              </a:rPr>
              <a:t>Behaviour</a:t>
            </a:r>
            <a:r>
              <a:rPr lang="en-US" sz="3600" b="1" dirty="0">
                <a:solidFill>
                  <a:srgbClr val="006BBC"/>
                </a:solidFill>
              </a:rPr>
              <a:t> Disorders </a:t>
            </a:r>
            <a:endParaRPr lang="en-US" sz="3600" dirty="0">
              <a:solidFill>
                <a:srgbClr val="006BBC"/>
              </a:solidFill>
            </a:endParaRPr>
          </a:p>
        </p:txBody>
      </p:sp>
      <p:sp>
        <p:nvSpPr>
          <p:cNvPr id="3" name="Content Placeholder 2"/>
          <p:cNvSpPr>
            <a:spLocks noGrp="1"/>
          </p:cNvSpPr>
          <p:nvPr>
            <p:ph idx="1"/>
          </p:nvPr>
        </p:nvSpPr>
        <p:spPr>
          <a:xfrm>
            <a:off x="498022" y="2742492"/>
            <a:ext cx="10855779" cy="3061960"/>
          </a:xfrm>
        </p:spPr>
        <p:txBody>
          <a:bodyPr>
            <a:noAutofit/>
          </a:bodyPr>
          <a:lstStyle/>
          <a:p>
            <a:pPr marL="0" indent="0">
              <a:buNone/>
            </a:pPr>
            <a:endParaRPr lang="en-US" dirty="0"/>
          </a:p>
          <a:p>
            <a:r>
              <a:rPr lang="en-US" dirty="0"/>
              <a:t>Beginning each lesson with a statement of goals, with a review of previous, prerequisite learning. </a:t>
            </a:r>
          </a:p>
          <a:p>
            <a:r>
              <a:rPr lang="en-US" dirty="0"/>
              <a:t> Presenting new material in small steps with Learner’s practice following each step. </a:t>
            </a:r>
          </a:p>
          <a:p>
            <a:r>
              <a:rPr lang="en-US" dirty="0"/>
              <a:t> Providing active and sufficient practice for all Learners. </a:t>
            </a:r>
          </a:p>
          <a:p>
            <a:endParaRPr lang="en-US" dirty="0"/>
          </a:p>
        </p:txBody>
      </p:sp>
    </p:spTree>
    <p:extLst>
      <p:ext uri="{BB962C8B-B14F-4D97-AF65-F5344CB8AC3E}">
        <p14:creationId xmlns:p14="http://schemas.microsoft.com/office/powerpoint/2010/main" val="3927594619"/>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3721" y="365126"/>
            <a:ext cx="9813827" cy="1036292"/>
          </a:xfrm>
        </p:spPr>
        <p:txBody>
          <a:bodyPr>
            <a:noAutofit/>
          </a:bodyPr>
          <a:lstStyle/>
          <a:p>
            <a:r>
              <a:rPr lang="en-US" sz="3600" b="1" dirty="0">
                <a:solidFill>
                  <a:srgbClr val="006BBC"/>
                </a:solidFill>
              </a:rPr>
              <a:t>Components of effective instruction: cycle for Learners with Emotion and </a:t>
            </a:r>
            <a:r>
              <a:rPr lang="en-US" sz="3600" b="1" dirty="0" err="1">
                <a:solidFill>
                  <a:srgbClr val="006BBC"/>
                </a:solidFill>
              </a:rPr>
              <a:t>Behaviour</a:t>
            </a:r>
            <a:r>
              <a:rPr lang="en-US" sz="3600" b="1" dirty="0">
                <a:solidFill>
                  <a:srgbClr val="006BBC"/>
                </a:solidFill>
              </a:rPr>
              <a:t> Disorders</a:t>
            </a:r>
          </a:p>
        </p:txBody>
      </p:sp>
      <p:sp>
        <p:nvSpPr>
          <p:cNvPr id="3" name="Content Placeholder 2"/>
          <p:cNvSpPr>
            <a:spLocks noGrp="1"/>
          </p:cNvSpPr>
          <p:nvPr>
            <p:ph idx="1"/>
          </p:nvPr>
        </p:nvSpPr>
        <p:spPr>
          <a:xfrm>
            <a:off x="383721" y="1825624"/>
            <a:ext cx="10970079" cy="3939071"/>
          </a:xfrm>
        </p:spPr>
        <p:txBody>
          <a:bodyPr>
            <a:noAutofit/>
          </a:bodyPr>
          <a:lstStyle/>
          <a:p>
            <a:pPr marL="0" indent="0">
              <a:buNone/>
            </a:pPr>
            <a:endParaRPr lang="en-US" dirty="0"/>
          </a:p>
          <a:p>
            <a:r>
              <a:rPr lang="en-US" dirty="0"/>
              <a:t>Asking questions, checking frequently for Learner understanding and obtaining responses from all learners. </a:t>
            </a:r>
          </a:p>
          <a:p>
            <a:r>
              <a:rPr lang="en-US" dirty="0"/>
              <a:t> Providing systematic feedback and corrections to Learners. </a:t>
            </a:r>
          </a:p>
          <a:p>
            <a:r>
              <a:rPr lang="en-US" dirty="0"/>
              <a:t> Providing explicit instructions and practice for seatwork activities and actively monitoring learners during those activities. </a:t>
            </a:r>
          </a:p>
          <a:p>
            <a:r>
              <a:rPr lang="en-US" dirty="0"/>
              <a:t> Continuing to provide practice until learners are independent and confident. </a:t>
            </a:r>
          </a:p>
          <a:p>
            <a:endParaRPr lang="en-US" dirty="0"/>
          </a:p>
        </p:txBody>
      </p:sp>
    </p:spTree>
    <p:extLst>
      <p:ext uri="{BB962C8B-B14F-4D97-AF65-F5344CB8AC3E}">
        <p14:creationId xmlns:p14="http://schemas.microsoft.com/office/powerpoint/2010/main" val="2837102642"/>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ADB14C-A9C9-DD3F-C3A1-8C55B9165A5E}"/>
              </a:ext>
            </a:extLst>
          </p:cNvPr>
          <p:cNvSpPr>
            <a:spLocks noGrp="1"/>
          </p:cNvSpPr>
          <p:nvPr>
            <p:ph idx="1"/>
          </p:nvPr>
        </p:nvSpPr>
        <p:spPr>
          <a:xfrm>
            <a:off x="626165" y="1040433"/>
            <a:ext cx="11092069" cy="5211280"/>
          </a:xfrm>
        </p:spPr>
        <p:txBody>
          <a:bodyPr>
            <a:noAutofit/>
          </a:bodyPr>
          <a:lstStyle/>
          <a:p>
            <a:pPr marL="0" indent="0">
              <a:buNone/>
            </a:pPr>
            <a:r>
              <a:rPr lang="en-US" b="1" dirty="0">
                <a:solidFill>
                  <a:schemeClr val="accent2"/>
                </a:solidFill>
              </a:rPr>
              <a:t>Activity</a:t>
            </a:r>
          </a:p>
          <a:p>
            <a:pPr marL="0" indent="0">
              <a:buNone/>
            </a:pPr>
            <a:r>
              <a:rPr lang="en-US" i="1" dirty="0">
                <a:solidFill>
                  <a:srgbClr val="006BBC"/>
                </a:solidFill>
              </a:rPr>
              <a:t>Read the story and respond to the questions (Page 68):</a:t>
            </a:r>
          </a:p>
          <a:p>
            <a:pPr marL="0" indent="0">
              <a:buNone/>
            </a:pPr>
            <a:r>
              <a:rPr lang="en-US" dirty="0"/>
              <a:t>Kamanzi is a primary school learner. He does not like to play and socialize with others in the class. He is always sitting in class while others are playing during the break time. He always enters the class first and leaves the class last. The teacher observed the unusual behavior of Kamanzi. When the teacher approached him, the child became open and disclosed that his short uniform was severely torn at the back, and he did not want other children to see and laugh at him. He also mentioned that parents cannot afford to buy a new uniform. </a:t>
            </a:r>
          </a:p>
          <a:p>
            <a:r>
              <a:rPr lang="en-US" dirty="0"/>
              <a:t>What challenges/ problems does Kamanzi face in his learning process? </a:t>
            </a:r>
          </a:p>
          <a:p>
            <a:r>
              <a:rPr lang="en-US" dirty="0"/>
              <a:t>How can you support Kamanzi as a teacher in that situation?</a:t>
            </a:r>
            <a:endParaRPr lang="fr-FR" dirty="0"/>
          </a:p>
        </p:txBody>
      </p:sp>
      <p:sp>
        <p:nvSpPr>
          <p:cNvPr id="4" name="Title 1">
            <a:extLst>
              <a:ext uri="{FF2B5EF4-FFF2-40B4-BE49-F238E27FC236}">
                <a16:creationId xmlns:a16="http://schemas.microsoft.com/office/drawing/2014/main" id="{6738757F-2F58-DD69-0CCF-CF777DBF05D5}"/>
              </a:ext>
            </a:extLst>
          </p:cNvPr>
          <p:cNvSpPr txBox="1">
            <a:spLocks/>
          </p:cNvSpPr>
          <p:nvPr/>
        </p:nvSpPr>
        <p:spPr>
          <a:xfrm>
            <a:off x="711758" y="0"/>
            <a:ext cx="8775576" cy="996598"/>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dirty="0">
                <a:solidFill>
                  <a:srgbClr val="006BBC"/>
                </a:solidFill>
              </a:rPr>
              <a:t>Education for Vulnerable Children</a:t>
            </a:r>
          </a:p>
        </p:txBody>
      </p:sp>
    </p:spTree>
    <p:extLst>
      <p:ext uri="{BB962C8B-B14F-4D97-AF65-F5344CB8AC3E}">
        <p14:creationId xmlns:p14="http://schemas.microsoft.com/office/powerpoint/2010/main" val="124863420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2609" y="397196"/>
            <a:ext cx="9296947" cy="595993"/>
          </a:xfrm>
        </p:spPr>
        <p:txBody>
          <a:bodyPr>
            <a:noAutofit/>
          </a:bodyPr>
          <a:lstStyle/>
          <a:p>
            <a:pPr algn="l"/>
            <a:r>
              <a:rPr lang="en-US" sz="3600" dirty="0">
                <a:solidFill>
                  <a:srgbClr val="006BBC"/>
                </a:solidFill>
              </a:rPr>
              <a:t/>
            </a:r>
            <a:br>
              <a:rPr lang="en-US" sz="3600" dirty="0">
                <a:solidFill>
                  <a:srgbClr val="006BBC"/>
                </a:solidFill>
              </a:rPr>
            </a:br>
            <a:r>
              <a:rPr lang="en-US" sz="3600" b="1" dirty="0">
                <a:solidFill>
                  <a:srgbClr val="006BBC"/>
                </a:solidFill>
              </a:rPr>
              <a:t>EDUCATION FOR VULNERABLE CHILDREN</a:t>
            </a:r>
          </a:p>
        </p:txBody>
      </p:sp>
      <p:sp>
        <p:nvSpPr>
          <p:cNvPr id="3" name="Subtitle 2"/>
          <p:cNvSpPr>
            <a:spLocks noGrp="1"/>
          </p:cNvSpPr>
          <p:nvPr>
            <p:ph type="subTitle" idx="1"/>
          </p:nvPr>
        </p:nvSpPr>
        <p:spPr>
          <a:xfrm>
            <a:off x="457201" y="2130165"/>
            <a:ext cx="11002616" cy="2131115"/>
          </a:xfrm>
        </p:spPr>
        <p:txBody>
          <a:bodyPr>
            <a:normAutofit/>
          </a:bodyPr>
          <a:lstStyle/>
          <a:p>
            <a:pPr algn="l"/>
            <a:r>
              <a:rPr lang="en-US" sz="2800" b="1" dirty="0">
                <a:solidFill>
                  <a:schemeClr val="accent2"/>
                </a:solidFill>
              </a:rPr>
              <a:t>Definition: </a:t>
            </a:r>
          </a:p>
          <a:p>
            <a:pPr algn="l"/>
            <a:endParaRPr lang="en-US" sz="2800" b="1" dirty="0">
              <a:solidFill>
                <a:schemeClr val="accent2"/>
              </a:solidFill>
            </a:endParaRPr>
          </a:p>
          <a:p>
            <a:pPr algn="l"/>
            <a:r>
              <a:rPr lang="en-US" sz="2800" dirty="0"/>
              <a:t>Explained as Children lacking basic needs - food, shelter, education, medical care, and security.</a:t>
            </a:r>
          </a:p>
        </p:txBody>
      </p:sp>
    </p:spTree>
    <p:extLst>
      <p:ext uri="{BB962C8B-B14F-4D97-AF65-F5344CB8AC3E}">
        <p14:creationId xmlns:p14="http://schemas.microsoft.com/office/powerpoint/2010/main" val="267148956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32149"/>
            <a:ext cx="10535479" cy="767443"/>
          </a:xfrm>
        </p:spPr>
        <p:txBody>
          <a:bodyPr>
            <a:noAutofit/>
          </a:bodyPr>
          <a:lstStyle/>
          <a:p>
            <a:pPr algn="l"/>
            <a:r>
              <a:rPr lang="en-US" sz="3600" dirty="0">
                <a:solidFill>
                  <a:srgbClr val="006BBC"/>
                </a:solidFill>
              </a:rPr>
              <a:t/>
            </a:r>
            <a:br>
              <a:rPr lang="en-US" sz="3600" dirty="0">
                <a:solidFill>
                  <a:srgbClr val="006BBC"/>
                </a:solidFill>
              </a:rPr>
            </a:br>
            <a:r>
              <a:rPr lang="en-US" sz="3600" b="1" dirty="0">
                <a:solidFill>
                  <a:srgbClr val="006BBC"/>
                </a:solidFill>
              </a:rPr>
              <a:t>Categories of children who are educationally vulnerable</a:t>
            </a:r>
            <a:endParaRPr lang="en-US" sz="3600" dirty="0">
              <a:solidFill>
                <a:srgbClr val="006BBC"/>
              </a:solidFill>
            </a:endParaRPr>
          </a:p>
        </p:txBody>
      </p:sp>
      <p:sp>
        <p:nvSpPr>
          <p:cNvPr id="3" name="Subtitle 2"/>
          <p:cNvSpPr>
            <a:spLocks noGrp="1"/>
          </p:cNvSpPr>
          <p:nvPr>
            <p:ph type="subTitle" idx="1"/>
          </p:nvPr>
        </p:nvSpPr>
        <p:spPr>
          <a:xfrm>
            <a:off x="544551" y="1358742"/>
            <a:ext cx="5288078" cy="4664371"/>
          </a:xfrm>
        </p:spPr>
        <p:txBody>
          <a:bodyPr>
            <a:noAutofit/>
          </a:bodyPr>
          <a:lstStyle/>
          <a:p>
            <a:pPr marL="342900" indent="-342900" algn="l">
              <a:buFont typeface="Arial" panose="020B0604020202020204" pitchFamily="34" charset="0"/>
              <a:buChar char="•"/>
            </a:pPr>
            <a:r>
              <a:rPr lang="en-US" sz="2800" dirty="0"/>
              <a:t>Street children. </a:t>
            </a:r>
          </a:p>
          <a:p>
            <a:pPr marL="342900" indent="-342900" algn="l">
              <a:buFont typeface="Arial" panose="020B0604020202020204" pitchFamily="34" charset="0"/>
              <a:buChar char="•"/>
            </a:pPr>
            <a:r>
              <a:rPr lang="en-US" sz="2800" dirty="0"/>
              <a:t>Abused and neglected children. </a:t>
            </a:r>
          </a:p>
          <a:p>
            <a:pPr marL="342900" indent="-342900" algn="l">
              <a:buFont typeface="Arial" panose="020B0604020202020204" pitchFamily="34" charset="0"/>
              <a:buChar char="•"/>
            </a:pPr>
            <a:r>
              <a:rPr lang="en-US" sz="2800" dirty="0"/>
              <a:t>Children who are traumatized </a:t>
            </a:r>
          </a:p>
          <a:p>
            <a:pPr marL="342900" indent="-342900" algn="l">
              <a:buFont typeface="Arial" panose="020B0604020202020204" pitchFamily="34" charset="0"/>
              <a:buChar char="•"/>
            </a:pPr>
            <a:r>
              <a:rPr lang="en-US" sz="2800" dirty="0"/>
              <a:t>Child mothers. </a:t>
            </a:r>
          </a:p>
          <a:p>
            <a:pPr marL="342900" indent="-342900" algn="l">
              <a:buFont typeface="Arial" panose="020B0604020202020204" pitchFamily="34" charset="0"/>
              <a:buChar char="•"/>
            </a:pPr>
            <a:r>
              <a:rPr lang="en-US" sz="2800" dirty="0"/>
              <a:t>Children from poor families. </a:t>
            </a:r>
          </a:p>
          <a:p>
            <a:pPr marL="342900" indent="-342900" algn="l">
              <a:buFont typeface="Arial" panose="020B0604020202020204" pitchFamily="34" charset="0"/>
              <a:buChar char="•"/>
            </a:pPr>
            <a:r>
              <a:rPr lang="en-US" sz="2800" dirty="0"/>
              <a:t>Children from rich families.</a:t>
            </a:r>
          </a:p>
          <a:p>
            <a:pPr algn="l"/>
            <a:endParaRPr lang="en-US" sz="2800" dirty="0"/>
          </a:p>
        </p:txBody>
      </p:sp>
      <p:sp>
        <p:nvSpPr>
          <p:cNvPr id="4" name="Subtitle 2">
            <a:extLst>
              <a:ext uri="{FF2B5EF4-FFF2-40B4-BE49-F238E27FC236}">
                <a16:creationId xmlns:a16="http://schemas.microsoft.com/office/drawing/2014/main" id="{A2CBBC68-A040-AB5C-947A-C156D67171DE}"/>
              </a:ext>
            </a:extLst>
          </p:cNvPr>
          <p:cNvSpPr txBox="1">
            <a:spLocks/>
          </p:cNvSpPr>
          <p:nvPr/>
        </p:nvSpPr>
        <p:spPr>
          <a:xfrm>
            <a:off x="5977856" y="1358742"/>
            <a:ext cx="5988858" cy="4664371"/>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US" sz="2800" dirty="0"/>
              <a:t>Child soldiers. </a:t>
            </a:r>
          </a:p>
          <a:p>
            <a:pPr marL="342900" indent="-342900" algn="l">
              <a:buFont typeface="Arial" panose="020B0604020202020204" pitchFamily="34" charset="0"/>
              <a:buChar char="•"/>
            </a:pPr>
            <a:r>
              <a:rPr lang="en-US" sz="2800" dirty="0"/>
              <a:t>Children Heading Families. </a:t>
            </a:r>
          </a:p>
          <a:p>
            <a:pPr marL="342900" indent="-342900" algn="l">
              <a:buFont typeface="Arial" panose="020B0604020202020204" pitchFamily="34" charset="0"/>
              <a:buChar char="•"/>
            </a:pPr>
            <a:r>
              <a:rPr lang="en-US" sz="2800" dirty="0"/>
              <a:t>Child </a:t>
            </a:r>
            <a:r>
              <a:rPr lang="en-US" sz="2800" dirty="0" err="1"/>
              <a:t>labour</a:t>
            </a:r>
            <a:r>
              <a:rPr lang="en-US" sz="2800" dirty="0"/>
              <a:t> </a:t>
            </a:r>
          </a:p>
          <a:p>
            <a:pPr marL="342900" indent="-342900" algn="l">
              <a:buFont typeface="Arial" panose="020B0604020202020204" pitchFamily="34" charset="0"/>
              <a:buChar char="•"/>
            </a:pPr>
            <a:r>
              <a:rPr lang="en-US" sz="2800" dirty="0"/>
              <a:t>Children who are refugees and displaced. </a:t>
            </a:r>
          </a:p>
          <a:p>
            <a:pPr marL="342900" indent="-342900" algn="l">
              <a:buFont typeface="Arial" panose="020B0604020202020204" pitchFamily="34" charset="0"/>
              <a:buChar char="•"/>
            </a:pPr>
            <a:r>
              <a:rPr lang="en-US" sz="2800" dirty="0"/>
              <a:t>Homeless and unaccompanied children. </a:t>
            </a:r>
          </a:p>
          <a:p>
            <a:pPr marL="342900" indent="-342900" algn="l">
              <a:buFont typeface="Arial" panose="020B0604020202020204" pitchFamily="34" charset="0"/>
              <a:buChar char="•"/>
            </a:pPr>
            <a:r>
              <a:rPr lang="en-US" sz="2800" dirty="0"/>
              <a:t>Orphaned children. </a:t>
            </a:r>
          </a:p>
          <a:p>
            <a:pPr marL="342900" indent="-342900" algn="l">
              <a:buFont typeface="Arial" panose="020B0604020202020204" pitchFamily="34" charset="0"/>
              <a:buChar char="•"/>
            </a:pPr>
            <a:r>
              <a:rPr lang="en-US" sz="2800" dirty="0"/>
              <a:t>Children affected and infected by HIV/AIDS. </a:t>
            </a:r>
          </a:p>
          <a:p>
            <a:pPr algn="just"/>
            <a:endParaRPr lang="en-US" sz="2800" dirty="0"/>
          </a:p>
        </p:txBody>
      </p:sp>
    </p:spTree>
    <p:extLst>
      <p:ext uri="{BB962C8B-B14F-4D97-AF65-F5344CB8AC3E}">
        <p14:creationId xmlns:p14="http://schemas.microsoft.com/office/powerpoint/2010/main" val="111479119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389" y="169074"/>
            <a:ext cx="9874881" cy="735387"/>
          </a:xfrm>
        </p:spPr>
        <p:txBody>
          <a:bodyPr>
            <a:normAutofit/>
          </a:bodyPr>
          <a:lstStyle/>
          <a:p>
            <a:r>
              <a:rPr lang="en-US" sz="3600" b="1" dirty="0">
                <a:solidFill>
                  <a:srgbClr val="006BBC"/>
                </a:solidFill>
              </a:rPr>
              <a:t>Characteristics</a:t>
            </a:r>
            <a:r>
              <a:rPr lang="en-US" sz="3100" b="1" dirty="0">
                <a:solidFill>
                  <a:srgbClr val="006BBC"/>
                </a:solidFill>
              </a:rPr>
              <a:t> of Children who are Educationally Vulnerable </a:t>
            </a:r>
          </a:p>
        </p:txBody>
      </p:sp>
      <p:sp>
        <p:nvSpPr>
          <p:cNvPr id="3" name="Content Placeholder 2"/>
          <p:cNvSpPr>
            <a:spLocks noGrp="1"/>
          </p:cNvSpPr>
          <p:nvPr>
            <p:ph idx="1"/>
          </p:nvPr>
        </p:nvSpPr>
        <p:spPr>
          <a:xfrm>
            <a:off x="659946" y="1139824"/>
            <a:ext cx="10872107" cy="5062193"/>
          </a:xfrm>
        </p:spPr>
        <p:txBody>
          <a:bodyPr>
            <a:noAutofit/>
          </a:bodyPr>
          <a:lstStyle/>
          <a:p>
            <a:r>
              <a:rPr lang="en-US" b="1" dirty="0"/>
              <a:t>Physical characteristics</a:t>
            </a:r>
            <a:r>
              <a:rPr lang="en-US" dirty="0"/>
              <a:t>: a child not attending  classes as expected due to fractures, bruiser, and welts, burns and scalds, head or brain injuries, human bite marks. </a:t>
            </a:r>
          </a:p>
          <a:p>
            <a:r>
              <a:rPr lang="en-US" b="1" dirty="0"/>
              <a:t> Cognitive characteristics: </a:t>
            </a:r>
            <a:r>
              <a:rPr lang="en-US" dirty="0"/>
              <a:t> absence in school due to delays in cognitive abilities, distractibility and poor attention span, unrealistic expectation in life. </a:t>
            </a:r>
          </a:p>
          <a:p>
            <a:r>
              <a:rPr lang="en-US" b="1" dirty="0" err="1"/>
              <a:t>Behavioural</a:t>
            </a:r>
            <a:r>
              <a:rPr lang="en-US" b="1" dirty="0"/>
              <a:t> characteristics: </a:t>
            </a:r>
            <a:r>
              <a:rPr lang="en-US" dirty="0" err="1"/>
              <a:t>behavioural</a:t>
            </a:r>
            <a:r>
              <a:rPr lang="en-US" dirty="0"/>
              <a:t> drug and alcohol misuse, poor memory, and concentration, suicidal </a:t>
            </a:r>
            <a:r>
              <a:rPr lang="en-US" dirty="0" err="1"/>
              <a:t>behavioural</a:t>
            </a:r>
            <a:r>
              <a:rPr lang="en-US" dirty="0"/>
              <a:t>, truancy and running away from the school, etc. </a:t>
            </a:r>
          </a:p>
          <a:p>
            <a:r>
              <a:rPr lang="en-US" b="1" dirty="0"/>
              <a:t>Socio-emotional characteristic:</a:t>
            </a:r>
            <a:r>
              <a:rPr lang="en-US" dirty="0"/>
              <a:t> self-harming </a:t>
            </a:r>
            <a:r>
              <a:rPr lang="en-US" dirty="0" err="1"/>
              <a:t>behaviours</a:t>
            </a:r>
            <a:r>
              <a:rPr lang="en-US" dirty="0"/>
              <a:t> such as head-banging, persistent rocking, disturbed toileting </a:t>
            </a:r>
            <a:r>
              <a:rPr lang="en-US" dirty="0" err="1"/>
              <a:t>behaviours</a:t>
            </a:r>
            <a:r>
              <a:rPr lang="en-US" dirty="0"/>
              <a:t>, excessive hunger drives, short</a:t>
            </a:r>
          </a:p>
          <a:p>
            <a:endParaRPr lang="en-US" dirty="0"/>
          </a:p>
        </p:txBody>
      </p:sp>
    </p:spTree>
    <p:extLst>
      <p:ext uri="{BB962C8B-B14F-4D97-AF65-F5344CB8AC3E}">
        <p14:creationId xmlns:p14="http://schemas.microsoft.com/office/powerpoint/2010/main" val="157099355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021" y="365125"/>
            <a:ext cx="9808857" cy="884011"/>
          </a:xfrm>
        </p:spPr>
        <p:txBody>
          <a:bodyPr>
            <a:noAutofit/>
          </a:bodyPr>
          <a:lstStyle/>
          <a:p>
            <a:r>
              <a:rPr lang="en-US" sz="3600" b="1" dirty="0">
                <a:solidFill>
                  <a:srgbClr val="006BBC"/>
                </a:solidFill>
              </a:rPr>
              <a:t>Intervention Strategies for Children who are Educationally Vulnerable</a:t>
            </a:r>
            <a:endParaRPr lang="en-US" sz="3600" dirty="0">
              <a:solidFill>
                <a:srgbClr val="006BBC"/>
              </a:solidFill>
            </a:endParaRPr>
          </a:p>
        </p:txBody>
      </p:sp>
      <p:sp>
        <p:nvSpPr>
          <p:cNvPr id="3" name="Content Placeholder 2"/>
          <p:cNvSpPr>
            <a:spLocks noGrp="1"/>
          </p:cNvSpPr>
          <p:nvPr>
            <p:ph idx="1"/>
          </p:nvPr>
        </p:nvSpPr>
        <p:spPr>
          <a:xfrm>
            <a:off x="498021" y="1825625"/>
            <a:ext cx="10855779" cy="2950482"/>
          </a:xfrm>
        </p:spPr>
        <p:txBody>
          <a:bodyPr>
            <a:normAutofit/>
          </a:bodyPr>
          <a:lstStyle/>
          <a:p>
            <a:pPr lvl="1"/>
            <a:r>
              <a:rPr lang="en-US" sz="2800" dirty="0"/>
              <a:t>Exercise caution in assigning homework. </a:t>
            </a:r>
          </a:p>
          <a:p>
            <a:pPr lvl="1"/>
            <a:r>
              <a:rPr lang="en-US" sz="2800" dirty="0"/>
              <a:t>Be conscious of educational gaps of learners. </a:t>
            </a:r>
          </a:p>
          <a:p>
            <a:pPr lvl="1"/>
            <a:r>
              <a:rPr lang="en-US" sz="2800" dirty="0"/>
              <a:t> Be on the alert for mental health problems. </a:t>
            </a:r>
          </a:p>
          <a:p>
            <a:pPr lvl="1"/>
            <a:r>
              <a:rPr lang="en-US" sz="2800" dirty="0"/>
              <a:t> Be attentive to other matters. </a:t>
            </a:r>
          </a:p>
          <a:p>
            <a:pPr lvl="1"/>
            <a:r>
              <a:rPr lang="en-US" sz="2800" dirty="0"/>
              <a:t> Be vigilant of children who are streetwise or manipulative </a:t>
            </a:r>
          </a:p>
          <a:p>
            <a:pPr marL="0" indent="0">
              <a:buNone/>
            </a:pPr>
            <a:endParaRPr lang="en-US" dirty="0"/>
          </a:p>
        </p:txBody>
      </p:sp>
    </p:spTree>
    <p:extLst>
      <p:ext uri="{BB962C8B-B14F-4D97-AF65-F5344CB8AC3E}">
        <p14:creationId xmlns:p14="http://schemas.microsoft.com/office/powerpoint/2010/main" val="277587903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125"/>
            <a:ext cx="9909313" cy="884011"/>
          </a:xfrm>
        </p:spPr>
        <p:txBody>
          <a:bodyPr>
            <a:noAutofit/>
          </a:bodyPr>
          <a:lstStyle/>
          <a:p>
            <a:r>
              <a:rPr lang="en-US" sz="3600" b="1" dirty="0">
                <a:solidFill>
                  <a:srgbClr val="006BBC"/>
                </a:solidFill>
              </a:rPr>
              <a:t>Intervention Strategies for Children who are Educationally Vulnerable</a:t>
            </a:r>
            <a:endParaRPr lang="en-US" sz="3600" dirty="0">
              <a:solidFill>
                <a:srgbClr val="006BBC"/>
              </a:solidFill>
            </a:endParaRPr>
          </a:p>
        </p:txBody>
      </p:sp>
      <p:sp>
        <p:nvSpPr>
          <p:cNvPr id="3" name="Content Placeholder 2"/>
          <p:cNvSpPr>
            <a:spLocks noGrp="1"/>
          </p:cNvSpPr>
          <p:nvPr>
            <p:ph idx="1"/>
          </p:nvPr>
        </p:nvSpPr>
        <p:spPr>
          <a:xfrm>
            <a:off x="337930" y="1577127"/>
            <a:ext cx="10896600" cy="4366473"/>
          </a:xfrm>
        </p:spPr>
        <p:txBody>
          <a:bodyPr>
            <a:normAutofit/>
          </a:bodyPr>
          <a:lstStyle/>
          <a:p>
            <a:r>
              <a:rPr lang="en-US" b="1" dirty="0"/>
              <a:t>Crisis interventions: </a:t>
            </a:r>
            <a:r>
              <a:rPr lang="en-US" dirty="0"/>
              <a:t>helping children individually cope with crisis to reduces negative psychological, physical, physiological, and </a:t>
            </a:r>
            <a:r>
              <a:rPr lang="en-US" dirty="0" err="1"/>
              <a:t>behavioural</a:t>
            </a:r>
            <a:r>
              <a:rPr lang="en-US" dirty="0"/>
              <a:t> effects of trauma. </a:t>
            </a:r>
          </a:p>
          <a:p>
            <a:r>
              <a:rPr lang="en-US" dirty="0"/>
              <a:t> </a:t>
            </a:r>
            <a:r>
              <a:rPr lang="en-US" b="1" dirty="0"/>
              <a:t>Improved family interventions</a:t>
            </a:r>
            <a:r>
              <a:rPr lang="en-US" dirty="0"/>
              <a:t> fosters a sense of psychological and emotional security for the child’s growth and development.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black"/>
                </a:solidFill>
                <a:effectLst/>
                <a:uLnTx/>
                <a:uFillTx/>
                <a:latin typeface="Calibri"/>
                <a:ea typeface="+mn-ea"/>
                <a:cs typeface="+mn-cs"/>
              </a:rPr>
              <a:t>Mobilization of the community:</a:t>
            </a:r>
            <a:r>
              <a:rPr kumimoji="0" lang="en-US" b="0" i="0" u="none" strike="noStrike" kern="1200" cap="none" spc="0" normalizeH="0" baseline="0" noProof="0" dirty="0">
                <a:ln>
                  <a:noFill/>
                </a:ln>
                <a:solidFill>
                  <a:prstClr val="black"/>
                </a:solidFill>
                <a:effectLst/>
                <a:uLnTx/>
                <a:uFillTx/>
                <a:latin typeface="Calibri"/>
                <a:ea typeface="+mn-ea"/>
                <a:cs typeface="+mn-cs"/>
              </a:rPr>
              <a:t> professionals contribute in donations, trainings through workshops and seminars, availability of communication and transport)</a:t>
            </a:r>
            <a:r>
              <a:rPr kumimoji="0" lang="en-US" b="1" i="0" u="none" strike="noStrike" kern="1200" cap="none" spc="0" normalizeH="0" baseline="0" noProof="0" dirty="0">
                <a:ln>
                  <a:noFill/>
                </a:ln>
                <a:solidFill>
                  <a:prstClr val="black"/>
                </a:solidFill>
                <a:effectLst/>
                <a:uLnTx/>
                <a:uFillTx/>
                <a:latin typeface="Calibri"/>
                <a:ea typeface="+mn-ea"/>
                <a:cs typeface="+mn-cs"/>
              </a:rPr>
              <a:t>. </a:t>
            </a:r>
            <a:endParaRPr kumimoji="0" lang="en-US" b="0" i="0" u="none" strike="noStrike" kern="1200" cap="none" spc="0" normalizeH="0" baseline="0" noProof="0" dirty="0">
              <a:ln>
                <a:noFill/>
              </a:ln>
              <a:solidFill>
                <a:prstClr val="black"/>
              </a:solidFill>
              <a:effectLst/>
              <a:uLnTx/>
              <a:uFillTx/>
              <a:latin typeface="Calibri"/>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b="1" i="0" u="none" strike="noStrike" kern="1200" cap="none" spc="0" normalizeH="0" baseline="0" noProof="0" dirty="0">
                <a:ln>
                  <a:noFill/>
                </a:ln>
                <a:solidFill>
                  <a:prstClr val="black"/>
                </a:solidFill>
                <a:effectLst/>
                <a:uLnTx/>
                <a:uFillTx/>
                <a:latin typeface="Calibri"/>
                <a:ea typeface="+mn-ea"/>
                <a:cs typeface="+mn-cs"/>
              </a:rPr>
              <a:t>Government policy and interventions: </a:t>
            </a:r>
            <a:r>
              <a:rPr kumimoji="0" lang="en-US" b="0" i="0" u="none" strike="noStrike" kern="1200" cap="none" spc="0" normalizeH="0" baseline="0" noProof="0" dirty="0">
                <a:ln>
                  <a:noFill/>
                </a:ln>
                <a:solidFill>
                  <a:prstClr val="black"/>
                </a:solidFill>
                <a:effectLst/>
                <a:uLnTx/>
                <a:uFillTx/>
                <a:latin typeface="Calibri"/>
                <a:ea typeface="+mn-ea"/>
                <a:cs typeface="+mn-cs"/>
              </a:rPr>
              <a:t>policies to be put in place to support vulnerable children. </a:t>
            </a:r>
          </a:p>
          <a:p>
            <a:endParaRPr lang="en-US" dirty="0"/>
          </a:p>
        </p:txBody>
      </p:sp>
    </p:spTree>
    <p:extLst>
      <p:ext uri="{BB962C8B-B14F-4D97-AF65-F5344CB8AC3E}">
        <p14:creationId xmlns:p14="http://schemas.microsoft.com/office/powerpoint/2010/main" val="683360216"/>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322" y="2463014"/>
            <a:ext cx="10820400" cy="965986"/>
          </a:xfrm>
        </p:spPr>
        <p:txBody>
          <a:bodyPr>
            <a:noAutofit/>
          </a:bodyPr>
          <a:lstStyle/>
          <a:p>
            <a:pPr algn="ctr"/>
            <a:r>
              <a:rPr lang="en-US" sz="4000" b="1" dirty="0">
                <a:solidFill>
                  <a:schemeClr val="accent2"/>
                </a:solidFill>
              </a:rPr>
              <a:t>UNIT 3:</a:t>
            </a:r>
            <a:r>
              <a:rPr lang="en-US" sz="4000" dirty="0">
                <a:solidFill>
                  <a:srgbClr val="006BBC"/>
                </a:solidFill>
              </a:rPr>
              <a:t> </a:t>
            </a:r>
            <a:r>
              <a:rPr lang="en-US" sz="4000" b="1" dirty="0">
                <a:solidFill>
                  <a:srgbClr val="006BBC"/>
                </a:solidFill>
              </a:rPr>
              <a:t>IDENTIFICATION, ASSESSMENT AND      REFERRAL FOR LEARNERS WITH DISABILITIES</a:t>
            </a:r>
            <a:endParaRPr lang="en-US" sz="4000" dirty="0">
              <a:solidFill>
                <a:srgbClr val="006BBC"/>
              </a:solidFill>
            </a:endParaRPr>
          </a:p>
        </p:txBody>
      </p:sp>
    </p:spTree>
    <p:extLst>
      <p:ext uri="{BB962C8B-B14F-4D97-AF65-F5344CB8AC3E}">
        <p14:creationId xmlns:p14="http://schemas.microsoft.com/office/powerpoint/2010/main" val="660440328"/>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4165"/>
            <a:ext cx="9909313" cy="965986"/>
          </a:xfrm>
        </p:spPr>
        <p:txBody>
          <a:bodyPr>
            <a:noAutofit/>
          </a:bodyPr>
          <a:lstStyle/>
          <a:p>
            <a:r>
              <a:rPr lang="en-US" sz="3600" dirty="0">
                <a:solidFill>
                  <a:srgbClr val="006BBC"/>
                </a:solidFill>
              </a:rPr>
              <a:t>UNIT 3: </a:t>
            </a:r>
            <a:r>
              <a:rPr lang="en-US" sz="3600" b="1" dirty="0">
                <a:solidFill>
                  <a:srgbClr val="006BBC"/>
                </a:solidFill>
              </a:rPr>
              <a:t>Identification, assessment and referral for learners with disabilities</a:t>
            </a:r>
            <a:endParaRPr lang="en-US" sz="3600" dirty="0">
              <a:solidFill>
                <a:srgbClr val="006BBC"/>
              </a:solidFill>
            </a:endParaRPr>
          </a:p>
        </p:txBody>
      </p:sp>
      <p:sp>
        <p:nvSpPr>
          <p:cNvPr id="3" name="Content Placeholder 2"/>
          <p:cNvSpPr>
            <a:spLocks noGrp="1"/>
          </p:cNvSpPr>
          <p:nvPr>
            <p:ph idx="1"/>
          </p:nvPr>
        </p:nvSpPr>
        <p:spPr>
          <a:xfrm>
            <a:off x="457200" y="1825626"/>
            <a:ext cx="10896600" cy="3456588"/>
          </a:xfrm>
        </p:spPr>
        <p:txBody>
          <a:bodyPr>
            <a:normAutofit/>
          </a:bodyPr>
          <a:lstStyle/>
          <a:p>
            <a:pPr marL="0" indent="0">
              <a:buNone/>
            </a:pPr>
            <a:r>
              <a:rPr lang="en-US" b="1" dirty="0"/>
              <a:t>Unit 3 covers the following</a:t>
            </a:r>
            <a:r>
              <a:rPr lang="en-US" dirty="0"/>
              <a:t>: </a:t>
            </a:r>
          </a:p>
          <a:p>
            <a:pPr marL="0" indent="0">
              <a:buNone/>
            </a:pPr>
            <a:endParaRPr lang="en-US" dirty="0"/>
          </a:p>
          <a:p>
            <a:r>
              <a:rPr lang="en-US" dirty="0"/>
              <a:t>Understanding of an Assessment in Special Education </a:t>
            </a:r>
          </a:p>
          <a:p>
            <a:r>
              <a:rPr lang="en-US" dirty="0"/>
              <a:t>General principles of SEN assessment  </a:t>
            </a:r>
          </a:p>
          <a:p>
            <a:r>
              <a:rPr lang="en-US" dirty="0"/>
              <a:t>Types of Special Educational Need Assessment </a:t>
            </a:r>
          </a:p>
          <a:p>
            <a:r>
              <a:rPr lang="en-US" dirty="0"/>
              <a:t>Role of Special Educational Needs assessment team members/</a:t>
            </a:r>
          </a:p>
        </p:txBody>
      </p:sp>
    </p:spTree>
    <p:extLst>
      <p:ext uri="{BB962C8B-B14F-4D97-AF65-F5344CB8AC3E}">
        <p14:creationId xmlns:p14="http://schemas.microsoft.com/office/powerpoint/2010/main" val="1322958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32707"/>
            <a:ext cx="10210800" cy="906236"/>
          </a:xfrm>
        </p:spPr>
        <p:txBody>
          <a:bodyPr>
            <a:noAutofit/>
          </a:bodyPr>
          <a:lstStyle/>
          <a:p>
            <a:pPr algn="l"/>
            <a:r>
              <a:rPr lang="en-US" sz="2800" b="1" dirty="0">
                <a:solidFill>
                  <a:srgbClr val="006BBC"/>
                </a:solidFill>
                <a:latin typeface="Calibri (Body)"/>
              </a:rPr>
              <a:t>Section 1.1.1: Concepts /Terminologies in </a:t>
            </a:r>
            <a:br>
              <a:rPr lang="en-US" sz="2800" b="1" dirty="0">
                <a:solidFill>
                  <a:srgbClr val="006BBC"/>
                </a:solidFill>
                <a:latin typeface="Calibri (Body)"/>
              </a:rPr>
            </a:br>
            <a:r>
              <a:rPr lang="en-US" sz="2800" b="1" dirty="0">
                <a:solidFill>
                  <a:srgbClr val="006BBC"/>
                </a:solidFill>
                <a:latin typeface="Calibri (Body)"/>
              </a:rPr>
              <a:t>                           inclusive and special needs education</a:t>
            </a:r>
          </a:p>
        </p:txBody>
      </p:sp>
      <p:sp>
        <p:nvSpPr>
          <p:cNvPr id="3" name="Subtitle 2"/>
          <p:cNvSpPr>
            <a:spLocks noGrp="1"/>
          </p:cNvSpPr>
          <p:nvPr>
            <p:ph type="subTitle" idx="1"/>
          </p:nvPr>
        </p:nvSpPr>
        <p:spPr>
          <a:xfrm>
            <a:off x="457200" y="1338943"/>
            <a:ext cx="11350100" cy="4591340"/>
          </a:xfrm>
        </p:spPr>
        <p:txBody>
          <a:bodyPr>
            <a:normAutofit/>
          </a:bodyPr>
          <a:lstStyle/>
          <a:p>
            <a:pPr algn="l"/>
            <a:endParaRPr lang="en-US" b="1" dirty="0">
              <a:solidFill>
                <a:schemeClr val="accent2"/>
              </a:solidFill>
            </a:endParaRPr>
          </a:p>
          <a:p>
            <a:pPr algn="l"/>
            <a:r>
              <a:rPr lang="en-US" b="1" dirty="0">
                <a:solidFill>
                  <a:schemeClr val="accent2"/>
                </a:solidFill>
              </a:rPr>
              <a:t>Activity</a:t>
            </a:r>
          </a:p>
          <a:p>
            <a:pPr algn="l"/>
            <a:r>
              <a:rPr lang="en-US" sz="2400" b="1" dirty="0">
                <a:solidFill>
                  <a:schemeClr val="accent2"/>
                </a:solidFill>
              </a:rPr>
              <a:t> </a:t>
            </a:r>
            <a:r>
              <a:rPr lang="en-US" sz="2400" dirty="0">
                <a:solidFill>
                  <a:srgbClr val="006BBC"/>
                </a:solidFill>
              </a:rPr>
              <a:t>( Group of 5 and presentation)</a:t>
            </a:r>
            <a:endParaRPr lang="en-US" dirty="0"/>
          </a:p>
          <a:p>
            <a:pPr algn="l"/>
            <a:r>
              <a:rPr lang="en-US" sz="2800" b="1" dirty="0"/>
              <a:t>Differentiate between</a:t>
            </a:r>
            <a:r>
              <a:rPr lang="en-US" sz="2800" dirty="0"/>
              <a:t>:</a:t>
            </a:r>
          </a:p>
          <a:p>
            <a:pPr algn="l"/>
            <a:endParaRPr lang="en-US" sz="2800" dirty="0"/>
          </a:p>
          <a:p>
            <a:pPr marL="800100" lvl="1" indent="-342900" algn="l">
              <a:buFont typeface="Arial" panose="020B0604020202020204" pitchFamily="34" charset="0"/>
              <a:buChar char="•"/>
            </a:pPr>
            <a:r>
              <a:rPr lang="en-US" sz="2800" dirty="0"/>
              <a:t>impairment, disability, and </a:t>
            </a:r>
            <a:r>
              <a:rPr lang="en-US" sz="2800" dirty="0" smtClean="0"/>
              <a:t>handicap</a:t>
            </a:r>
            <a:r>
              <a:rPr lang="en-US" sz="2800" dirty="0"/>
              <a:t>.</a:t>
            </a:r>
          </a:p>
          <a:p>
            <a:pPr marL="800100" lvl="1" indent="-342900" algn="l">
              <a:buFont typeface="Arial" panose="020B0604020202020204" pitchFamily="34" charset="0"/>
              <a:buChar char="•"/>
            </a:pPr>
            <a:r>
              <a:rPr lang="en-US" sz="2800" dirty="0"/>
              <a:t>rehabilitation and habilitation.</a:t>
            </a:r>
          </a:p>
          <a:p>
            <a:pPr marL="800100" lvl="1" indent="-342900" algn="l">
              <a:buFont typeface="Arial" panose="020B0604020202020204" pitchFamily="34" charset="0"/>
              <a:buChar char="•"/>
            </a:pPr>
            <a:r>
              <a:rPr lang="en-US" sz="2800" dirty="0"/>
              <a:t>inclusion and mainstreaming. </a:t>
            </a:r>
          </a:p>
          <a:p>
            <a:pPr marL="800100" lvl="1" indent="-342900" algn="l">
              <a:buFont typeface="Arial" panose="020B0604020202020204" pitchFamily="34" charset="0"/>
              <a:buChar char="•"/>
            </a:pPr>
            <a:r>
              <a:rPr lang="en-US" sz="2800" dirty="0"/>
              <a:t>learning difficulties and communication difficulties.</a:t>
            </a:r>
          </a:p>
          <a:p>
            <a:pPr algn="l"/>
            <a:endParaRPr lang="en-US" sz="2800" dirty="0"/>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2321749868"/>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875" y="591594"/>
            <a:ext cx="9845063" cy="859518"/>
          </a:xfrm>
        </p:spPr>
        <p:txBody>
          <a:bodyPr>
            <a:noAutofit/>
          </a:bodyPr>
          <a:lstStyle/>
          <a:p>
            <a:r>
              <a:rPr lang="en-US" sz="3600" b="1" dirty="0">
                <a:solidFill>
                  <a:srgbClr val="006BBC"/>
                </a:solidFill>
              </a:rPr>
              <a:t>Identification, assessment and referral for learners with disabilities cont’d</a:t>
            </a:r>
          </a:p>
        </p:txBody>
      </p:sp>
      <p:sp>
        <p:nvSpPr>
          <p:cNvPr id="3" name="Content Placeholder 2"/>
          <p:cNvSpPr>
            <a:spLocks noGrp="1"/>
          </p:cNvSpPr>
          <p:nvPr>
            <p:ph idx="1"/>
          </p:nvPr>
        </p:nvSpPr>
        <p:spPr>
          <a:xfrm>
            <a:off x="659946" y="2541244"/>
            <a:ext cx="10872107" cy="2865644"/>
          </a:xfrm>
        </p:spPr>
        <p:txBody>
          <a:bodyPr>
            <a:noAutofit/>
          </a:bodyPr>
          <a:lstStyle/>
          <a:p>
            <a:r>
              <a:rPr lang="en-US" sz="3200" dirty="0"/>
              <a:t>Multidisciplinary Team (MDT)  </a:t>
            </a:r>
          </a:p>
          <a:p>
            <a:r>
              <a:rPr lang="en-US" sz="3200" dirty="0"/>
              <a:t>Areas of Special Educational Needs Assessment  </a:t>
            </a:r>
          </a:p>
          <a:p>
            <a:r>
              <a:rPr lang="en-US" sz="3200" dirty="0"/>
              <a:t>Practical understanding of Individual Education Planning (IEP) </a:t>
            </a:r>
          </a:p>
          <a:p>
            <a:r>
              <a:rPr lang="en-US" sz="3200" dirty="0"/>
              <a:t>Referral for Diagnostic Assessment</a:t>
            </a:r>
          </a:p>
          <a:p>
            <a:pPr marL="0" indent="0">
              <a:buNone/>
            </a:pPr>
            <a:endParaRPr lang="en-US" sz="3200" dirty="0"/>
          </a:p>
        </p:txBody>
      </p:sp>
    </p:spTree>
    <p:extLst>
      <p:ext uri="{BB962C8B-B14F-4D97-AF65-F5344CB8AC3E}">
        <p14:creationId xmlns:p14="http://schemas.microsoft.com/office/powerpoint/2010/main" val="2311686378"/>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145" y="1063487"/>
            <a:ext cx="11021916" cy="4895360"/>
          </a:xfrm>
        </p:spPr>
        <p:txBody>
          <a:bodyPr>
            <a:noAutofit/>
          </a:bodyPr>
          <a:lstStyle/>
          <a:p>
            <a:r>
              <a:rPr lang="en-US" sz="2800" b="1" dirty="0">
                <a:solidFill>
                  <a:schemeClr val="accent2"/>
                </a:solidFill>
                <a:latin typeface="Calibri (Body)"/>
              </a:rPr>
              <a:t>Activity                                                               </a:t>
            </a:r>
            <a:r>
              <a:rPr lang="en-US" sz="2800" dirty="0">
                <a:solidFill>
                  <a:schemeClr val="accent2"/>
                </a:solidFill>
                <a:latin typeface="Calibri (Body)"/>
              </a:rPr>
              <a:t>( Group of 5 and presentation)</a:t>
            </a:r>
            <a:r>
              <a:rPr lang="en-US" sz="2800" b="1" dirty="0">
                <a:solidFill>
                  <a:schemeClr val="accent2"/>
                </a:solidFill>
                <a:latin typeface="Calibri (Body)"/>
              </a:rPr>
              <a:t/>
            </a:r>
            <a:br>
              <a:rPr lang="en-US" sz="2800" b="1" dirty="0">
                <a:solidFill>
                  <a:schemeClr val="accent2"/>
                </a:solidFill>
                <a:latin typeface="Calibri (Body)"/>
              </a:rPr>
            </a:br>
            <a:r>
              <a:rPr lang="en-US" sz="2800" dirty="0">
                <a:latin typeface="Calibri (Body)"/>
              </a:rPr>
              <a:t/>
            </a:r>
            <a:br>
              <a:rPr lang="en-US" sz="2800" dirty="0">
                <a:latin typeface="Calibri (Body)"/>
              </a:rPr>
            </a:br>
            <a:r>
              <a:rPr lang="en-US" sz="2800" i="1" dirty="0">
                <a:latin typeface="Calibri (Body)"/>
              </a:rPr>
              <a:t>Reflect on the activity page76 of the module: </a:t>
            </a:r>
            <a:r>
              <a:rPr lang="en-US" sz="2800" dirty="0">
                <a:latin typeface="Calibri (Body)"/>
              </a:rPr>
              <a:t/>
            </a:r>
            <a:br>
              <a:rPr lang="en-US" sz="2800" dirty="0">
                <a:latin typeface="Calibri (Body)"/>
              </a:rPr>
            </a:br>
            <a:r>
              <a:rPr lang="en-US" sz="2800" dirty="0">
                <a:latin typeface="Calibri (Body)"/>
              </a:rPr>
              <a:t/>
            </a:r>
            <a:br>
              <a:rPr lang="en-US" sz="2800" dirty="0">
                <a:latin typeface="Calibri (Body)"/>
              </a:rPr>
            </a:br>
            <a:r>
              <a:rPr lang="en-US" sz="2800" dirty="0">
                <a:latin typeface="Calibri (Body)"/>
              </a:rPr>
              <a:t>1. What do you understand by the term ‘’special educational</a:t>
            </a:r>
            <a:br>
              <a:rPr lang="en-US" sz="2800" dirty="0">
                <a:latin typeface="Calibri (Body)"/>
              </a:rPr>
            </a:br>
            <a:r>
              <a:rPr lang="en-US" sz="2800" dirty="0">
                <a:latin typeface="Calibri (Body)"/>
              </a:rPr>
              <a:t>needs assessment’’?</a:t>
            </a:r>
            <a:br>
              <a:rPr lang="en-US" sz="2800" dirty="0">
                <a:latin typeface="Calibri (Body)"/>
              </a:rPr>
            </a:br>
            <a:r>
              <a:rPr lang="en-US" sz="2800" dirty="0">
                <a:latin typeface="Calibri (Body)"/>
              </a:rPr>
              <a:t/>
            </a:r>
            <a:br>
              <a:rPr lang="en-US" sz="2800" dirty="0">
                <a:latin typeface="Calibri (Body)"/>
              </a:rPr>
            </a:br>
            <a:r>
              <a:rPr lang="en-US" sz="2800" dirty="0">
                <a:latin typeface="Calibri (Body)"/>
              </a:rPr>
              <a:t>2. Why should we do assessment in special education?</a:t>
            </a:r>
            <a:br>
              <a:rPr lang="en-US" sz="2800" dirty="0">
                <a:latin typeface="Calibri (Body)"/>
              </a:rPr>
            </a:br>
            <a:r>
              <a:rPr lang="en-US" sz="2800" dirty="0">
                <a:latin typeface="Calibri (Body)"/>
              </a:rPr>
              <a:t/>
            </a:r>
            <a:br>
              <a:rPr lang="en-US" sz="2800" dirty="0">
                <a:latin typeface="Calibri (Body)"/>
              </a:rPr>
            </a:br>
            <a:r>
              <a:rPr lang="en-US" sz="2800" dirty="0">
                <a:latin typeface="Calibri (Body)"/>
              </a:rPr>
              <a:t>3. Do you think special education needs assessment should be done by only teachers? Who else do you think should be part of the team? Mention at least three categories of people who should be part of the team.</a:t>
            </a:r>
            <a:br>
              <a:rPr lang="en-US" sz="2800" dirty="0">
                <a:latin typeface="Calibri (Body)"/>
              </a:rPr>
            </a:br>
            <a:endParaRPr lang="en-US" sz="2800" dirty="0">
              <a:latin typeface="Calibri (Body)"/>
            </a:endParaRPr>
          </a:p>
        </p:txBody>
      </p:sp>
    </p:spTree>
    <p:extLst>
      <p:ext uri="{BB962C8B-B14F-4D97-AF65-F5344CB8AC3E}">
        <p14:creationId xmlns:p14="http://schemas.microsoft.com/office/powerpoint/2010/main" val="224591233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3721" y="365126"/>
            <a:ext cx="10970079" cy="975402"/>
          </a:xfrm>
        </p:spPr>
        <p:txBody>
          <a:bodyPr>
            <a:normAutofit/>
          </a:bodyPr>
          <a:lstStyle/>
          <a:p>
            <a:r>
              <a:rPr lang="en-US" sz="3600" dirty="0">
                <a:solidFill>
                  <a:schemeClr val="accent5"/>
                </a:solidFill>
                <a:latin typeface="Calibri (Body)"/>
              </a:rPr>
              <a:t>  </a:t>
            </a:r>
            <a:r>
              <a:rPr lang="en-US" sz="3600" b="1" dirty="0">
                <a:solidFill>
                  <a:srgbClr val="006BBC"/>
                </a:solidFill>
                <a:latin typeface="Calibri (Body)"/>
              </a:rPr>
              <a:t>Unit 3: Learning Outcomes</a:t>
            </a:r>
          </a:p>
        </p:txBody>
      </p:sp>
      <p:sp>
        <p:nvSpPr>
          <p:cNvPr id="3" name="Content Placeholder 2"/>
          <p:cNvSpPr>
            <a:spLocks noGrp="1"/>
          </p:cNvSpPr>
          <p:nvPr>
            <p:ph idx="1"/>
          </p:nvPr>
        </p:nvSpPr>
        <p:spPr>
          <a:xfrm>
            <a:off x="483331" y="1526959"/>
            <a:ext cx="10823121" cy="4324852"/>
          </a:xfrm>
        </p:spPr>
        <p:txBody>
          <a:bodyPr>
            <a:normAutofit/>
          </a:bodyPr>
          <a:lstStyle/>
          <a:p>
            <a:pPr marL="0" indent="0">
              <a:buNone/>
            </a:pPr>
            <a:r>
              <a:rPr lang="en-US" dirty="0">
                <a:solidFill>
                  <a:schemeClr val="accent2"/>
                </a:solidFill>
              </a:rPr>
              <a:t> Teacher trainees will be able to: </a:t>
            </a:r>
          </a:p>
          <a:p>
            <a:pPr marL="0" indent="0">
              <a:buNone/>
            </a:pPr>
            <a:endParaRPr lang="en-US" dirty="0"/>
          </a:p>
          <a:p>
            <a:r>
              <a:rPr lang="en-US" dirty="0"/>
              <a:t>Develop an understanding of concepts used in inclusive and special needs education. </a:t>
            </a:r>
          </a:p>
          <a:p>
            <a:r>
              <a:rPr lang="en-US" dirty="0"/>
              <a:t>Describe the history of inclusive and special needs education. </a:t>
            </a:r>
          </a:p>
          <a:p>
            <a:r>
              <a:rPr lang="en-US" dirty="0"/>
              <a:t>Develop awareness of international, regional and national legal framework guiding inclusive and special needs education. </a:t>
            </a:r>
          </a:p>
          <a:p>
            <a:r>
              <a:rPr lang="en-US" dirty="0"/>
              <a:t>Explain the principles of inclusive education. </a:t>
            </a:r>
          </a:p>
          <a:p>
            <a:r>
              <a:rPr lang="en-US" dirty="0"/>
              <a:t>Identify barriers to inclusive education and how they can be addressed. </a:t>
            </a:r>
          </a:p>
          <a:p>
            <a:endParaRPr lang="en-US" dirty="0"/>
          </a:p>
          <a:p>
            <a:pPr marL="0" indent="0">
              <a:buNone/>
            </a:pPr>
            <a:endParaRPr lang="en-US" dirty="0"/>
          </a:p>
        </p:txBody>
      </p:sp>
    </p:spTree>
    <p:extLst>
      <p:ext uri="{BB962C8B-B14F-4D97-AF65-F5344CB8AC3E}">
        <p14:creationId xmlns:p14="http://schemas.microsoft.com/office/powerpoint/2010/main" val="3045136910"/>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2708" y="236764"/>
            <a:ext cx="10105292" cy="816429"/>
          </a:xfrm>
        </p:spPr>
        <p:txBody>
          <a:bodyPr>
            <a:normAutofit/>
          </a:bodyPr>
          <a:lstStyle/>
          <a:p>
            <a:pPr algn="l"/>
            <a:r>
              <a:rPr lang="en-US" sz="3600" b="1" dirty="0">
                <a:solidFill>
                  <a:srgbClr val="006BBC"/>
                </a:solidFill>
                <a:latin typeface="Calibri (Body)"/>
              </a:rPr>
              <a:t>Assessment in Special Education</a:t>
            </a:r>
          </a:p>
        </p:txBody>
      </p:sp>
      <p:sp>
        <p:nvSpPr>
          <p:cNvPr id="3" name="Subtitle 2"/>
          <p:cNvSpPr>
            <a:spLocks noGrp="1"/>
          </p:cNvSpPr>
          <p:nvPr>
            <p:ph type="subTitle" idx="1"/>
          </p:nvPr>
        </p:nvSpPr>
        <p:spPr>
          <a:xfrm>
            <a:off x="1113124" y="1513326"/>
            <a:ext cx="10823772" cy="4032709"/>
          </a:xfrm>
        </p:spPr>
        <p:txBody>
          <a:bodyPr>
            <a:normAutofit/>
          </a:bodyPr>
          <a:lstStyle/>
          <a:p>
            <a:pPr algn="l"/>
            <a:r>
              <a:rPr lang="en-US" sz="2800" b="1" dirty="0">
                <a:solidFill>
                  <a:srgbClr val="006BBC"/>
                </a:solidFill>
              </a:rPr>
              <a:t>Definition:</a:t>
            </a:r>
            <a:endParaRPr lang="en-US" sz="2800" dirty="0"/>
          </a:p>
          <a:p>
            <a:pPr marL="342900" indent="-342900" algn="l">
              <a:buFont typeface="Arial" panose="020B0604020202020204" pitchFamily="34" charset="0"/>
              <a:buChar char="•"/>
            </a:pPr>
            <a:r>
              <a:rPr lang="en-US" sz="2800" dirty="0"/>
              <a:t>A process used to determine a child’s specific learning strengths/weakness, to determine whether a child is eligible for special education services. </a:t>
            </a:r>
          </a:p>
          <a:p>
            <a:pPr marL="342900" indent="-342900" algn="l">
              <a:buFont typeface="Arial" panose="020B0604020202020204" pitchFamily="34" charset="0"/>
              <a:buChar char="•"/>
            </a:pPr>
            <a:r>
              <a:rPr lang="en-US" sz="2800" dirty="0"/>
              <a:t> collection of information about a Learner for the purpose of making decisions.</a:t>
            </a:r>
          </a:p>
        </p:txBody>
      </p:sp>
    </p:spTree>
    <p:extLst>
      <p:ext uri="{BB962C8B-B14F-4D97-AF65-F5344CB8AC3E}">
        <p14:creationId xmlns:p14="http://schemas.microsoft.com/office/powerpoint/2010/main" val="368058542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350" y="365126"/>
            <a:ext cx="10839450" cy="981982"/>
          </a:xfrm>
        </p:spPr>
        <p:txBody>
          <a:bodyPr>
            <a:normAutofit/>
          </a:bodyPr>
          <a:lstStyle/>
          <a:p>
            <a:r>
              <a:rPr lang="en-US" sz="3600" b="1" dirty="0">
                <a:solidFill>
                  <a:srgbClr val="006BBC"/>
                </a:solidFill>
                <a:latin typeface="Calibri (Body)"/>
              </a:rPr>
              <a:t>Purpose of Assessment in educational setting:</a:t>
            </a:r>
          </a:p>
        </p:txBody>
      </p:sp>
      <p:sp>
        <p:nvSpPr>
          <p:cNvPr id="3" name="Content Placeholder 2"/>
          <p:cNvSpPr>
            <a:spLocks noGrp="1"/>
          </p:cNvSpPr>
          <p:nvPr>
            <p:ph idx="1"/>
          </p:nvPr>
        </p:nvSpPr>
        <p:spPr>
          <a:xfrm>
            <a:off x="397565" y="1551215"/>
            <a:ext cx="11205365" cy="4611046"/>
          </a:xfrm>
        </p:spPr>
        <p:txBody>
          <a:bodyPr>
            <a:noAutofit/>
          </a:bodyPr>
          <a:lstStyle/>
          <a:p>
            <a:r>
              <a:rPr lang="en-US" b="1" dirty="0"/>
              <a:t>Screening and identification: </a:t>
            </a:r>
            <a:r>
              <a:rPr lang="en-US" dirty="0"/>
              <a:t>identifying those who may be experiencing delays or learning problems. </a:t>
            </a:r>
          </a:p>
          <a:p>
            <a:r>
              <a:rPr lang="en-US" b="1" dirty="0"/>
              <a:t>Eligibility and diagnosis: </a:t>
            </a:r>
            <a:r>
              <a:rPr lang="en-US" dirty="0"/>
              <a:t>determining whether a child has a disability and is eligible for special education services</a:t>
            </a:r>
          </a:p>
          <a:p>
            <a:r>
              <a:rPr lang="en-US" b="1" dirty="0"/>
              <a:t>IEP development and placement:</a:t>
            </a:r>
            <a:r>
              <a:rPr lang="en-US" dirty="0"/>
              <a:t> providing detailed information appropriate decisions and educational placement. </a:t>
            </a:r>
          </a:p>
          <a:p>
            <a:r>
              <a:rPr lang="en-US" b="1" dirty="0"/>
              <a:t>Instructional planning</a:t>
            </a:r>
            <a:r>
              <a:rPr lang="en-US" dirty="0"/>
              <a:t>: developing and planning instruction appropriate to the child’s special needs. </a:t>
            </a:r>
          </a:p>
          <a:p>
            <a:r>
              <a:rPr lang="en-US" b="1" dirty="0"/>
              <a:t>Evaluation</a:t>
            </a:r>
            <a:r>
              <a:rPr lang="en-US" dirty="0"/>
              <a:t>: making a judgment about learner’s progress.</a:t>
            </a:r>
          </a:p>
        </p:txBody>
      </p:sp>
    </p:spTree>
    <p:extLst>
      <p:ext uri="{BB962C8B-B14F-4D97-AF65-F5344CB8AC3E}">
        <p14:creationId xmlns:p14="http://schemas.microsoft.com/office/powerpoint/2010/main" val="2315205968"/>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63625"/>
          </a:xfrm>
        </p:spPr>
        <p:txBody>
          <a:bodyPr>
            <a:normAutofit/>
          </a:bodyPr>
          <a:lstStyle/>
          <a:p>
            <a:r>
              <a:rPr lang="en-US" sz="3100" b="1" dirty="0">
                <a:solidFill>
                  <a:srgbClr val="006BBC"/>
                </a:solidFill>
              </a:rPr>
              <a:t>GENERAL PRINCIPLES OF SEN ASSESSMENT </a:t>
            </a:r>
          </a:p>
        </p:txBody>
      </p:sp>
      <p:sp>
        <p:nvSpPr>
          <p:cNvPr id="3" name="Content Placeholder 2"/>
          <p:cNvSpPr>
            <a:spLocks noGrp="1"/>
          </p:cNvSpPr>
          <p:nvPr>
            <p:ph idx="1"/>
          </p:nvPr>
        </p:nvSpPr>
        <p:spPr>
          <a:xfrm>
            <a:off x="571500" y="1825625"/>
            <a:ext cx="10782300" cy="3501749"/>
          </a:xfrm>
        </p:spPr>
        <p:txBody>
          <a:bodyPr>
            <a:normAutofit/>
          </a:bodyPr>
          <a:lstStyle/>
          <a:p>
            <a:pPr marL="0" indent="0">
              <a:buNone/>
            </a:pPr>
            <a:endParaRPr lang="en-US" dirty="0"/>
          </a:p>
          <a:p>
            <a:r>
              <a:rPr lang="en-US" dirty="0"/>
              <a:t>Normally met in mainstream schools or settings. </a:t>
            </a:r>
          </a:p>
          <a:p>
            <a:r>
              <a:rPr lang="en-US" dirty="0"/>
              <a:t>Views of the child should be sought and taken into account. </a:t>
            </a:r>
          </a:p>
          <a:p>
            <a:r>
              <a:rPr lang="en-US" dirty="0"/>
              <a:t> Parents have a vital role to play in supporting their child’s education. </a:t>
            </a:r>
          </a:p>
          <a:p>
            <a:r>
              <a:rPr lang="en-US" dirty="0"/>
              <a:t>Children with special educational needs should be offered full access to a broad, balanced, and relevant education. </a:t>
            </a:r>
          </a:p>
          <a:p>
            <a:endParaRPr lang="en-US" dirty="0"/>
          </a:p>
        </p:txBody>
      </p:sp>
    </p:spTree>
    <p:extLst>
      <p:ext uri="{BB962C8B-B14F-4D97-AF65-F5344CB8AC3E}">
        <p14:creationId xmlns:p14="http://schemas.microsoft.com/office/powerpoint/2010/main" val="3081783071"/>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0050" y="383722"/>
            <a:ext cx="10267950" cy="693964"/>
          </a:xfrm>
        </p:spPr>
        <p:txBody>
          <a:bodyPr>
            <a:noAutofit/>
          </a:bodyPr>
          <a:lstStyle/>
          <a:p>
            <a:pPr algn="l"/>
            <a:r>
              <a:rPr lang="en-US" sz="3600" b="1" dirty="0">
                <a:solidFill>
                  <a:srgbClr val="006BBC"/>
                </a:solidFill>
              </a:rPr>
              <a:t/>
            </a:r>
            <a:br>
              <a:rPr lang="en-US" sz="3600" b="1" dirty="0">
                <a:solidFill>
                  <a:srgbClr val="006BBC"/>
                </a:solidFill>
              </a:rPr>
            </a:br>
            <a:r>
              <a:rPr lang="en-US" sz="3600" b="1" dirty="0">
                <a:solidFill>
                  <a:srgbClr val="006BBC"/>
                </a:solidFill>
              </a:rPr>
              <a:t>Types of Special Educational Need Assessment</a:t>
            </a:r>
          </a:p>
        </p:txBody>
      </p:sp>
      <p:sp>
        <p:nvSpPr>
          <p:cNvPr id="3" name="Subtitle 2"/>
          <p:cNvSpPr>
            <a:spLocks noGrp="1"/>
          </p:cNvSpPr>
          <p:nvPr>
            <p:ph type="subTitle" idx="1"/>
          </p:nvPr>
        </p:nvSpPr>
        <p:spPr>
          <a:xfrm>
            <a:off x="400050" y="1224642"/>
            <a:ext cx="10741562" cy="4351209"/>
          </a:xfrm>
        </p:spPr>
        <p:txBody>
          <a:bodyPr>
            <a:noAutofit/>
          </a:bodyPr>
          <a:lstStyle/>
          <a:p>
            <a:endParaRPr lang="en-US" sz="2800" dirty="0"/>
          </a:p>
          <a:p>
            <a:pPr algn="l"/>
            <a:r>
              <a:rPr lang="en-US" sz="2800" b="1" dirty="0"/>
              <a:t>Baseline assessment</a:t>
            </a:r>
            <a:r>
              <a:rPr lang="en-US" sz="2800" dirty="0"/>
              <a:t>: </a:t>
            </a:r>
          </a:p>
          <a:p>
            <a:pPr marL="342900" indent="-342900" algn="l">
              <a:buFont typeface="Arial" panose="020B0604020202020204" pitchFamily="34" charset="0"/>
              <a:buChar char="•"/>
            </a:pPr>
            <a:r>
              <a:rPr lang="en-US" sz="2800" dirty="0"/>
              <a:t>Establishing what a learner can do in a specific educational area. </a:t>
            </a:r>
          </a:p>
          <a:p>
            <a:pPr marL="342900" indent="-342900" algn="l">
              <a:buFont typeface="Arial" panose="020B0604020202020204" pitchFamily="34" charset="0"/>
              <a:buChar char="•"/>
            </a:pPr>
            <a:r>
              <a:rPr lang="en-US" sz="2800" dirty="0"/>
              <a:t> To establish the skills and abilities that a learner already has</a:t>
            </a:r>
          </a:p>
          <a:p>
            <a:pPr marL="342900" indent="-342900" algn="l">
              <a:buFont typeface="Arial" panose="020B0604020202020204" pitchFamily="34" charset="0"/>
              <a:buChar char="•"/>
            </a:pPr>
            <a:r>
              <a:rPr lang="en-US" sz="2800" dirty="0"/>
              <a:t> To determine the starting point for instruction that would address her/his educational needs.</a:t>
            </a:r>
          </a:p>
        </p:txBody>
      </p:sp>
    </p:spTree>
    <p:extLst>
      <p:ext uri="{BB962C8B-B14F-4D97-AF65-F5344CB8AC3E}">
        <p14:creationId xmlns:p14="http://schemas.microsoft.com/office/powerpoint/2010/main" val="343776530"/>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214" y="365126"/>
            <a:ext cx="10945586" cy="761546"/>
          </a:xfrm>
        </p:spPr>
        <p:txBody>
          <a:bodyPr>
            <a:normAutofit/>
          </a:bodyPr>
          <a:lstStyle/>
          <a:p>
            <a:r>
              <a:rPr lang="en-US" sz="3600" b="1" dirty="0">
                <a:solidFill>
                  <a:srgbClr val="006BBC"/>
                </a:solidFill>
              </a:rPr>
              <a:t>Types of Special Educational Need Assessment cont’d</a:t>
            </a:r>
          </a:p>
        </p:txBody>
      </p:sp>
      <p:sp>
        <p:nvSpPr>
          <p:cNvPr id="3" name="Content Placeholder 2"/>
          <p:cNvSpPr>
            <a:spLocks noGrp="1"/>
          </p:cNvSpPr>
          <p:nvPr>
            <p:ph idx="1"/>
          </p:nvPr>
        </p:nvSpPr>
        <p:spPr>
          <a:xfrm>
            <a:off x="497666" y="1504361"/>
            <a:ext cx="10945586" cy="4210640"/>
          </a:xfrm>
        </p:spPr>
        <p:txBody>
          <a:bodyPr>
            <a:noAutofit/>
          </a:bodyPr>
          <a:lstStyle/>
          <a:p>
            <a:pPr marL="0" indent="0">
              <a:buNone/>
            </a:pPr>
            <a:r>
              <a:rPr lang="en-US" b="1" dirty="0"/>
              <a:t>Continuous assessment </a:t>
            </a:r>
            <a:endParaRPr lang="en-US" dirty="0"/>
          </a:p>
          <a:p>
            <a:r>
              <a:rPr lang="en-US" dirty="0"/>
              <a:t>Carried out during the course of a program to monitor the progress of the learners. </a:t>
            </a:r>
          </a:p>
          <a:p>
            <a:r>
              <a:rPr lang="en-US" dirty="0"/>
              <a:t>It is administered in school and colleges. </a:t>
            </a:r>
          </a:p>
          <a:p>
            <a:r>
              <a:rPr lang="en-US" dirty="0"/>
              <a:t>It suitable for learners with special needs in education because the findings are used to modify the content that has not been mastered by and to modify the teaching techniques.</a:t>
            </a:r>
          </a:p>
        </p:txBody>
      </p:sp>
    </p:spTree>
    <p:extLst>
      <p:ext uri="{BB962C8B-B14F-4D97-AF65-F5344CB8AC3E}">
        <p14:creationId xmlns:p14="http://schemas.microsoft.com/office/powerpoint/2010/main" val="344203445"/>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7586" y="310243"/>
            <a:ext cx="10251621" cy="673732"/>
          </a:xfrm>
        </p:spPr>
        <p:txBody>
          <a:bodyPr>
            <a:normAutofit/>
          </a:bodyPr>
          <a:lstStyle/>
          <a:p>
            <a:pPr algn="l"/>
            <a:r>
              <a:rPr lang="en-US" sz="3600" b="1" dirty="0">
                <a:solidFill>
                  <a:srgbClr val="006BBC"/>
                </a:solidFill>
              </a:rPr>
              <a:t>Continuous assessment</a:t>
            </a:r>
            <a:endParaRPr lang="en-US" sz="3600" dirty="0">
              <a:solidFill>
                <a:srgbClr val="006BBC"/>
              </a:solidFill>
            </a:endParaRPr>
          </a:p>
        </p:txBody>
      </p:sp>
      <p:sp>
        <p:nvSpPr>
          <p:cNvPr id="3" name="Subtitle 2"/>
          <p:cNvSpPr>
            <a:spLocks noGrp="1"/>
          </p:cNvSpPr>
          <p:nvPr>
            <p:ph type="subTitle" idx="1"/>
          </p:nvPr>
        </p:nvSpPr>
        <p:spPr>
          <a:xfrm>
            <a:off x="391886" y="1306287"/>
            <a:ext cx="10707523" cy="2302327"/>
          </a:xfrm>
        </p:spPr>
        <p:txBody>
          <a:bodyPr>
            <a:normAutofit/>
          </a:bodyPr>
          <a:lstStyle/>
          <a:p>
            <a:pPr algn="just"/>
            <a:endParaRPr lang="en-US" sz="2800" dirty="0"/>
          </a:p>
          <a:p>
            <a:pPr marL="342900" indent="-342900" algn="just">
              <a:buFont typeface="Arial" panose="020B0604020202020204" pitchFamily="34" charset="0"/>
              <a:buChar char="•"/>
            </a:pPr>
            <a:r>
              <a:rPr lang="en-US" sz="2800" dirty="0"/>
              <a:t> </a:t>
            </a:r>
            <a:r>
              <a:rPr lang="en-US" dirty="0"/>
              <a:t>carried out during the course of a program to monitor the progress of the learners. </a:t>
            </a:r>
          </a:p>
          <a:p>
            <a:pPr marL="342900" indent="-342900" algn="just">
              <a:buFont typeface="Arial" panose="020B0604020202020204" pitchFamily="34" charset="0"/>
              <a:buChar char="•"/>
            </a:pPr>
            <a:r>
              <a:rPr lang="en-US" dirty="0"/>
              <a:t> suitable for learners with special needs in education because the findings are used to modify the content that has not been mastered.   </a:t>
            </a:r>
          </a:p>
        </p:txBody>
      </p:sp>
    </p:spTree>
    <p:extLst>
      <p:ext uri="{BB962C8B-B14F-4D97-AF65-F5344CB8AC3E}">
        <p14:creationId xmlns:p14="http://schemas.microsoft.com/office/powerpoint/2010/main" val="1558288430"/>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4543" y="457201"/>
            <a:ext cx="10243457" cy="616225"/>
          </a:xfrm>
        </p:spPr>
        <p:txBody>
          <a:bodyPr>
            <a:noAutofit/>
          </a:bodyPr>
          <a:lstStyle/>
          <a:p>
            <a:pPr algn="l"/>
            <a:r>
              <a:rPr lang="en-US" sz="3600" b="1" dirty="0">
                <a:solidFill>
                  <a:schemeClr val="accent5"/>
                </a:solidFill>
              </a:rPr>
              <a:t>Terminal assessment </a:t>
            </a:r>
            <a:endParaRPr lang="en-US" sz="3600" dirty="0"/>
          </a:p>
        </p:txBody>
      </p:sp>
      <p:sp>
        <p:nvSpPr>
          <p:cNvPr id="3" name="Subtitle 2"/>
          <p:cNvSpPr>
            <a:spLocks noGrp="1"/>
          </p:cNvSpPr>
          <p:nvPr>
            <p:ph type="subTitle" idx="1"/>
          </p:nvPr>
        </p:nvSpPr>
        <p:spPr>
          <a:xfrm>
            <a:off x="245639" y="1890565"/>
            <a:ext cx="11174422" cy="2253343"/>
          </a:xfrm>
        </p:spPr>
        <p:txBody>
          <a:bodyPr>
            <a:normAutofit lnSpcReduction="10000"/>
          </a:bodyPr>
          <a:lstStyle/>
          <a:p>
            <a:pPr algn="l"/>
            <a:endParaRPr lang="en-US" sz="2800" dirty="0"/>
          </a:p>
          <a:p>
            <a:pPr marL="342900" indent="-342900" algn="l">
              <a:buFont typeface="Arial" panose="020B0604020202020204" pitchFamily="34" charset="0"/>
              <a:buChar char="•"/>
            </a:pPr>
            <a:r>
              <a:rPr lang="en-US" sz="2800" dirty="0"/>
              <a:t> Is carried out at the end of an educational program. </a:t>
            </a:r>
          </a:p>
          <a:p>
            <a:pPr marL="342900" indent="-342900" algn="l">
              <a:buFont typeface="Arial" panose="020B0604020202020204" pitchFamily="34" charset="0"/>
              <a:buChar char="•"/>
            </a:pPr>
            <a:r>
              <a:rPr lang="en-US" sz="2800" dirty="0"/>
              <a:t>The information obtained helps to determine the learner’s achievement at the end of a given period and the areas in which the leaner still needs more support.</a:t>
            </a:r>
          </a:p>
        </p:txBody>
      </p:sp>
    </p:spTree>
    <p:extLst>
      <p:ext uri="{BB962C8B-B14F-4D97-AF65-F5344CB8AC3E}">
        <p14:creationId xmlns:p14="http://schemas.microsoft.com/office/powerpoint/2010/main" val="22263311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32707"/>
            <a:ext cx="10210800" cy="906236"/>
          </a:xfrm>
        </p:spPr>
        <p:txBody>
          <a:bodyPr>
            <a:noAutofit/>
          </a:bodyPr>
          <a:lstStyle/>
          <a:p>
            <a:pPr algn="l"/>
            <a:r>
              <a:rPr lang="en-US" sz="2800" b="1" dirty="0">
                <a:solidFill>
                  <a:srgbClr val="006BBC"/>
                </a:solidFill>
                <a:latin typeface="Calibri (Body)"/>
              </a:rPr>
              <a:t>Section 1.1.1: Concepts /Terminologies in </a:t>
            </a:r>
            <a:br>
              <a:rPr lang="en-US" sz="2800" b="1" dirty="0">
                <a:solidFill>
                  <a:srgbClr val="006BBC"/>
                </a:solidFill>
                <a:latin typeface="Calibri (Body)"/>
              </a:rPr>
            </a:br>
            <a:r>
              <a:rPr lang="en-US" sz="2800" b="1" dirty="0">
                <a:solidFill>
                  <a:srgbClr val="006BBC"/>
                </a:solidFill>
                <a:latin typeface="Calibri (Body)"/>
              </a:rPr>
              <a:t>                           inclusive and special needs education</a:t>
            </a:r>
          </a:p>
        </p:txBody>
      </p:sp>
      <p:sp>
        <p:nvSpPr>
          <p:cNvPr id="3" name="Subtitle 2"/>
          <p:cNvSpPr>
            <a:spLocks noGrp="1"/>
          </p:cNvSpPr>
          <p:nvPr>
            <p:ph type="subTitle" idx="1"/>
          </p:nvPr>
        </p:nvSpPr>
        <p:spPr>
          <a:xfrm>
            <a:off x="457200" y="1338943"/>
            <a:ext cx="11350100" cy="4591340"/>
          </a:xfrm>
        </p:spPr>
        <p:txBody>
          <a:bodyPr>
            <a:normAutofit/>
          </a:bodyPr>
          <a:lstStyle/>
          <a:p>
            <a:pPr marL="800100" lvl="1" indent="-342900" algn="l">
              <a:lnSpc>
                <a:spcPct val="100000"/>
              </a:lnSpc>
              <a:spcBef>
                <a:spcPts val="0"/>
              </a:spcBef>
              <a:buFont typeface="Arial" panose="020B0604020202020204" pitchFamily="34" charset="0"/>
              <a:buChar char="•"/>
            </a:pPr>
            <a:r>
              <a:rPr lang="en-US" sz="2400" b="1" dirty="0"/>
              <a:t>Assistive devices</a:t>
            </a:r>
            <a:r>
              <a:rPr lang="en-US" sz="2400" dirty="0"/>
              <a:t>: equipment and materials used to aid the functionality of a person with impairment.</a:t>
            </a:r>
          </a:p>
          <a:p>
            <a:pPr marL="800100" lvl="1" indent="-342900" algn="l">
              <a:lnSpc>
                <a:spcPct val="100000"/>
              </a:lnSpc>
              <a:spcBef>
                <a:spcPts val="0"/>
              </a:spcBef>
              <a:buFont typeface="Arial" panose="020B0604020202020204" pitchFamily="34" charset="0"/>
              <a:buChar char="•"/>
            </a:pPr>
            <a:r>
              <a:rPr lang="en-US" sz="2400" b="1" dirty="0"/>
              <a:t>Child-Friendly School (CFS):</a:t>
            </a:r>
            <a:r>
              <a:rPr lang="en-US" sz="2400" dirty="0"/>
              <a:t>educational setting which is  protective for all children.</a:t>
            </a:r>
          </a:p>
          <a:p>
            <a:pPr marL="800100" lvl="1" indent="-342900" algn="l">
              <a:lnSpc>
                <a:spcPct val="100000"/>
              </a:lnSpc>
              <a:spcBef>
                <a:spcPts val="0"/>
              </a:spcBef>
              <a:buFont typeface="Arial" panose="020B0604020202020204" pitchFamily="34" charset="0"/>
              <a:buChar char="•"/>
            </a:pPr>
            <a:r>
              <a:rPr lang="en-US" sz="2400" b="1" dirty="0"/>
              <a:t>Disability: </a:t>
            </a:r>
            <a:r>
              <a:rPr lang="en-US" sz="2400" dirty="0"/>
              <a:t>difficulties faced by an individual because of impairment.</a:t>
            </a:r>
          </a:p>
          <a:p>
            <a:pPr marL="800100" lvl="1" indent="-342900" algn="l">
              <a:lnSpc>
                <a:spcPct val="100000"/>
              </a:lnSpc>
              <a:spcBef>
                <a:spcPts val="0"/>
              </a:spcBef>
              <a:buFont typeface="Arial" panose="020B0604020202020204" pitchFamily="34" charset="0"/>
              <a:buChar char="•"/>
            </a:pPr>
            <a:r>
              <a:rPr lang="en-US" sz="2400" b="1" dirty="0"/>
              <a:t>Habilitation</a:t>
            </a:r>
            <a:r>
              <a:rPr lang="en-US" sz="2400" dirty="0"/>
              <a:t>: helping individuals WDs improve skills and functioning for daily living.</a:t>
            </a:r>
          </a:p>
          <a:p>
            <a:pPr marL="800100" lvl="1" indent="-342900" algn="l">
              <a:lnSpc>
                <a:spcPct val="100000"/>
              </a:lnSpc>
              <a:spcBef>
                <a:spcPts val="0"/>
              </a:spcBef>
              <a:buFont typeface="Arial" panose="020B0604020202020204" pitchFamily="34" charset="0"/>
              <a:buChar char="•"/>
            </a:pPr>
            <a:r>
              <a:rPr lang="en-US" sz="2400" b="1" dirty="0"/>
              <a:t>Handicap: </a:t>
            </a:r>
            <a:r>
              <a:rPr lang="en-US" sz="2400" dirty="0"/>
              <a:t>failure to perform tasks because of impairment.</a:t>
            </a:r>
          </a:p>
          <a:p>
            <a:pPr marL="800100" lvl="1" indent="-342900" algn="l">
              <a:lnSpc>
                <a:spcPct val="100000"/>
              </a:lnSpc>
              <a:spcBef>
                <a:spcPts val="0"/>
              </a:spcBef>
              <a:buFont typeface="Arial" panose="020B0604020202020204" pitchFamily="34" charset="0"/>
              <a:buChar char="•"/>
            </a:pPr>
            <a:r>
              <a:rPr lang="en-US" sz="2400" b="1" dirty="0"/>
              <a:t>Impairment: </a:t>
            </a:r>
            <a:r>
              <a:rPr lang="en-US" sz="2400" dirty="0"/>
              <a:t>damage to a part of the body caused by genetic factors or other factors. </a:t>
            </a:r>
          </a:p>
          <a:p>
            <a:pPr marL="800100" lvl="1" indent="-342900" algn="l">
              <a:buFont typeface="Arial" panose="020B0604020202020204" pitchFamily="34" charset="0"/>
              <a:buChar char="•"/>
            </a:pPr>
            <a:r>
              <a:rPr lang="en-US" sz="2400" b="1" dirty="0"/>
              <a:t>Inclusive education:</a:t>
            </a:r>
            <a:r>
              <a:rPr lang="en-US" sz="2400" dirty="0"/>
              <a:t> addressing all learners’ educational needs. </a:t>
            </a:r>
          </a:p>
          <a:p>
            <a:pPr marL="800100" lvl="1" indent="-342900" algn="l">
              <a:buFont typeface="Arial" panose="020B0604020202020204" pitchFamily="34" charset="0"/>
              <a:buChar char="•"/>
            </a:pPr>
            <a:r>
              <a:rPr lang="en-US" sz="2400" b="1" dirty="0"/>
              <a:t>Individualized teaching strategies: </a:t>
            </a:r>
            <a:r>
              <a:rPr lang="en-US" sz="2400" dirty="0"/>
              <a:t>catering for learners’ special educational needs. </a:t>
            </a:r>
          </a:p>
          <a:p>
            <a:pPr marL="800100" lvl="1" indent="-342900" algn="l">
              <a:buFont typeface="Arial" panose="020B0604020202020204" pitchFamily="34" charset="0"/>
              <a:buChar char="•"/>
            </a:pPr>
            <a:r>
              <a:rPr lang="en-US" sz="2400" b="1" dirty="0"/>
              <a:t>Integrated education:</a:t>
            </a:r>
            <a:r>
              <a:rPr lang="en-US" sz="2400" dirty="0"/>
              <a:t> bringing children into ordinary school for a child to adapt existing system. </a:t>
            </a:r>
          </a:p>
          <a:p>
            <a:pPr marL="342900" indent="-342900" algn="l">
              <a:lnSpc>
                <a:spcPct val="100000"/>
              </a:lnSpc>
              <a:spcBef>
                <a:spcPts val="0"/>
              </a:spcBef>
              <a:buFont typeface="Arial" panose="020B0604020202020204" pitchFamily="34" charset="0"/>
              <a:buChar char="•"/>
            </a:pPr>
            <a:endParaRPr lang="en-US" dirty="0"/>
          </a:p>
          <a:p>
            <a:pPr marL="342900" indent="-342900" algn="l">
              <a:buFont typeface="Arial" panose="020B0604020202020204" pitchFamily="34" charset="0"/>
              <a:buChar char="•"/>
            </a:pPr>
            <a:endParaRPr lang="en-US" dirty="0"/>
          </a:p>
          <a:p>
            <a:pPr algn="l"/>
            <a:endParaRPr lang="en-US" dirty="0"/>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171348553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050" y="500063"/>
            <a:ext cx="10242550" cy="1206274"/>
          </a:xfrm>
        </p:spPr>
        <p:txBody>
          <a:bodyPr>
            <a:normAutofit/>
          </a:bodyPr>
          <a:lstStyle/>
          <a:p>
            <a:r>
              <a:rPr lang="en-US" sz="3600" b="1" dirty="0">
                <a:solidFill>
                  <a:srgbClr val="006BBC"/>
                </a:solidFill>
              </a:rPr>
              <a:t>Role of Special Educational Needs assessment team members/ Multidisciplinary Team (MDT)</a:t>
            </a:r>
            <a:endParaRPr lang="en-US" sz="3600" dirty="0">
              <a:solidFill>
                <a:srgbClr val="006BBC"/>
              </a:solidFill>
            </a:endParaRPr>
          </a:p>
        </p:txBody>
      </p:sp>
      <p:sp>
        <p:nvSpPr>
          <p:cNvPr id="3" name="Content Placeholder 2"/>
          <p:cNvSpPr>
            <a:spLocks noGrp="1"/>
          </p:cNvSpPr>
          <p:nvPr>
            <p:ph idx="1"/>
          </p:nvPr>
        </p:nvSpPr>
        <p:spPr>
          <a:xfrm>
            <a:off x="619125" y="2542829"/>
            <a:ext cx="10953750" cy="3440527"/>
          </a:xfrm>
        </p:spPr>
        <p:txBody>
          <a:bodyPr>
            <a:noAutofit/>
          </a:bodyPr>
          <a:lstStyle/>
          <a:p>
            <a:pPr marL="0" indent="0">
              <a:buNone/>
            </a:pPr>
            <a:r>
              <a:rPr lang="en-US" sz="3600" i="1" dirty="0"/>
              <a:t>Refer to the module on page 81 to 83:</a:t>
            </a:r>
          </a:p>
          <a:p>
            <a:pPr marL="0" indent="0">
              <a:buNone/>
            </a:pPr>
            <a:endParaRPr lang="en-US" sz="3600" dirty="0"/>
          </a:p>
          <a:p>
            <a:pPr marL="0" indent="0">
              <a:buNone/>
            </a:pPr>
            <a:r>
              <a:rPr lang="en-US" sz="3600" dirty="0"/>
              <a:t>Discuss with participants the assessment team members/ Multidisciplinary Team (MDT) and their roles</a:t>
            </a:r>
          </a:p>
        </p:txBody>
      </p:sp>
    </p:spTree>
    <p:extLst>
      <p:ext uri="{BB962C8B-B14F-4D97-AF65-F5344CB8AC3E}">
        <p14:creationId xmlns:p14="http://schemas.microsoft.com/office/powerpoint/2010/main" val="4276182229"/>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9BB35BC-D5C2-4C8B-A22A-A71E619191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637280" y="100965"/>
            <a:ext cx="7604758" cy="681355"/>
          </a:xfrm>
        </p:spPr>
        <p:txBody>
          <a:bodyPr vert="horz" lIns="91440" tIns="45720" rIns="91440" bIns="45720" rtlCol="0" anchor="ctr">
            <a:normAutofit fontScale="90000"/>
          </a:bodyPr>
          <a:lstStyle/>
          <a:p>
            <a:pPr algn="l"/>
            <a:r>
              <a:rPr lang="en-US" sz="3100" b="1" dirty="0"/>
              <a:t/>
            </a:r>
            <a:br>
              <a:rPr lang="en-US" sz="3100" b="1" dirty="0"/>
            </a:br>
            <a:r>
              <a:rPr lang="en-US" sz="3100" b="1" dirty="0">
                <a:solidFill>
                  <a:srgbClr val="006BBC"/>
                </a:solidFill>
              </a:rPr>
              <a:t>Areas of Special Educational Needs Assessment </a:t>
            </a:r>
          </a:p>
        </p:txBody>
      </p:sp>
      <p:pic>
        <p:nvPicPr>
          <p:cNvPr id="5" name="Picture 4" descr="A calculus formula">
            <a:extLst>
              <a:ext uri="{FF2B5EF4-FFF2-40B4-BE49-F238E27FC236}">
                <a16:creationId xmlns:a16="http://schemas.microsoft.com/office/drawing/2014/main" id="{7C7FD6A2-5B4D-EA56-4098-907B60CB98E5}"/>
              </a:ext>
            </a:extLst>
          </p:cNvPr>
          <p:cNvPicPr>
            <a:picLocks noChangeAspect="1"/>
          </p:cNvPicPr>
          <p:nvPr/>
        </p:nvPicPr>
        <p:blipFill rotWithShape="1">
          <a:blip r:embed="rId2"/>
          <a:srcRect l="17211" r="23255" b="-1"/>
          <a:stretch/>
        </p:blipFill>
        <p:spPr>
          <a:xfrm>
            <a:off x="0" y="-100955"/>
            <a:ext cx="3637280"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p:spPr>
      </p:pic>
      <p:sp>
        <p:nvSpPr>
          <p:cNvPr id="3" name="Subtitle 2"/>
          <p:cNvSpPr>
            <a:spLocks noGrp="1"/>
          </p:cNvSpPr>
          <p:nvPr>
            <p:ph type="subTitle" idx="1"/>
          </p:nvPr>
        </p:nvSpPr>
        <p:spPr>
          <a:xfrm>
            <a:off x="3528391" y="1168400"/>
            <a:ext cx="8478079" cy="4823609"/>
          </a:xfrm>
        </p:spPr>
        <p:txBody>
          <a:bodyPr vert="horz" lIns="91440" tIns="45720" rIns="91440" bIns="45720" rtlCol="0">
            <a:normAutofit/>
          </a:bodyPr>
          <a:lstStyle/>
          <a:p>
            <a:pPr marL="342900" indent="-228600" algn="l">
              <a:spcBef>
                <a:spcPts val="0"/>
              </a:spcBef>
              <a:buFont typeface="Arial" panose="020B0604020202020204" pitchFamily="34" charset="0"/>
              <a:buChar char="•"/>
            </a:pPr>
            <a:r>
              <a:rPr lang="en-US" sz="2800" b="1" dirty="0"/>
              <a:t>Intelligence</a:t>
            </a:r>
            <a:r>
              <a:rPr lang="en-US" sz="2800" dirty="0"/>
              <a:t>: Assess ability to reason, think abstractly, and to solve problems.</a:t>
            </a:r>
          </a:p>
          <a:p>
            <a:pPr marL="342900" indent="-228600" algn="l">
              <a:spcBef>
                <a:spcPts val="0"/>
              </a:spcBef>
              <a:buFont typeface="Arial" panose="020B0604020202020204" pitchFamily="34" charset="0"/>
              <a:buChar char="•"/>
            </a:pPr>
            <a:r>
              <a:rPr lang="en-US" sz="2800" b="1" dirty="0"/>
              <a:t>language Development</a:t>
            </a:r>
            <a:r>
              <a:rPr lang="en-US" sz="2800" dirty="0"/>
              <a:t>: Ability to understand language and ability to convey ideas and relate information through oral language. </a:t>
            </a:r>
          </a:p>
          <a:p>
            <a:pPr marL="342900" indent="-228600" algn="l">
              <a:spcBef>
                <a:spcPts val="0"/>
              </a:spcBef>
              <a:buFont typeface="Arial" panose="020B0604020202020204" pitchFamily="34" charset="0"/>
              <a:buChar char="•"/>
            </a:pPr>
            <a:r>
              <a:rPr lang="en-US" sz="2800" b="1" dirty="0"/>
              <a:t>Auditory skills</a:t>
            </a:r>
            <a:r>
              <a:rPr lang="en-US" sz="2800" dirty="0"/>
              <a:t>: Ability to break words into syllables and/or discrete sound components. </a:t>
            </a:r>
          </a:p>
          <a:p>
            <a:pPr marL="228600" marR="0" lvl="0" indent="-228600" algn="l" fontAlgn="auto">
              <a:spcBef>
                <a:spcPts val="0"/>
              </a:spcBef>
              <a:buClrTx/>
              <a:buSzTx/>
              <a:buFont typeface="Arial" panose="020B0604020202020204" pitchFamily="34" charset="0"/>
              <a:buChar char="•"/>
              <a:tabLst/>
              <a:defRPr/>
            </a:pPr>
            <a:r>
              <a:rPr kumimoji="0" lang="en-US" sz="2800" b="1" i="0" u="none" strike="noStrike" cap="none" spc="0" normalizeH="0" baseline="0" noProof="0" dirty="0">
                <a:ln>
                  <a:noFill/>
                </a:ln>
                <a:effectLst/>
                <a:uLnTx/>
                <a:uFillTx/>
              </a:rPr>
              <a:t>Visual skills</a:t>
            </a:r>
            <a:r>
              <a:rPr kumimoji="0" lang="en-US" sz="2800" b="0" i="0" u="none" strike="noStrike" cap="none" spc="0" normalizeH="0" baseline="0" noProof="0" dirty="0">
                <a:ln>
                  <a:noFill/>
                </a:ln>
                <a:effectLst/>
                <a:uLnTx/>
                <a:uFillTx/>
              </a:rPr>
              <a:t>: differences in visual stimuli such as symbols, pictures, and designs. </a:t>
            </a:r>
          </a:p>
          <a:p>
            <a:pPr marL="228600" marR="0" lvl="0" indent="-228600" algn="l" fontAlgn="auto">
              <a:spcBef>
                <a:spcPts val="0"/>
              </a:spcBef>
              <a:buClrTx/>
              <a:buSzTx/>
              <a:buFont typeface="Arial" panose="020B0604020202020204" pitchFamily="34" charset="0"/>
              <a:buChar char="•"/>
              <a:tabLst/>
              <a:defRPr/>
            </a:pPr>
            <a:r>
              <a:rPr kumimoji="0" lang="en-US" sz="2800" b="0" i="0" u="none" strike="noStrike" cap="none" spc="0" normalizeH="0" baseline="0" noProof="0" dirty="0">
                <a:ln>
                  <a:noFill/>
                </a:ln>
                <a:effectLst/>
                <a:uLnTx/>
                <a:uFillTx/>
              </a:rPr>
              <a:t> </a:t>
            </a:r>
            <a:r>
              <a:rPr kumimoji="0" lang="en-US" sz="2800" b="1" i="0" u="none" strike="noStrike" cap="none" spc="0" normalizeH="0" baseline="0" noProof="0" dirty="0">
                <a:ln>
                  <a:noFill/>
                </a:ln>
                <a:effectLst/>
                <a:uLnTx/>
                <a:uFillTx/>
              </a:rPr>
              <a:t>Motor skills</a:t>
            </a:r>
            <a:r>
              <a:rPr kumimoji="0" lang="en-US" sz="2800" b="0" i="0" u="none" strike="noStrike" cap="none" spc="0" normalizeH="0" baseline="0" noProof="0" dirty="0">
                <a:ln>
                  <a:noFill/>
                </a:ln>
                <a:effectLst/>
                <a:uLnTx/>
                <a:uFillTx/>
              </a:rPr>
              <a:t>: ability to control fine muscle movements, as in writing, drawing, and cutting and ability to coordinate large </a:t>
            </a:r>
          </a:p>
        </p:txBody>
      </p:sp>
    </p:spTree>
    <p:extLst>
      <p:ext uri="{BB962C8B-B14F-4D97-AF65-F5344CB8AC3E}">
        <p14:creationId xmlns:p14="http://schemas.microsoft.com/office/powerpoint/2010/main" val="363321191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9BB35BC-D5C2-4C8B-A22A-A71E619191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915323" y="100965"/>
            <a:ext cx="9154757" cy="705859"/>
          </a:xfrm>
        </p:spPr>
        <p:txBody>
          <a:bodyPr vert="horz" lIns="91440" tIns="45720" rIns="91440" bIns="45720" rtlCol="0" anchor="ctr">
            <a:noAutofit/>
          </a:bodyPr>
          <a:lstStyle/>
          <a:p>
            <a:pPr algn="l"/>
            <a:r>
              <a:rPr lang="en-US" sz="3200" b="1" dirty="0">
                <a:solidFill>
                  <a:srgbClr val="006BBC"/>
                </a:solidFill>
              </a:rPr>
              <a:t>Areas of Special Educational Needs Assessment (Cont’d)</a:t>
            </a:r>
          </a:p>
        </p:txBody>
      </p:sp>
      <p:pic>
        <p:nvPicPr>
          <p:cNvPr id="5" name="Picture 4" descr="A calculus formula">
            <a:extLst>
              <a:ext uri="{FF2B5EF4-FFF2-40B4-BE49-F238E27FC236}">
                <a16:creationId xmlns:a16="http://schemas.microsoft.com/office/drawing/2014/main" id="{7C7FD6A2-5B4D-EA56-4098-907B60CB98E5}"/>
              </a:ext>
            </a:extLst>
          </p:cNvPr>
          <p:cNvPicPr>
            <a:picLocks noChangeAspect="1"/>
          </p:cNvPicPr>
          <p:nvPr/>
        </p:nvPicPr>
        <p:blipFill rotWithShape="1">
          <a:blip r:embed="rId2"/>
          <a:srcRect l="17211" r="23255" b="-1"/>
          <a:stretch/>
        </p:blipFill>
        <p:spPr>
          <a:xfrm>
            <a:off x="0" y="-100955"/>
            <a:ext cx="3637280"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p:spPr>
      </p:pic>
      <p:sp>
        <p:nvSpPr>
          <p:cNvPr id="7" name="Content Placeholder 2">
            <a:extLst>
              <a:ext uri="{FF2B5EF4-FFF2-40B4-BE49-F238E27FC236}">
                <a16:creationId xmlns:a16="http://schemas.microsoft.com/office/drawing/2014/main" id="{9D8FD915-E255-D01D-1310-C7A6939BFFD1}"/>
              </a:ext>
            </a:extLst>
          </p:cNvPr>
          <p:cNvSpPr txBox="1">
            <a:spLocks/>
          </p:cNvSpPr>
          <p:nvPr/>
        </p:nvSpPr>
        <p:spPr>
          <a:xfrm>
            <a:off x="3463962" y="1011219"/>
            <a:ext cx="8509299" cy="574581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US" sz="3200" b="1" dirty="0"/>
              <a:t>Academic skills and achievements</a:t>
            </a:r>
            <a:r>
              <a:rPr lang="en-US" sz="3200" dirty="0"/>
              <a:t>: assess skills kike Reading and phonics skills, spelling skills, Handwriting skills and mathematical skills.</a:t>
            </a:r>
          </a:p>
          <a:p>
            <a:pPr marL="457200" indent="-457200" algn="l">
              <a:buFont typeface="Arial" panose="020B0604020202020204" pitchFamily="34" charset="0"/>
              <a:buChar char="•"/>
            </a:pPr>
            <a:r>
              <a:rPr lang="en-US" sz="3200" b="1" dirty="0"/>
              <a:t>Physical health and development history</a:t>
            </a:r>
            <a:r>
              <a:rPr lang="en-US" sz="3200" dirty="0"/>
              <a:t>: gathering information about the development history of the child. </a:t>
            </a:r>
          </a:p>
          <a:p>
            <a:pPr marL="457200" indent="-457200" algn="l">
              <a:buFont typeface="Arial" panose="020B0604020202020204" pitchFamily="34" charset="0"/>
              <a:buChar char="•"/>
            </a:pPr>
            <a:r>
              <a:rPr kumimoji="0" lang="en-US" sz="3200" b="1" i="0" u="none" strike="noStrike" cap="none" spc="0" normalizeH="0" baseline="0" noProof="0" dirty="0">
                <a:ln>
                  <a:noFill/>
                </a:ln>
                <a:effectLst/>
                <a:uLnTx/>
                <a:uFillTx/>
              </a:rPr>
              <a:t>Muscle movements </a:t>
            </a:r>
            <a:r>
              <a:rPr kumimoji="0" lang="en-US" sz="3200" b="0" i="0" u="none" strike="noStrike" cap="none" spc="0" normalizeH="0" baseline="0" noProof="0" dirty="0">
                <a:ln>
                  <a:noFill/>
                </a:ln>
                <a:effectLst/>
                <a:uLnTx/>
                <a:uFillTx/>
              </a:rPr>
              <a:t>as in running, walking, skipping, and throwing. </a:t>
            </a:r>
          </a:p>
          <a:p>
            <a:pPr marL="457200" indent="-457200" algn="l">
              <a:buFont typeface="Arial" panose="020B0604020202020204" pitchFamily="34" charset="0"/>
              <a:buChar char="•"/>
            </a:pPr>
            <a:r>
              <a:rPr kumimoji="0" lang="en-US" sz="3200" b="1" i="0" u="none" strike="noStrike" cap="none" spc="0" normalizeH="0" baseline="0" noProof="0" dirty="0">
                <a:ln>
                  <a:noFill/>
                </a:ln>
                <a:effectLst/>
                <a:uLnTx/>
                <a:uFillTx/>
              </a:rPr>
              <a:t>Social and emotional adjustment</a:t>
            </a:r>
            <a:r>
              <a:rPr kumimoji="0" lang="en-US" sz="3200" b="0" i="0" u="none" strike="noStrike" cap="none" spc="0" normalizeH="0" baseline="0" noProof="0" dirty="0">
                <a:ln>
                  <a:noFill/>
                </a:ln>
                <a:effectLst/>
                <a:uLnTx/>
                <a:uFillTx/>
              </a:rPr>
              <a:t>: ability to maintain good relationship with others and the level of social maturity and appropriateness of </a:t>
            </a:r>
            <a:r>
              <a:rPr kumimoji="0" lang="en-US" sz="3200" b="0" i="0" u="none" strike="noStrike" cap="none" spc="0" normalizeH="0" baseline="0" noProof="0" dirty="0" err="1">
                <a:ln>
                  <a:noFill/>
                </a:ln>
                <a:effectLst/>
                <a:uLnTx/>
                <a:uFillTx/>
              </a:rPr>
              <a:t>behaviour</a:t>
            </a:r>
            <a:r>
              <a:rPr kumimoji="0" lang="en-US" sz="3200" b="0" i="0" u="none" strike="noStrike" cap="none" spc="0" normalizeH="0" baseline="0" noProof="0" dirty="0">
                <a:ln>
                  <a:noFill/>
                </a:ln>
                <a:effectLst/>
                <a:uLnTx/>
                <a:uFillTx/>
              </a:rPr>
              <a:t>. </a:t>
            </a:r>
            <a:endParaRPr lang="en-US" sz="3200" dirty="0"/>
          </a:p>
          <a:p>
            <a:pPr marL="457200" indent="-457200" algn="l">
              <a:buFont typeface="Arial" panose="020B0604020202020204" pitchFamily="34" charset="0"/>
              <a:buChar char="•"/>
            </a:pPr>
            <a:endParaRPr lang="en-US" sz="3200" dirty="0"/>
          </a:p>
        </p:txBody>
      </p:sp>
    </p:spTree>
    <p:extLst>
      <p:ext uri="{BB962C8B-B14F-4D97-AF65-F5344CB8AC3E}">
        <p14:creationId xmlns:p14="http://schemas.microsoft.com/office/powerpoint/2010/main" val="371053743"/>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393" y="351064"/>
            <a:ext cx="10300607" cy="1370159"/>
          </a:xfrm>
        </p:spPr>
        <p:txBody>
          <a:bodyPr>
            <a:noAutofit/>
          </a:bodyPr>
          <a:lstStyle/>
          <a:p>
            <a:pPr algn="l"/>
            <a:r>
              <a:rPr lang="en-US" sz="3600" dirty="0"/>
              <a:t/>
            </a:r>
            <a:br>
              <a:rPr lang="en-US" sz="3600" dirty="0"/>
            </a:br>
            <a:r>
              <a:rPr lang="en-US" sz="3600" b="1" dirty="0">
                <a:solidFill>
                  <a:schemeClr val="accent5"/>
                </a:solidFill>
              </a:rPr>
              <a:t>Practical understanding of Individual Education Planning (IEP) </a:t>
            </a:r>
            <a:endParaRPr lang="en-US" sz="3600" dirty="0">
              <a:solidFill>
                <a:schemeClr val="accent5"/>
              </a:solidFill>
            </a:endParaRPr>
          </a:p>
        </p:txBody>
      </p:sp>
      <p:sp>
        <p:nvSpPr>
          <p:cNvPr id="3" name="Subtitle 2"/>
          <p:cNvSpPr>
            <a:spLocks noGrp="1"/>
          </p:cNvSpPr>
          <p:nvPr>
            <p:ph type="subTitle" idx="1"/>
          </p:nvPr>
        </p:nvSpPr>
        <p:spPr>
          <a:xfrm>
            <a:off x="454991" y="2362361"/>
            <a:ext cx="10488847" cy="1608364"/>
          </a:xfrm>
        </p:spPr>
        <p:txBody>
          <a:bodyPr>
            <a:noAutofit/>
          </a:bodyPr>
          <a:lstStyle/>
          <a:p>
            <a:endParaRPr lang="en-US" sz="2800" dirty="0"/>
          </a:p>
          <a:p>
            <a:pPr marL="457200" indent="-457200" algn="just">
              <a:buFont typeface="Arial" panose="020B0604020202020204" pitchFamily="34" charset="0"/>
              <a:buChar char="•"/>
            </a:pPr>
            <a:r>
              <a:rPr lang="en-US" sz="2800" dirty="0"/>
              <a:t>The assessment of a learner’s special educational needs (SEN) often leads to a recommendation for individualized education planning (IEP) as mentioned in the previous topic. </a:t>
            </a:r>
          </a:p>
        </p:txBody>
      </p:sp>
    </p:spTree>
    <p:extLst>
      <p:ext uri="{BB962C8B-B14F-4D97-AF65-F5344CB8AC3E}">
        <p14:creationId xmlns:p14="http://schemas.microsoft.com/office/powerpoint/2010/main" val="23856720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8214" y="440872"/>
            <a:ext cx="10634924" cy="620486"/>
          </a:xfrm>
        </p:spPr>
        <p:txBody>
          <a:bodyPr>
            <a:noAutofit/>
          </a:bodyPr>
          <a:lstStyle/>
          <a:p>
            <a:pPr algn="l"/>
            <a:r>
              <a:rPr lang="en-US" sz="3600" b="1" dirty="0">
                <a:solidFill>
                  <a:srgbClr val="006BBC"/>
                </a:solidFill>
              </a:rPr>
              <a:t/>
            </a:r>
            <a:br>
              <a:rPr lang="en-US" sz="3600" b="1" dirty="0">
                <a:solidFill>
                  <a:srgbClr val="006BBC"/>
                </a:solidFill>
              </a:rPr>
            </a:br>
            <a:r>
              <a:rPr lang="en-US" sz="3600" b="1" dirty="0">
                <a:solidFill>
                  <a:srgbClr val="006BBC"/>
                </a:solidFill>
              </a:rPr>
              <a:t>Determining those qualified for IEP </a:t>
            </a:r>
          </a:p>
        </p:txBody>
      </p:sp>
      <p:sp>
        <p:nvSpPr>
          <p:cNvPr id="3" name="Subtitle 2"/>
          <p:cNvSpPr>
            <a:spLocks noGrp="1"/>
          </p:cNvSpPr>
          <p:nvPr>
            <p:ph type="subTitle" idx="1"/>
          </p:nvPr>
        </p:nvSpPr>
        <p:spPr>
          <a:xfrm>
            <a:off x="408214" y="1126672"/>
            <a:ext cx="11306864" cy="4528404"/>
          </a:xfrm>
        </p:spPr>
        <p:txBody>
          <a:bodyPr>
            <a:noAutofit/>
          </a:bodyPr>
          <a:lstStyle/>
          <a:p>
            <a:pPr algn="just"/>
            <a:endParaRPr lang="en-US" sz="2800" dirty="0"/>
          </a:p>
          <a:p>
            <a:pPr marL="342900" indent="-342900" algn="just">
              <a:buFont typeface="Arial" panose="020B0604020202020204" pitchFamily="34" charset="0"/>
              <a:buChar char="•"/>
            </a:pPr>
            <a:r>
              <a:rPr lang="en-US" sz="2800" dirty="0"/>
              <a:t>For a learner to qualify for IEP, s/he must have unique learning needs that cannot be reasonably accommodated in ordinary school systems </a:t>
            </a:r>
          </a:p>
          <a:p>
            <a:pPr marL="342900" indent="-342900" algn="just">
              <a:buFont typeface="Arial" panose="020B0604020202020204" pitchFamily="34" charset="0"/>
              <a:buChar char="•"/>
            </a:pPr>
            <a:r>
              <a:rPr lang="en-US" sz="2800" dirty="0"/>
              <a:t>To determine those who qualified, the school must conduct a full SENA (evaluation) of the learner in all areas of suspected limitations, difficulties, or disability </a:t>
            </a:r>
          </a:p>
          <a:p>
            <a:pPr marL="342900" indent="-342900" algn="just">
              <a:buFont typeface="Arial" panose="020B0604020202020204" pitchFamily="34" charset="0"/>
              <a:buChar char="•"/>
            </a:pPr>
            <a:r>
              <a:rPr lang="en-US" sz="2800" dirty="0"/>
              <a:t>Watch the video, click </a:t>
            </a:r>
            <a:r>
              <a:rPr lang="en-US" sz="2800" u="sng" dirty="0">
                <a:solidFill>
                  <a:srgbClr val="0563C1"/>
                </a:solidFill>
                <a:latin typeface="Tahoma" panose="020B0604030504040204" pitchFamily="34" charset="0"/>
                <a:cs typeface="Times New Roman" panose="02020603050405020304" pitchFamily="18" charset="0"/>
              </a:rPr>
              <a:t>on </a:t>
            </a:r>
            <a:r>
              <a:rPr lang="en-US" sz="2800" u="sng" dirty="0">
                <a:solidFill>
                  <a:srgbClr val="0563C1"/>
                </a:solidFill>
                <a:effectLst/>
                <a:latin typeface="Tahoma" panose="020B0604030504040204" pitchFamily="34" charset="0"/>
                <a:ea typeface="Calibri" panose="020F0502020204030204" pitchFamily="34" charset="0"/>
                <a:cs typeface="Times New Roman" panose="02020603050405020304" pitchFamily="18" charset="0"/>
                <a:hlinkClick r:id="rId2"/>
              </a:rPr>
              <a:t>this link</a:t>
            </a:r>
            <a:r>
              <a:rPr lang="en-US" sz="2800" u="sng" dirty="0">
                <a:solidFill>
                  <a:srgbClr val="0563C1"/>
                </a:solidFill>
                <a:effectLst/>
                <a:latin typeface="Tahoma" panose="020B0604030504040204" pitchFamily="34" charset="0"/>
                <a:ea typeface="Calibri" panose="020F0502020204030204" pitchFamily="34" charset="0"/>
                <a:cs typeface="Times New Roman" panose="02020603050405020304" pitchFamily="18" charset="0"/>
              </a:rPr>
              <a:t> </a:t>
            </a:r>
            <a:r>
              <a:rPr lang="en-US" sz="2800" dirty="0"/>
              <a:t>as well as the IEP form annexed and discuss whether SENA team will recommend </a:t>
            </a:r>
            <a:r>
              <a:rPr lang="en-US" sz="2800" dirty="0" err="1"/>
              <a:t>Gakuru</a:t>
            </a:r>
            <a:r>
              <a:rPr lang="en-US" sz="2800" dirty="0"/>
              <a:t> for IEP, and </a:t>
            </a:r>
          </a:p>
        </p:txBody>
      </p:sp>
    </p:spTree>
    <p:extLst>
      <p:ext uri="{BB962C8B-B14F-4D97-AF65-F5344CB8AC3E}">
        <p14:creationId xmlns:p14="http://schemas.microsoft.com/office/powerpoint/2010/main" val="40011235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0051" y="375558"/>
            <a:ext cx="10882238" cy="677636"/>
          </a:xfrm>
        </p:spPr>
        <p:txBody>
          <a:bodyPr>
            <a:noAutofit/>
          </a:bodyPr>
          <a:lstStyle/>
          <a:p>
            <a:r>
              <a:rPr lang="en-US" sz="3600" b="1" dirty="0">
                <a:solidFill>
                  <a:srgbClr val="006BBC"/>
                </a:solidFill>
              </a:rPr>
              <a:t>Developing a Learner’s Individual Education Plan </a:t>
            </a:r>
            <a:endParaRPr lang="en-US" sz="3600" dirty="0">
              <a:solidFill>
                <a:srgbClr val="006BBC"/>
              </a:solidFill>
            </a:endParaRPr>
          </a:p>
        </p:txBody>
      </p:sp>
      <p:sp>
        <p:nvSpPr>
          <p:cNvPr id="3" name="Subtitle 2"/>
          <p:cNvSpPr>
            <a:spLocks noGrp="1"/>
          </p:cNvSpPr>
          <p:nvPr>
            <p:ph type="subTitle" idx="1"/>
          </p:nvPr>
        </p:nvSpPr>
        <p:spPr>
          <a:xfrm>
            <a:off x="760388" y="1519903"/>
            <a:ext cx="10671223" cy="4192408"/>
          </a:xfrm>
        </p:spPr>
        <p:txBody>
          <a:bodyPr>
            <a:noAutofit/>
          </a:bodyPr>
          <a:lstStyle/>
          <a:p>
            <a:pPr algn="just"/>
            <a:endParaRPr lang="en-US" sz="2800" dirty="0"/>
          </a:p>
          <a:p>
            <a:pPr marL="342900" indent="-342900" algn="just">
              <a:buFont typeface="Arial" panose="020B0604020202020204" pitchFamily="34" charset="0"/>
              <a:buChar char="•"/>
            </a:pPr>
            <a:r>
              <a:rPr lang="en-US" sz="2800" dirty="0"/>
              <a:t>The IEP is a tool for detailing education action for the learners who qualify. It entails information and progress records, and a systematic way of monitoring the progress of the learner</a:t>
            </a:r>
          </a:p>
          <a:p>
            <a:pPr marL="342900" indent="-342900" algn="just">
              <a:buFont typeface="Arial" panose="020B0604020202020204" pitchFamily="34" charset="0"/>
              <a:buChar char="•"/>
            </a:pPr>
            <a:r>
              <a:rPr lang="en-US" sz="2800" dirty="0"/>
              <a:t>It is an outline of decision making and evaluation, and therefore, it should be specific, measurable, achievable, realistic and time bound (SMART)  </a:t>
            </a:r>
          </a:p>
        </p:txBody>
      </p:sp>
    </p:spTree>
    <p:extLst>
      <p:ext uri="{BB962C8B-B14F-4D97-AF65-F5344CB8AC3E}">
        <p14:creationId xmlns:p14="http://schemas.microsoft.com/office/powerpoint/2010/main" val="3436673587"/>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6572" y="253094"/>
            <a:ext cx="10267950" cy="644978"/>
          </a:xfrm>
        </p:spPr>
        <p:txBody>
          <a:bodyPr>
            <a:noAutofit/>
          </a:bodyPr>
          <a:lstStyle/>
          <a:p>
            <a:r>
              <a:rPr lang="en-US" sz="3600" b="1" dirty="0">
                <a:solidFill>
                  <a:srgbClr val="006BBC"/>
                </a:solidFill>
              </a:rPr>
              <a:t/>
            </a:r>
            <a:br>
              <a:rPr lang="en-US" sz="3600" b="1" dirty="0">
                <a:solidFill>
                  <a:srgbClr val="006BBC"/>
                </a:solidFill>
              </a:rPr>
            </a:br>
            <a:r>
              <a:rPr lang="en-US" sz="3600" b="1" dirty="0">
                <a:solidFill>
                  <a:srgbClr val="006BBC"/>
                </a:solidFill>
              </a:rPr>
              <a:t>Referral for Diagnostic Assessment </a:t>
            </a:r>
          </a:p>
        </p:txBody>
      </p:sp>
      <p:sp>
        <p:nvSpPr>
          <p:cNvPr id="3" name="Subtitle 2"/>
          <p:cNvSpPr>
            <a:spLocks noGrp="1"/>
          </p:cNvSpPr>
          <p:nvPr>
            <p:ph type="subTitle" idx="1"/>
          </p:nvPr>
        </p:nvSpPr>
        <p:spPr>
          <a:xfrm>
            <a:off x="326572" y="1118507"/>
            <a:ext cx="10341428" cy="4045163"/>
          </a:xfrm>
        </p:spPr>
        <p:txBody>
          <a:bodyPr>
            <a:noAutofit/>
          </a:bodyPr>
          <a:lstStyle/>
          <a:p>
            <a:pPr algn="just"/>
            <a:endParaRPr lang="en-US" sz="2800" dirty="0"/>
          </a:p>
          <a:p>
            <a:pPr marL="457200" indent="-457200" algn="just">
              <a:buFont typeface="Arial" panose="020B0604020202020204" pitchFamily="34" charset="0"/>
              <a:buChar char="•"/>
            </a:pPr>
            <a:r>
              <a:rPr lang="en-US" sz="2800" b="1" dirty="0"/>
              <a:t>A referral</a:t>
            </a:r>
            <a:r>
              <a:rPr lang="en-US" sz="2800" dirty="0"/>
              <a:t> is a process or steps a teacher takes to get extra assistance for a Learner with whom they work directly on a regular basis. </a:t>
            </a:r>
          </a:p>
          <a:p>
            <a:pPr marL="457200" indent="-457200" algn="just">
              <a:buFont typeface="Arial" panose="020B0604020202020204" pitchFamily="34" charset="0"/>
              <a:buChar char="•"/>
            </a:pPr>
            <a:r>
              <a:rPr lang="en-US" sz="2800" dirty="0"/>
              <a:t>It is completed when a teacher believes that a Learner needs some intervention to help them overcome obstacles that may be preventing them from being successful. </a:t>
            </a:r>
          </a:p>
        </p:txBody>
      </p:sp>
    </p:spTree>
    <p:extLst>
      <p:ext uri="{BB962C8B-B14F-4D97-AF65-F5344CB8AC3E}">
        <p14:creationId xmlns:p14="http://schemas.microsoft.com/office/powerpoint/2010/main" val="2435905556"/>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72584" y="383722"/>
            <a:ext cx="7368988" cy="685800"/>
          </a:xfrm>
        </p:spPr>
        <p:txBody>
          <a:bodyPr>
            <a:normAutofit/>
          </a:bodyPr>
          <a:lstStyle/>
          <a:p>
            <a:r>
              <a:rPr lang="en-US" sz="3600" b="1" dirty="0">
                <a:solidFill>
                  <a:srgbClr val="006BBC"/>
                </a:solidFill>
              </a:rPr>
              <a:t>The three Types of referrals</a:t>
            </a:r>
          </a:p>
        </p:txBody>
      </p:sp>
      <p:sp>
        <p:nvSpPr>
          <p:cNvPr id="3" name="Subtitle 2"/>
          <p:cNvSpPr>
            <a:spLocks noGrp="1"/>
          </p:cNvSpPr>
          <p:nvPr>
            <p:ph type="subTitle" idx="1"/>
          </p:nvPr>
        </p:nvSpPr>
        <p:spPr>
          <a:xfrm>
            <a:off x="1172584" y="1660904"/>
            <a:ext cx="9667539" cy="3536192"/>
          </a:xfrm>
        </p:spPr>
        <p:txBody>
          <a:bodyPr>
            <a:noAutofit/>
          </a:bodyPr>
          <a:lstStyle/>
          <a:p>
            <a:pPr algn="just"/>
            <a:endParaRPr lang="en-US" sz="2800" dirty="0"/>
          </a:p>
          <a:p>
            <a:pPr marL="342900" indent="-342900" algn="just">
              <a:buFont typeface="Arial" panose="020B0604020202020204" pitchFamily="34" charset="0"/>
              <a:buChar char="•"/>
            </a:pPr>
            <a:r>
              <a:rPr lang="en-US" sz="2800" dirty="0"/>
              <a:t>Referrals for disciplinary issues </a:t>
            </a:r>
          </a:p>
          <a:p>
            <a:pPr marL="342900" indent="-342900" algn="just">
              <a:buFont typeface="Arial" panose="020B0604020202020204" pitchFamily="34" charset="0"/>
              <a:buChar char="•"/>
            </a:pPr>
            <a:r>
              <a:rPr lang="en-US" sz="2800" dirty="0"/>
              <a:t>Referrals for special education evaluations </a:t>
            </a:r>
          </a:p>
          <a:p>
            <a:pPr marL="342900" indent="-342900" algn="just">
              <a:buFont typeface="Arial" panose="020B0604020202020204" pitchFamily="34" charset="0"/>
              <a:buChar char="•"/>
            </a:pPr>
            <a:r>
              <a:rPr lang="en-US" sz="2800" dirty="0"/>
              <a:t>Referrals to receive counselling services </a:t>
            </a:r>
          </a:p>
        </p:txBody>
      </p:sp>
    </p:spTree>
    <p:extLst>
      <p:ext uri="{BB962C8B-B14F-4D97-AF65-F5344CB8AC3E}">
        <p14:creationId xmlns:p14="http://schemas.microsoft.com/office/powerpoint/2010/main" val="2873954989"/>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6571" y="318407"/>
            <a:ext cx="10341429" cy="816429"/>
          </a:xfrm>
        </p:spPr>
        <p:txBody>
          <a:bodyPr>
            <a:normAutofit/>
          </a:bodyPr>
          <a:lstStyle/>
          <a:p>
            <a:r>
              <a:rPr lang="en-US" sz="3600" b="1" dirty="0">
                <a:solidFill>
                  <a:srgbClr val="006BBC"/>
                </a:solidFill>
              </a:rPr>
              <a:t>Referrals for disciplinary issues</a:t>
            </a:r>
          </a:p>
        </p:txBody>
      </p:sp>
      <p:sp>
        <p:nvSpPr>
          <p:cNvPr id="3" name="Subtitle 2"/>
          <p:cNvSpPr>
            <a:spLocks noGrp="1"/>
          </p:cNvSpPr>
          <p:nvPr>
            <p:ph type="subTitle" idx="1"/>
          </p:nvPr>
        </p:nvSpPr>
        <p:spPr>
          <a:xfrm>
            <a:off x="326571" y="1877882"/>
            <a:ext cx="10341429" cy="2866239"/>
          </a:xfrm>
        </p:spPr>
        <p:txBody>
          <a:bodyPr>
            <a:noAutofit/>
          </a:bodyPr>
          <a:lstStyle/>
          <a:p>
            <a:pPr algn="just"/>
            <a:endParaRPr lang="en-US" sz="3600" dirty="0"/>
          </a:p>
          <a:p>
            <a:pPr marL="571500" indent="-571500" algn="just">
              <a:buFont typeface="Arial" panose="020B0604020202020204" pitchFamily="34" charset="0"/>
              <a:buChar char="•"/>
            </a:pPr>
            <a:r>
              <a:rPr lang="en-US" sz="3600" dirty="0"/>
              <a:t>Is</a:t>
            </a:r>
            <a:r>
              <a:rPr lang="en-US" sz="3600" b="1" dirty="0"/>
              <a:t> </a:t>
            </a:r>
            <a:r>
              <a:rPr lang="en-US" sz="3600" dirty="0"/>
              <a:t>done when they want the principal or school disciplinarian to deal with a Learner’s issue. </a:t>
            </a:r>
          </a:p>
          <a:p>
            <a:pPr algn="just"/>
            <a:endParaRPr lang="en-US" sz="3600" dirty="0"/>
          </a:p>
        </p:txBody>
      </p:sp>
    </p:spTree>
    <p:extLst>
      <p:ext uri="{BB962C8B-B14F-4D97-AF65-F5344CB8AC3E}">
        <p14:creationId xmlns:p14="http://schemas.microsoft.com/office/powerpoint/2010/main" val="3953931792"/>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0871" y="498022"/>
            <a:ext cx="10227129" cy="563336"/>
          </a:xfrm>
        </p:spPr>
        <p:txBody>
          <a:bodyPr>
            <a:noAutofit/>
          </a:bodyPr>
          <a:lstStyle/>
          <a:p>
            <a:r>
              <a:rPr lang="en-US" sz="3600" b="1" dirty="0">
                <a:solidFill>
                  <a:srgbClr val="006BBC"/>
                </a:solidFill>
              </a:rPr>
              <a:t>Referrals for special education evaluations</a:t>
            </a:r>
            <a:endParaRPr lang="en-US" sz="3600" dirty="0">
              <a:solidFill>
                <a:srgbClr val="006BBC"/>
              </a:solidFill>
            </a:endParaRPr>
          </a:p>
        </p:txBody>
      </p:sp>
      <p:sp>
        <p:nvSpPr>
          <p:cNvPr id="3" name="Subtitle 2"/>
          <p:cNvSpPr>
            <a:spLocks noGrp="1"/>
          </p:cNvSpPr>
          <p:nvPr>
            <p:ph type="subTitle" idx="1"/>
          </p:nvPr>
        </p:nvSpPr>
        <p:spPr>
          <a:xfrm>
            <a:off x="612993" y="2049523"/>
            <a:ext cx="10227129" cy="2907061"/>
          </a:xfrm>
        </p:spPr>
        <p:txBody>
          <a:bodyPr>
            <a:noAutofit/>
          </a:bodyPr>
          <a:lstStyle/>
          <a:p>
            <a:pPr algn="just"/>
            <a:endParaRPr lang="en-US" sz="3600" dirty="0"/>
          </a:p>
          <a:p>
            <a:pPr marL="457200" indent="-457200" algn="just">
              <a:buFont typeface="Arial" panose="020B0604020202020204" pitchFamily="34" charset="0"/>
              <a:buChar char="•"/>
            </a:pPr>
            <a:r>
              <a:rPr lang="en-US" sz="3600" b="1" dirty="0"/>
              <a:t> </a:t>
            </a:r>
            <a:r>
              <a:rPr lang="en-US" sz="3600" dirty="0"/>
              <a:t>is a request for a Learner to be evaluated to determine whether the Learner may receive different special education services. </a:t>
            </a:r>
          </a:p>
          <a:p>
            <a:pPr algn="just"/>
            <a:endParaRPr lang="en-US" sz="3600" dirty="0"/>
          </a:p>
        </p:txBody>
      </p:sp>
    </p:spTree>
    <p:extLst>
      <p:ext uri="{BB962C8B-B14F-4D97-AF65-F5344CB8AC3E}">
        <p14:creationId xmlns:p14="http://schemas.microsoft.com/office/powerpoint/2010/main" val="1382301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7586" y="222069"/>
            <a:ext cx="10390414" cy="523656"/>
          </a:xfrm>
        </p:spPr>
        <p:txBody>
          <a:bodyPr>
            <a:normAutofit/>
          </a:bodyPr>
          <a:lstStyle/>
          <a:p>
            <a:pPr algn="l"/>
            <a:r>
              <a:rPr lang="en-US" sz="2800" b="1" dirty="0">
                <a:solidFill>
                  <a:srgbClr val="006BBC"/>
                </a:solidFill>
                <a:latin typeface="Calibri (Body)"/>
              </a:rPr>
              <a:t>Concepts /Terminologies (</a:t>
            </a:r>
            <a:r>
              <a:rPr lang="en-US" sz="2800" b="1" dirty="0" err="1">
                <a:solidFill>
                  <a:srgbClr val="006BBC"/>
                </a:solidFill>
                <a:latin typeface="Calibri (Body)"/>
              </a:rPr>
              <a:t>Con’t</a:t>
            </a:r>
            <a:r>
              <a:rPr lang="en-US" sz="2800" b="1" dirty="0">
                <a:solidFill>
                  <a:srgbClr val="006BBC"/>
                </a:solidFill>
                <a:latin typeface="Calibri (Body)"/>
              </a:rPr>
              <a:t>)</a:t>
            </a:r>
          </a:p>
        </p:txBody>
      </p:sp>
      <p:sp>
        <p:nvSpPr>
          <p:cNvPr id="3" name="Subtitle 2"/>
          <p:cNvSpPr>
            <a:spLocks noGrp="1"/>
          </p:cNvSpPr>
          <p:nvPr>
            <p:ph type="subTitle" idx="1"/>
          </p:nvPr>
        </p:nvSpPr>
        <p:spPr>
          <a:xfrm>
            <a:off x="408213" y="1074198"/>
            <a:ext cx="11230411" cy="5175682"/>
          </a:xfrm>
        </p:spPr>
        <p:txBody>
          <a:bodyPr>
            <a:normAutofit fontScale="92500"/>
          </a:bodyPr>
          <a:lstStyle/>
          <a:p>
            <a:pPr marL="800100" lvl="1" indent="-342900" algn="just">
              <a:buFont typeface="Arial" panose="020B0604020202020204" pitchFamily="34" charset="0"/>
              <a:buChar char="•"/>
            </a:pPr>
            <a:r>
              <a:rPr lang="en-US" sz="2600" b="1" dirty="0"/>
              <a:t>Learning difficulties: </a:t>
            </a:r>
            <a:r>
              <a:rPr lang="en-US" sz="2600" dirty="0"/>
              <a:t>disorders disturbing  learning.</a:t>
            </a:r>
          </a:p>
          <a:p>
            <a:pPr marL="800100" lvl="1" indent="-342900" algn="just">
              <a:buFont typeface="Arial" panose="020B0604020202020204" pitchFamily="34" charset="0"/>
              <a:buChar char="•"/>
            </a:pPr>
            <a:r>
              <a:rPr lang="en-US" sz="2600" b="1" dirty="0"/>
              <a:t>Multiple disabilities</a:t>
            </a:r>
            <a:r>
              <a:rPr lang="en-US" sz="2600" dirty="0"/>
              <a:t>: </a:t>
            </a:r>
            <a:r>
              <a:rPr lang="en-US" sz="2600" dirty="0" smtClean="0"/>
              <a:t>having </a:t>
            </a:r>
            <a:r>
              <a:rPr lang="en-US" sz="2600" dirty="0"/>
              <a:t>more than one disability. </a:t>
            </a:r>
          </a:p>
          <a:p>
            <a:pPr marL="800100" lvl="1" indent="-342900" algn="just">
              <a:buFont typeface="Arial" panose="020B0604020202020204" pitchFamily="34" charset="0"/>
              <a:buChar char="•"/>
            </a:pPr>
            <a:r>
              <a:rPr lang="en-US" sz="2600" b="1" dirty="0"/>
              <a:t>Rehabilitation services:</a:t>
            </a:r>
            <a:r>
              <a:rPr lang="en-US" sz="2600" dirty="0"/>
              <a:t> regaining abilities, that may have been lost because of illness or disability</a:t>
            </a:r>
          </a:p>
          <a:p>
            <a:pPr marL="800100" lvl="1" indent="-342900" algn="l">
              <a:buFont typeface="Arial" panose="020B0604020202020204" pitchFamily="34" charset="0"/>
              <a:buChar char="•"/>
            </a:pPr>
            <a:r>
              <a:rPr lang="en-US" sz="2600" b="1" dirty="0"/>
              <a:t>Resource room:</a:t>
            </a:r>
            <a:r>
              <a:rPr lang="en-US" sz="2600" dirty="0"/>
              <a:t> a room equipped with specialized resources to support  learners </a:t>
            </a:r>
          </a:p>
          <a:p>
            <a:pPr marL="800100" lvl="1" indent="-342900" algn="l">
              <a:buFont typeface="Arial" panose="020B0604020202020204" pitchFamily="34" charset="0"/>
              <a:buChar char="•"/>
            </a:pPr>
            <a:r>
              <a:rPr lang="en-US" sz="2600" b="1" dirty="0"/>
              <a:t>Special Educational Needs (SEN): </a:t>
            </a:r>
            <a:r>
              <a:rPr lang="en-US" sz="2600" dirty="0"/>
              <a:t>specific needs that a learner requires in schooling. </a:t>
            </a:r>
          </a:p>
          <a:p>
            <a:pPr marL="800100" lvl="1" indent="-342900" algn="l">
              <a:buFont typeface="Arial" panose="020B0604020202020204" pitchFamily="34" charset="0"/>
              <a:buChar char="•"/>
            </a:pPr>
            <a:r>
              <a:rPr lang="en-US" sz="2600" b="1" dirty="0"/>
              <a:t>Special Needs Education (SNE): </a:t>
            </a:r>
            <a:r>
              <a:rPr lang="en-US" sz="2600" dirty="0"/>
              <a:t>education for Learners with disabilities by considering their needs </a:t>
            </a:r>
          </a:p>
          <a:p>
            <a:pPr marL="800100" lvl="1" indent="-342900" algn="l">
              <a:buFont typeface="Arial" panose="020B0604020202020204" pitchFamily="34" charset="0"/>
              <a:buChar char="•"/>
            </a:pPr>
            <a:r>
              <a:rPr lang="en-US" sz="2600" b="1" dirty="0"/>
              <a:t>Special needs education professional staff:</a:t>
            </a:r>
            <a:r>
              <a:rPr lang="en-US" sz="2600" dirty="0"/>
              <a:t> service providers that offer specialized services to learners with special educational needs. </a:t>
            </a:r>
          </a:p>
          <a:p>
            <a:pPr marL="800100" lvl="1" indent="-342900" algn="l">
              <a:buFont typeface="Arial" panose="020B0604020202020204" pitchFamily="34" charset="0"/>
              <a:buChar char="•"/>
            </a:pPr>
            <a:r>
              <a:rPr lang="en-US" sz="2600" b="1" dirty="0"/>
              <a:t>Special Needs</a:t>
            </a:r>
            <a:r>
              <a:rPr lang="en-US" sz="2600" dirty="0"/>
              <a:t>: difficulties that cause an individual to require specialized services. </a:t>
            </a:r>
          </a:p>
          <a:p>
            <a:pPr marL="800100" lvl="1" indent="-342900" algn="l">
              <a:buFont typeface="Arial" panose="020B0604020202020204" pitchFamily="34" charset="0"/>
              <a:buChar char="•"/>
            </a:pPr>
            <a:r>
              <a:rPr lang="en-US" sz="2600" b="1" dirty="0"/>
              <a:t>Children from Very poor families:</a:t>
            </a:r>
            <a:r>
              <a:rPr lang="en-US" sz="2600" dirty="0"/>
              <a:t> children living in extreme poverty. </a:t>
            </a:r>
          </a:p>
          <a:p>
            <a:pPr marL="342900" indent="-342900" algn="just">
              <a:buFont typeface="Arial" panose="020B0604020202020204" pitchFamily="34" charset="0"/>
              <a:buChar char="•"/>
            </a:pPr>
            <a:endParaRPr lang="en-US" dirty="0"/>
          </a:p>
          <a:p>
            <a:pPr marL="342900" indent="-342900" algn="just">
              <a:buFont typeface="Arial" panose="020B0604020202020204" pitchFamily="34" charset="0"/>
              <a:buChar char="•"/>
            </a:pPr>
            <a:endParaRPr lang="en-US" sz="2800" dirty="0"/>
          </a:p>
          <a:p>
            <a:pPr algn="just"/>
            <a:endParaRPr lang="en-US" sz="2800" dirty="0"/>
          </a:p>
        </p:txBody>
      </p:sp>
    </p:spTree>
    <p:extLst>
      <p:ext uri="{BB962C8B-B14F-4D97-AF65-F5344CB8AC3E}">
        <p14:creationId xmlns:p14="http://schemas.microsoft.com/office/powerpoint/2010/main" val="677435778"/>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1064" y="440872"/>
            <a:ext cx="10316936" cy="677636"/>
          </a:xfrm>
        </p:spPr>
        <p:txBody>
          <a:bodyPr>
            <a:noAutofit/>
          </a:bodyPr>
          <a:lstStyle/>
          <a:p>
            <a:r>
              <a:rPr lang="en-US" sz="3600" b="1" dirty="0">
                <a:solidFill>
                  <a:srgbClr val="006BBC"/>
                </a:solidFill>
              </a:rPr>
              <a:t>Referrals to receive counselling services</a:t>
            </a:r>
          </a:p>
        </p:txBody>
      </p:sp>
      <p:sp>
        <p:nvSpPr>
          <p:cNvPr id="3" name="Subtitle 2"/>
          <p:cNvSpPr>
            <a:spLocks noGrp="1"/>
          </p:cNvSpPr>
          <p:nvPr>
            <p:ph type="subTitle" idx="1"/>
          </p:nvPr>
        </p:nvSpPr>
        <p:spPr>
          <a:xfrm>
            <a:off x="293914" y="1257300"/>
            <a:ext cx="10374086" cy="3497580"/>
          </a:xfrm>
        </p:spPr>
        <p:txBody>
          <a:bodyPr>
            <a:noAutofit/>
          </a:bodyPr>
          <a:lstStyle/>
          <a:p>
            <a:pPr algn="just"/>
            <a:endParaRPr lang="en-US" sz="3600" dirty="0"/>
          </a:p>
          <a:p>
            <a:pPr marL="457200" indent="-457200" algn="just">
              <a:buFont typeface="Arial" panose="020B0604020202020204" pitchFamily="34" charset="0"/>
              <a:buChar char="•"/>
            </a:pPr>
            <a:r>
              <a:rPr lang="en-US" sz="3600" dirty="0"/>
              <a:t> Made for a Learner for any number of legitimate concerns and does not always necessitate the teacher to take intervening steps prior to filling out the referral. </a:t>
            </a:r>
          </a:p>
          <a:p>
            <a:pPr algn="just"/>
            <a:endParaRPr lang="en-US" sz="3600" dirty="0"/>
          </a:p>
        </p:txBody>
      </p:sp>
    </p:spTree>
    <p:extLst>
      <p:ext uri="{BB962C8B-B14F-4D97-AF65-F5344CB8AC3E}">
        <p14:creationId xmlns:p14="http://schemas.microsoft.com/office/powerpoint/2010/main" val="473045459"/>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540" y="1299293"/>
            <a:ext cx="10970079" cy="606425"/>
          </a:xfrm>
        </p:spPr>
        <p:txBody>
          <a:bodyPr>
            <a:normAutofit/>
          </a:bodyPr>
          <a:lstStyle/>
          <a:p>
            <a:r>
              <a:rPr lang="en-US" sz="3600" b="1" dirty="0">
                <a:solidFill>
                  <a:schemeClr val="accent2"/>
                </a:solidFill>
              </a:rPr>
              <a:t>Activity                         </a:t>
            </a:r>
            <a:r>
              <a:rPr lang="en-US" sz="3600" dirty="0">
                <a:solidFill>
                  <a:schemeClr val="accent2"/>
                </a:solidFill>
                <a:latin typeface="Calibri (Body)"/>
              </a:rPr>
              <a:t>( Group of 5 and presentation)</a:t>
            </a:r>
            <a:endParaRPr lang="en-US" sz="3600" dirty="0">
              <a:solidFill>
                <a:schemeClr val="accent2"/>
              </a:solidFill>
            </a:endParaRPr>
          </a:p>
        </p:txBody>
      </p:sp>
      <p:sp>
        <p:nvSpPr>
          <p:cNvPr id="3" name="Content Placeholder 2"/>
          <p:cNvSpPr>
            <a:spLocks noGrp="1"/>
          </p:cNvSpPr>
          <p:nvPr>
            <p:ph idx="1"/>
          </p:nvPr>
        </p:nvSpPr>
        <p:spPr>
          <a:xfrm>
            <a:off x="383721" y="2366683"/>
            <a:ext cx="10970079" cy="2840018"/>
          </a:xfrm>
        </p:spPr>
        <p:txBody>
          <a:bodyPr>
            <a:noAutofit/>
          </a:bodyPr>
          <a:lstStyle/>
          <a:p>
            <a:pPr marL="0" indent="0">
              <a:buNone/>
            </a:pPr>
            <a:endParaRPr lang="en-GB" sz="3600" dirty="0"/>
          </a:p>
          <a:p>
            <a:pPr marL="742950" indent="-742950">
              <a:buFont typeface="+mj-lt"/>
              <a:buAutoNum type="arabicPeriod"/>
            </a:pPr>
            <a:r>
              <a:rPr lang="en-GB" sz="3600" dirty="0"/>
              <a:t>Distinguish between assessment and identification. </a:t>
            </a:r>
          </a:p>
          <a:p>
            <a:pPr marL="742950" indent="-742950">
              <a:buFont typeface="+mj-lt"/>
              <a:buAutoNum type="arabicPeriod"/>
            </a:pPr>
            <a:r>
              <a:rPr lang="en-GB" sz="3600" dirty="0"/>
              <a:t>If you were to collect information about the child suspected to have disabilities. Which areas would you consider?</a:t>
            </a:r>
            <a:endParaRPr lang="en-US" sz="3600" dirty="0"/>
          </a:p>
        </p:txBody>
      </p:sp>
    </p:spTree>
    <p:extLst>
      <p:ext uri="{BB962C8B-B14F-4D97-AF65-F5344CB8AC3E}">
        <p14:creationId xmlns:p14="http://schemas.microsoft.com/office/powerpoint/2010/main" val="3634962405"/>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453" y="2528392"/>
            <a:ext cx="10921093" cy="1022804"/>
          </a:xfrm>
        </p:spPr>
        <p:txBody>
          <a:bodyPr>
            <a:noAutofit/>
          </a:bodyPr>
          <a:lstStyle/>
          <a:p>
            <a:pPr algn="ctr"/>
            <a:r>
              <a:rPr lang="en-US" sz="4000" b="1" dirty="0">
                <a:solidFill>
                  <a:schemeClr val="accent2"/>
                </a:solidFill>
              </a:rPr>
              <a:t>UNIT 4: </a:t>
            </a:r>
            <a:r>
              <a:rPr lang="en-US" sz="4000" b="1" dirty="0">
                <a:solidFill>
                  <a:srgbClr val="006BBC"/>
                </a:solidFill>
              </a:rPr>
              <a:t>PARENTAL AND COMMUNITY INVOLVEMENT IN INCLUSIVE EDUCATION </a:t>
            </a:r>
            <a:endParaRPr lang="en-US" sz="4000" dirty="0">
              <a:solidFill>
                <a:srgbClr val="006BBC"/>
              </a:solidFill>
            </a:endParaRPr>
          </a:p>
        </p:txBody>
      </p:sp>
      <p:sp>
        <p:nvSpPr>
          <p:cNvPr id="4" name="Rectangle 3"/>
          <p:cNvSpPr/>
          <p:nvPr/>
        </p:nvSpPr>
        <p:spPr>
          <a:xfrm>
            <a:off x="3048000" y="2951947"/>
            <a:ext cx="6096000" cy="369332"/>
          </a:xfrm>
          <a:prstGeom prst="rect">
            <a:avLst/>
          </a:prstGeom>
        </p:spPr>
        <p:txBody>
          <a:bodyPr>
            <a:spAutoFit/>
          </a:bodyPr>
          <a:lstStyle/>
          <a:p>
            <a:pPr algn="just"/>
            <a:endParaRPr lang="en-US" dirty="0"/>
          </a:p>
        </p:txBody>
      </p:sp>
    </p:spTree>
    <p:extLst>
      <p:ext uri="{BB962C8B-B14F-4D97-AF65-F5344CB8AC3E}">
        <p14:creationId xmlns:p14="http://schemas.microsoft.com/office/powerpoint/2010/main" val="2120092489"/>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707" y="365126"/>
            <a:ext cx="10921093" cy="1022804"/>
          </a:xfrm>
        </p:spPr>
        <p:txBody>
          <a:bodyPr>
            <a:noAutofit/>
          </a:bodyPr>
          <a:lstStyle/>
          <a:p>
            <a:r>
              <a:rPr lang="en-US" sz="3600" b="1" dirty="0">
                <a:solidFill>
                  <a:srgbClr val="006BBC"/>
                </a:solidFill>
              </a:rPr>
              <a:t>UNIT 4: PARENTAL AND COMMUNITY INVOLVEMENT IN INCLUSIVE EDUCATION </a:t>
            </a:r>
            <a:endParaRPr lang="en-US" sz="3600" dirty="0">
              <a:solidFill>
                <a:srgbClr val="006BBC"/>
              </a:solidFill>
            </a:endParaRPr>
          </a:p>
        </p:txBody>
      </p:sp>
      <p:sp>
        <p:nvSpPr>
          <p:cNvPr id="3" name="Content Placeholder 2"/>
          <p:cNvSpPr>
            <a:spLocks noGrp="1"/>
          </p:cNvSpPr>
          <p:nvPr>
            <p:ph idx="1"/>
          </p:nvPr>
        </p:nvSpPr>
        <p:spPr>
          <a:xfrm>
            <a:off x="215154" y="1642744"/>
            <a:ext cx="11596742" cy="4392295"/>
          </a:xfrm>
        </p:spPr>
        <p:txBody>
          <a:bodyPr>
            <a:noAutofit/>
          </a:bodyPr>
          <a:lstStyle/>
          <a:p>
            <a:pPr marL="0" indent="0">
              <a:buNone/>
            </a:pPr>
            <a:r>
              <a:rPr lang="en-US" dirty="0">
                <a:solidFill>
                  <a:schemeClr val="accent2"/>
                </a:solidFill>
              </a:rPr>
              <a:t>Unit 4 outline: </a:t>
            </a:r>
          </a:p>
          <a:p>
            <a:pPr marL="0" indent="0">
              <a:buNone/>
            </a:pPr>
            <a:r>
              <a:rPr lang="en-US" dirty="0"/>
              <a:t>This unit presents to you what is to be covered:</a:t>
            </a:r>
          </a:p>
          <a:p>
            <a:pPr marL="0" indent="0">
              <a:buNone/>
            </a:pPr>
            <a:endParaRPr lang="en-US" dirty="0"/>
          </a:p>
          <a:p>
            <a:pPr lvl="1"/>
            <a:r>
              <a:rPr lang="en-US" sz="2800" dirty="0"/>
              <a:t>Roles and Responsibilities of Stakeholders in Special Needs and Inclusive Education </a:t>
            </a:r>
          </a:p>
          <a:p>
            <a:pPr lvl="1"/>
            <a:r>
              <a:rPr lang="en-US" sz="2800" dirty="0"/>
              <a:t>Roles and Responsibilities of Parents in Special Needs and Inclusive Education.</a:t>
            </a:r>
          </a:p>
          <a:p>
            <a:pPr lvl="1"/>
            <a:r>
              <a:rPr lang="en-US" sz="2800" dirty="0"/>
              <a:t>Roles and Responsibilities of Local Authorities</a:t>
            </a:r>
          </a:p>
          <a:p>
            <a:pPr lvl="1"/>
            <a:r>
              <a:rPr lang="en-US" sz="2800" dirty="0"/>
              <a:t>Roles and Responsibilities of Faith-Based Organizations </a:t>
            </a:r>
          </a:p>
          <a:p>
            <a:pPr lvl="1"/>
            <a:r>
              <a:rPr lang="en-US" sz="2800" dirty="0"/>
              <a:t>Media in Inclusive Education </a:t>
            </a:r>
          </a:p>
          <a:p>
            <a:endParaRPr lang="en-US" dirty="0"/>
          </a:p>
        </p:txBody>
      </p:sp>
      <p:sp>
        <p:nvSpPr>
          <p:cNvPr id="4" name="Rectangle 3"/>
          <p:cNvSpPr/>
          <p:nvPr/>
        </p:nvSpPr>
        <p:spPr>
          <a:xfrm>
            <a:off x="3048000" y="2951947"/>
            <a:ext cx="6096000" cy="369332"/>
          </a:xfrm>
          <a:prstGeom prst="rect">
            <a:avLst/>
          </a:prstGeom>
        </p:spPr>
        <p:txBody>
          <a:bodyPr>
            <a:spAutoFit/>
          </a:bodyPr>
          <a:lstStyle/>
          <a:p>
            <a:pPr algn="just"/>
            <a:endParaRPr lang="en-US" dirty="0"/>
          </a:p>
        </p:txBody>
      </p:sp>
    </p:spTree>
    <p:extLst>
      <p:ext uri="{BB962C8B-B14F-4D97-AF65-F5344CB8AC3E}">
        <p14:creationId xmlns:p14="http://schemas.microsoft.com/office/powerpoint/2010/main" val="1021188054"/>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04277"/>
          </a:xfrm>
        </p:spPr>
        <p:txBody>
          <a:bodyPr>
            <a:normAutofit/>
          </a:bodyPr>
          <a:lstStyle/>
          <a:p>
            <a:r>
              <a:rPr lang="en-US" sz="3600" b="1" dirty="0">
                <a:solidFill>
                  <a:srgbClr val="006BBC"/>
                </a:solidFill>
              </a:rPr>
              <a:t>Unit 4: Learning Outcomes</a:t>
            </a:r>
          </a:p>
        </p:txBody>
      </p:sp>
      <p:sp>
        <p:nvSpPr>
          <p:cNvPr id="3" name="Content Placeholder 2"/>
          <p:cNvSpPr>
            <a:spLocks noGrp="1"/>
          </p:cNvSpPr>
          <p:nvPr>
            <p:ph idx="1"/>
          </p:nvPr>
        </p:nvSpPr>
        <p:spPr>
          <a:xfrm>
            <a:off x="838200" y="1825625"/>
            <a:ext cx="10515600" cy="3972747"/>
          </a:xfrm>
        </p:spPr>
        <p:txBody>
          <a:bodyPr>
            <a:noAutofit/>
          </a:bodyPr>
          <a:lstStyle/>
          <a:p>
            <a:r>
              <a:rPr lang="en-GB" dirty="0"/>
              <a:t>Demonstrate an understanding of involvement of stakeholders in special needs and inclusive education.</a:t>
            </a:r>
          </a:p>
          <a:p>
            <a:r>
              <a:rPr lang="en-GB" dirty="0"/>
              <a:t>Raise parental and local community awareness on special needs and inclusive education. </a:t>
            </a:r>
          </a:p>
          <a:p>
            <a:r>
              <a:rPr lang="en-GB" dirty="0"/>
              <a:t>Differentiate between roles and responsibilities of parents, local authorities, faith-based organizations, civil society organizations, learners, and teachers in special needs and inclusive education</a:t>
            </a:r>
            <a:endParaRPr lang="en-US" dirty="0"/>
          </a:p>
        </p:txBody>
      </p:sp>
    </p:spTree>
    <p:extLst>
      <p:ext uri="{BB962C8B-B14F-4D97-AF65-F5344CB8AC3E}">
        <p14:creationId xmlns:p14="http://schemas.microsoft.com/office/powerpoint/2010/main" val="853952064"/>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2504" y="1038678"/>
            <a:ext cx="10896600" cy="639082"/>
          </a:xfrm>
        </p:spPr>
        <p:txBody>
          <a:bodyPr>
            <a:normAutofit fontScale="90000"/>
          </a:bodyPr>
          <a:lstStyle/>
          <a:p>
            <a:r>
              <a:rPr lang="en-US" sz="2800" b="1" dirty="0">
                <a:solidFill>
                  <a:schemeClr val="accent2"/>
                </a:solidFill>
              </a:rPr>
              <a:t>Activity                                                      </a:t>
            </a:r>
            <a:r>
              <a:rPr lang="en-US" sz="2800" b="1" dirty="0">
                <a:solidFill>
                  <a:schemeClr val="accent2"/>
                </a:solidFill>
                <a:latin typeface="Calibri (Body)"/>
              </a:rPr>
              <a:t>( Group of 5 and presentation)</a:t>
            </a:r>
            <a:br>
              <a:rPr lang="en-US" sz="2800" b="1" dirty="0">
                <a:solidFill>
                  <a:schemeClr val="accent2"/>
                </a:solidFill>
                <a:latin typeface="Calibri (Body)"/>
              </a:rPr>
            </a:br>
            <a:endParaRPr lang="en-US" sz="2800" b="1" dirty="0">
              <a:solidFill>
                <a:schemeClr val="accent2"/>
              </a:solidFill>
            </a:endParaRPr>
          </a:p>
        </p:txBody>
      </p:sp>
      <p:sp>
        <p:nvSpPr>
          <p:cNvPr id="3" name="Content Placeholder 2"/>
          <p:cNvSpPr>
            <a:spLocks noGrp="1"/>
          </p:cNvSpPr>
          <p:nvPr>
            <p:ph idx="1"/>
          </p:nvPr>
        </p:nvSpPr>
        <p:spPr>
          <a:xfrm>
            <a:off x="457200" y="1038678"/>
            <a:ext cx="10896600" cy="5251286"/>
          </a:xfrm>
        </p:spPr>
        <p:txBody>
          <a:bodyPr>
            <a:noAutofit/>
          </a:bodyPr>
          <a:lstStyle/>
          <a:p>
            <a:pPr marL="0" indent="0">
              <a:buNone/>
            </a:pPr>
            <a:endParaRPr lang="en-GB" sz="3200" dirty="0"/>
          </a:p>
          <a:p>
            <a:pPr marL="0" indent="0">
              <a:buNone/>
            </a:pPr>
            <a:r>
              <a:rPr lang="en-GB" sz="3200" i="1" dirty="0"/>
              <a:t>Refer to the module on page </a:t>
            </a:r>
            <a:r>
              <a:rPr lang="en-GB" sz="3200" i="1" dirty="0" smtClean="0"/>
              <a:t>91 </a:t>
            </a:r>
            <a:r>
              <a:rPr lang="en-GB" sz="3200" i="1" dirty="0"/>
              <a:t>and discuss the question.</a:t>
            </a:r>
          </a:p>
          <a:p>
            <a:pPr marL="0" indent="0">
              <a:buNone/>
            </a:pPr>
            <a:r>
              <a:rPr lang="en-US" sz="3200" dirty="0" smtClean="0"/>
              <a:t>In </a:t>
            </a:r>
            <a:r>
              <a:rPr lang="en-US" sz="3200" dirty="0"/>
              <a:t>our school, we have children with disabilities. They have special needs that require the support of all stakeholders in the school. List some roles and responsibilities of the following stakeholders in special needs and inclusive education: </a:t>
            </a:r>
          </a:p>
          <a:p>
            <a:pPr lvl="2"/>
            <a:r>
              <a:rPr lang="en-US" sz="3200" dirty="0" smtClean="0"/>
              <a:t>parents</a:t>
            </a:r>
            <a:r>
              <a:rPr lang="en-US" sz="3200" dirty="0"/>
              <a:t>. </a:t>
            </a:r>
          </a:p>
          <a:p>
            <a:pPr lvl="2"/>
            <a:r>
              <a:rPr lang="en-US" sz="3200" dirty="0" smtClean="0"/>
              <a:t>local </a:t>
            </a:r>
            <a:r>
              <a:rPr lang="en-US" sz="3200" dirty="0"/>
              <a:t>leaders. </a:t>
            </a:r>
          </a:p>
          <a:p>
            <a:pPr lvl="2"/>
            <a:r>
              <a:rPr lang="en-US" sz="3200" dirty="0" smtClean="0"/>
              <a:t>community</a:t>
            </a:r>
            <a:r>
              <a:rPr lang="en-US" sz="3200" dirty="0"/>
              <a:t>. </a:t>
            </a:r>
          </a:p>
          <a:p>
            <a:pPr lvl="2"/>
            <a:r>
              <a:rPr lang="en-US" sz="3200" dirty="0" smtClean="0"/>
              <a:t>school</a:t>
            </a:r>
            <a:r>
              <a:rPr lang="en-US" sz="3200" dirty="0"/>
              <a:t>.</a:t>
            </a:r>
            <a:endParaRPr lang="en-US" sz="3200" dirty="0"/>
          </a:p>
        </p:txBody>
      </p:sp>
    </p:spTree>
    <p:extLst>
      <p:ext uri="{BB962C8B-B14F-4D97-AF65-F5344CB8AC3E}">
        <p14:creationId xmlns:p14="http://schemas.microsoft.com/office/powerpoint/2010/main" val="3635820063"/>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509" y="300580"/>
            <a:ext cx="9624253" cy="810532"/>
          </a:xfrm>
        </p:spPr>
        <p:txBody>
          <a:bodyPr>
            <a:noAutofit/>
          </a:bodyPr>
          <a:lstStyle/>
          <a:p>
            <a:r>
              <a:rPr lang="en-US" sz="3600" b="1" dirty="0">
                <a:solidFill>
                  <a:srgbClr val="006BBC"/>
                </a:solidFill>
              </a:rPr>
              <a:t>Roles and Responsibilities of Parents in Special Needs and Inclusive Education: </a:t>
            </a:r>
          </a:p>
        </p:txBody>
      </p:sp>
      <p:sp>
        <p:nvSpPr>
          <p:cNvPr id="3" name="Content Placeholder 2"/>
          <p:cNvSpPr>
            <a:spLocks noGrp="1"/>
          </p:cNvSpPr>
          <p:nvPr>
            <p:ph idx="1"/>
          </p:nvPr>
        </p:nvSpPr>
        <p:spPr>
          <a:xfrm>
            <a:off x="635453" y="1641312"/>
            <a:ext cx="10921093" cy="4339941"/>
          </a:xfrm>
        </p:spPr>
        <p:txBody>
          <a:bodyPr>
            <a:noAutofit/>
          </a:bodyPr>
          <a:lstStyle/>
          <a:p>
            <a:pPr marL="0" indent="0">
              <a:buNone/>
            </a:pPr>
            <a:r>
              <a:rPr lang="en-US" dirty="0"/>
              <a:t>Parents can get involved in inclusive education by:</a:t>
            </a:r>
          </a:p>
          <a:p>
            <a:r>
              <a:rPr lang="en-US" dirty="0"/>
              <a:t>demonstrating positive and supportive attitudes towards children with disabilities and SEN. </a:t>
            </a:r>
          </a:p>
          <a:p>
            <a:r>
              <a:rPr lang="en-US" dirty="0"/>
              <a:t>helping to integrate children with disabilities in the community</a:t>
            </a:r>
          </a:p>
          <a:p>
            <a:r>
              <a:rPr lang="en-US" dirty="0"/>
              <a:t>expressing interest in and praise their children’s achievements. </a:t>
            </a:r>
          </a:p>
          <a:p>
            <a:r>
              <a:rPr lang="en-US" dirty="0"/>
              <a:t>being able to identify signs of disabilities or SEN and know how to prevent and respond to these needs. </a:t>
            </a:r>
          </a:p>
          <a:p>
            <a:r>
              <a:rPr lang="en-US" dirty="0"/>
              <a:t> identifying existing service providers that can help children with disabilities. </a:t>
            </a:r>
          </a:p>
          <a:p>
            <a:pPr marL="0" indent="0">
              <a:buNone/>
            </a:pPr>
            <a:endParaRPr lang="en-US" dirty="0"/>
          </a:p>
          <a:p>
            <a:pPr marL="0" indent="0">
              <a:buNone/>
            </a:pPr>
            <a:endParaRPr lang="en-US" dirty="0"/>
          </a:p>
          <a:p>
            <a:endParaRPr lang="en-US" dirty="0"/>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3957151735"/>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393" y="365125"/>
            <a:ext cx="10986407" cy="826861"/>
          </a:xfrm>
        </p:spPr>
        <p:txBody>
          <a:bodyPr>
            <a:normAutofit/>
          </a:bodyPr>
          <a:lstStyle/>
          <a:p>
            <a:pPr marL="0" indent="0"/>
            <a:r>
              <a:rPr lang="en-US" sz="3600" b="1" dirty="0">
                <a:solidFill>
                  <a:srgbClr val="006BBC"/>
                </a:solidFill>
              </a:rPr>
              <a:t>Roles and Responsibilities of Local Authorities </a:t>
            </a:r>
          </a:p>
        </p:txBody>
      </p:sp>
      <p:sp>
        <p:nvSpPr>
          <p:cNvPr id="3" name="Content Placeholder 2"/>
          <p:cNvSpPr>
            <a:spLocks noGrp="1"/>
          </p:cNvSpPr>
          <p:nvPr>
            <p:ph idx="1"/>
          </p:nvPr>
        </p:nvSpPr>
        <p:spPr>
          <a:xfrm>
            <a:off x="464212" y="1280160"/>
            <a:ext cx="11487534" cy="4840941"/>
          </a:xfrm>
        </p:spPr>
        <p:txBody>
          <a:bodyPr>
            <a:normAutofit fontScale="92500" lnSpcReduction="10000"/>
          </a:bodyPr>
          <a:lstStyle/>
          <a:p>
            <a:pPr marL="0" indent="0">
              <a:buNone/>
            </a:pPr>
            <a:endParaRPr lang="en-US" dirty="0"/>
          </a:p>
          <a:p>
            <a:r>
              <a:rPr lang="en-US" dirty="0"/>
              <a:t>Coordinate and monitor the implementation of policies related to inclusive education in the district. Mobilize and distribute resources to support inclusive education in the district. </a:t>
            </a:r>
          </a:p>
          <a:p>
            <a:r>
              <a:rPr lang="en-US" dirty="0"/>
              <a:t>Raise awareness on inclusive education in the district. </a:t>
            </a:r>
          </a:p>
          <a:p>
            <a:r>
              <a:rPr lang="en-US" sz="2800" dirty="0"/>
              <a:t>Mobilize local community members to become involved in activities that support and promote inclusive educational principles and practices. </a:t>
            </a:r>
          </a:p>
          <a:p>
            <a:r>
              <a:rPr lang="en-US" sz="2800" dirty="0"/>
              <a:t>Identify and find children with disabilities and </a:t>
            </a:r>
            <a:r>
              <a:rPr lang="en-US" sz="2800" dirty="0" err="1"/>
              <a:t>sen</a:t>
            </a:r>
            <a:r>
              <a:rPr lang="en-US" sz="2800" dirty="0"/>
              <a:t> who may be hidden/ kept in various families. </a:t>
            </a:r>
          </a:p>
          <a:p>
            <a:r>
              <a:rPr lang="en-US" sz="2800" dirty="0"/>
              <a:t>Ensure that partnerships with relevant stakeholders are in place to promote inclusive education in the district. Sensitize the local community on issues related to inclusive education. </a:t>
            </a: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899376484"/>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214" y="365125"/>
            <a:ext cx="10945586" cy="998311"/>
          </a:xfrm>
        </p:spPr>
        <p:txBody>
          <a:bodyPr>
            <a:normAutofit fontScale="90000"/>
          </a:bodyPr>
          <a:lstStyle/>
          <a:p>
            <a:r>
              <a:rPr lang="en-US" dirty="0"/>
              <a:t/>
            </a:r>
            <a:br>
              <a:rPr lang="en-US" dirty="0"/>
            </a:br>
            <a:r>
              <a:rPr lang="en-US" sz="2800" b="1" dirty="0">
                <a:solidFill>
                  <a:schemeClr val="accent5"/>
                </a:solidFill>
              </a:rPr>
              <a:t>Roles and Responsibilities of Faith-Based Organizations </a:t>
            </a:r>
            <a:endParaRPr lang="en-US" sz="2800" dirty="0">
              <a:solidFill>
                <a:schemeClr val="accent5"/>
              </a:solidFill>
            </a:endParaRPr>
          </a:p>
        </p:txBody>
      </p:sp>
      <p:sp>
        <p:nvSpPr>
          <p:cNvPr id="3" name="Content Placeholder 2"/>
          <p:cNvSpPr>
            <a:spLocks noGrp="1"/>
          </p:cNvSpPr>
          <p:nvPr>
            <p:ph idx="1"/>
          </p:nvPr>
        </p:nvSpPr>
        <p:spPr>
          <a:xfrm>
            <a:off x="408213" y="1551214"/>
            <a:ext cx="11522017" cy="4688221"/>
          </a:xfrm>
        </p:spPr>
        <p:txBody>
          <a:bodyPr>
            <a:noAutofit/>
          </a:bodyPr>
          <a:lstStyle/>
          <a:p>
            <a:r>
              <a:rPr lang="en-US" sz="2400" dirty="0"/>
              <a:t>FBOs play roles and responsibilities in Special Needs and Inclusive Education by: </a:t>
            </a:r>
          </a:p>
          <a:p>
            <a:r>
              <a:rPr lang="en-US" sz="2400" dirty="0"/>
              <a:t>contributing to awareness raising on inclusive education and the educational rights of children with disabilities among their congregations.</a:t>
            </a:r>
          </a:p>
          <a:p>
            <a:r>
              <a:rPr lang="en-US" sz="2400" dirty="0"/>
              <a:t>ensure that everyone is included in their different community services. </a:t>
            </a:r>
          </a:p>
          <a:p>
            <a:r>
              <a:rPr lang="en-US" sz="2400" dirty="0"/>
              <a:t> ensure children with disabilities and SEN are integrated in FBO education programs. </a:t>
            </a:r>
          </a:p>
          <a:p>
            <a:r>
              <a:rPr lang="en-US" sz="2400" dirty="0"/>
              <a:t> encourage children with disabilities and SEN to participate in religious ministries, clubs, religious education programs and events. </a:t>
            </a:r>
          </a:p>
          <a:p>
            <a:r>
              <a:rPr lang="en-US" sz="2400" dirty="0"/>
              <a:t> advocate for the inclusive education of children with disabilities and SEN among national, regional, and international stakeholders. </a:t>
            </a:r>
          </a:p>
          <a:p>
            <a:r>
              <a:rPr lang="en-US" sz="2400" dirty="0"/>
              <a:t> participate in the implementation of different policies related to inclusive education. </a:t>
            </a:r>
          </a:p>
          <a:p>
            <a:endParaRPr lang="en-US" sz="2400" dirty="0"/>
          </a:p>
          <a:p>
            <a:endParaRPr lang="en-US" sz="2400" dirty="0"/>
          </a:p>
        </p:txBody>
      </p:sp>
    </p:spTree>
    <p:extLst>
      <p:ext uri="{BB962C8B-B14F-4D97-AF65-F5344CB8AC3E}">
        <p14:creationId xmlns:p14="http://schemas.microsoft.com/office/powerpoint/2010/main" val="1023507238"/>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1064" y="365125"/>
            <a:ext cx="11002736" cy="538517"/>
          </a:xfrm>
        </p:spPr>
        <p:txBody>
          <a:bodyPr>
            <a:noAutofit/>
          </a:bodyPr>
          <a:lstStyle/>
          <a:p>
            <a:r>
              <a:rPr lang="en-US" sz="3600" b="1" dirty="0">
                <a:solidFill>
                  <a:srgbClr val="006BBC"/>
                </a:solidFill>
              </a:rPr>
              <a:t>Roles and Responsibilities of Faith-Based Organizations</a:t>
            </a:r>
            <a:endParaRPr lang="en-US" sz="3600" dirty="0">
              <a:solidFill>
                <a:srgbClr val="006BBC"/>
              </a:solidFill>
            </a:endParaRPr>
          </a:p>
        </p:txBody>
      </p:sp>
      <p:sp>
        <p:nvSpPr>
          <p:cNvPr id="3" name="Content Placeholder 2"/>
          <p:cNvSpPr>
            <a:spLocks noGrp="1"/>
          </p:cNvSpPr>
          <p:nvPr>
            <p:ph idx="1"/>
          </p:nvPr>
        </p:nvSpPr>
        <p:spPr>
          <a:xfrm>
            <a:off x="1011219" y="1452283"/>
            <a:ext cx="10342581" cy="4711850"/>
          </a:xfrm>
        </p:spPr>
        <p:txBody>
          <a:bodyPr>
            <a:noAutofit/>
          </a:bodyPr>
          <a:lstStyle/>
          <a:p>
            <a:r>
              <a:rPr lang="en-US" sz="3200" dirty="0"/>
              <a:t>promote the rights of persons with disabilities and SEN, including rights to education. </a:t>
            </a:r>
          </a:p>
          <a:p>
            <a:r>
              <a:rPr lang="en-US" sz="3200" dirty="0"/>
              <a:t>promote economic and social integration of children with disabilities and SEN by providing resources and equipment needed for learning. </a:t>
            </a:r>
          </a:p>
          <a:p>
            <a:r>
              <a:rPr lang="en-US" sz="3200" dirty="0"/>
              <a:t>support organizations of persons with disabilities and SEN in their missions. </a:t>
            </a:r>
          </a:p>
          <a:p>
            <a:r>
              <a:rPr lang="en-US" sz="3200" dirty="0"/>
              <a:t>build local capacity and empower communities with knowledge on inclusive education. </a:t>
            </a:r>
          </a:p>
        </p:txBody>
      </p:sp>
    </p:spTree>
    <p:extLst>
      <p:ext uri="{BB962C8B-B14F-4D97-AF65-F5344CB8AC3E}">
        <p14:creationId xmlns:p14="http://schemas.microsoft.com/office/powerpoint/2010/main" val="41062873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1063" y="530680"/>
            <a:ext cx="10374588" cy="644978"/>
          </a:xfrm>
        </p:spPr>
        <p:txBody>
          <a:bodyPr>
            <a:normAutofit fontScale="90000"/>
          </a:bodyPr>
          <a:lstStyle/>
          <a:p>
            <a:pPr algn="l"/>
            <a:r>
              <a:rPr lang="en-US" dirty="0"/>
              <a:t/>
            </a:r>
            <a:br>
              <a:rPr lang="en-US" dirty="0"/>
            </a:br>
            <a:r>
              <a:rPr lang="en-US" sz="3100" b="1" dirty="0">
                <a:solidFill>
                  <a:srgbClr val="006BBC"/>
                </a:solidFill>
                <a:latin typeface="Calibri (Body)"/>
              </a:rPr>
              <a:t>1.1.3:Background of Special Needs Education and Inclusive Educatio</a:t>
            </a:r>
            <a:r>
              <a:rPr lang="en-US" sz="3100" b="1" dirty="0">
                <a:solidFill>
                  <a:srgbClr val="006BBC"/>
                </a:solidFill>
              </a:rPr>
              <a:t>n </a:t>
            </a:r>
          </a:p>
        </p:txBody>
      </p:sp>
      <p:sp>
        <p:nvSpPr>
          <p:cNvPr id="3" name="Subtitle 2"/>
          <p:cNvSpPr>
            <a:spLocks noGrp="1"/>
          </p:cNvSpPr>
          <p:nvPr>
            <p:ph type="subTitle" idx="1"/>
          </p:nvPr>
        </p:nvSpPr>
        <p:spPr>
          <a:xfrm>
            <a:off x="945696" y="2178834"/>
            <a:ext cx="10300607" cy="3147767"/>
          </a:xfrm>
        </p:spPr>
        <p:txBody>
          <a:bodyPr>
            <a:noAutofit/>
          </a:bodyPr>
          <a:lstStyle/>
          <a:p>
            <a:pPr marL="457200" indent="-457200" algn="l">
              <a:buFont typeface="Arial" panose="020B0604020202020204" pitchFamily="34" charset="0"/>
              <a:buChar char="•"/>
            </a:pPr>
            <a:r>
              <a:rPr lang="en-US" sz="2800" dirty="0"/>
              <a:t>Persons with disabilities were not taken into consideration. </a:t>
            </a:r>
          </a:p>
          <a:p>
            <a:pPr marL="342900" indent="-342900" algn="l">
              <a:buFont typeface="Arial" panose="020B0604020202020204" pitchFamily="34" charset="0"/>
              <a:buChar char="•"/>
            </a:pPr>
            <a:r>
              <a:rPr lang="en-US" sz="2800" dirty="0"/>
              <a:t>The influence of </a:t>
            </a:r>
            <a:r>
              <a:rPr lang="en-US" sz="2800" dirty="0" err="1"/>
              <a:t>Itard’s</a:t>
            </a:r>
            <a:r>
              <a:rPr lang="en-US" sz="2800" dirty="0"/>
              <a:t> disciple </a:t>
            </a:r>
            <a:r>
              <a:rPr lang="en-US" sz="2800" dirty="0" err="1"/>
              <a:t>Edourd</a:t>
            </a:r>
            <a:r>
              <a:rPr lang="en-US" sz="2800" dirty="0"/>
              <a:t> Seguin (1812-1880) developed instructional </a:t>
            </a:r>
            <a:r>
              <a:rPr lang="en-US" sz="2800" dirty="0" smtClean="0"/>
              <a:t>program </a:t>
            </a:r>
            <a:r>
              <a:rPr lang="en-US" sz="2800" dirty="0"/>
              <a:t>deeming to incapable learners. </a:t>
            </a:r>
          </a:p>
          <a:p>
            <a:pPr marL="342900" indent="-342900" algn="l">
              <a:buFont typeface="Arial" panose="020B0604020202020204" pitchFamily="34" charset="0"/>
              <a:buChar char="•"/>
            </a:pPr>
            <a:r>
              <a:rPr lang="en-US" sz="2800" dirty="0"/>
              <a:t>In Rwanda, Father Joseph </a:t>
            </a:r>
            <a:r>
              <a:rPr lang="en-US" sz="2800" dirty="0" err="1"/>
              <a:t>Fraipont</a:t>
            </a:r>
            <a:r>
              <a:rPr lang="en-US" sz="2800" dirty="0"/>
              <a:t> </a:t>
            </a:r>
            <a:r>
              <a:rPr lang="en-US" sz="2800" dirty="0" err="1"/>
              <a:t>Ndagijimana</a:t>
            </a:r>
            <a:r>
              <a:rPr lang="en-US" sz="2800" dirty="0"/>
              <a:t> opened the first </a:t>
            </a:r>
            <a:r>
              <a:rPr lang="en-US" sz="2800" dirty="0" err="1"/>
              <a:t>centre</a:t>
            </a:r>
            <a:r>
              <a:rPr lang="en-US" sz="2800" dirty="0"/>
              <a:t> for reintegration of persons with disabilities in </a:t>
            </a:r>
            <a:r>
              <a:rPr lang="en-US" sz="2800" dirty="0" err="1"/>
              <a:t>Gatagara</a:t>
            </a:r>
            <a:r>
              <a:rPr lang="en-US" sz="2800" dirty="0"/>
              <a:t>.</a:t>
            </a:r>
          </a:p>
        </p:txBody>
      </p:sp>
    </p:spTree>
    <p:extLst>
      <p:ext uri="{BB962C8B-B14F-4D97-AF65-F5344CB8AC3E}">
        <p14:creationId xmlns:p14="http://schemas.microsoft.com/office/powerpoint/2010/main" val="2073965080"/>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857" y="365126"/>
            <a:ext cx="10863943" cy="818696"/>
          </a:xfrm>
        </p:spPr>
        <p:txBody>
          <a:bodyPr>
            <a:normAutofit/>
          </a:bodyPr>
          <a:lstStyle/>
          <a:p>
            <a:r>
              <a:rPr lang="en-US" sz="3200" b="1" dirty="0">
                <a:solidFill>
                  <a:srgbClr val="006BBC"/>
                </a:solidFill>
              </a:rPr>
              <a:t>Roles and Responsibilities of Faith-Based Organizations </a:t>
            </a:r>
            <a:r>
              <a:rPr lang="en-US" sz="3200" b="1" dirty="0" err="1">
                <a:solidFill>
                  <a:srgbClr val="006BBC"/>
                </a:solidFill>
              </a:rPr>
              <a:t>cnt’d</a:t>
            </a:r>
            <a:endParaRPr lang="en-US" sz="3200" b="1" dirty="0">
              <a:solidFill>
                <a:srgbClr val="006BBC"/>
              </a:solidFill>
            </a:endParaRPr>
          </a:p>
        </p:txBody>
      </p:sp>
      <p:sp>
        <p:nvSpPr>
          <p:cNvPr id="3" name="Content Placeholder 2"/>
          <p:cNvSpPr>
            <a:spLocks noGrp="1"/>
          </p:cNvSpPr>
          <p:nvPr>
            <p:ph idx="1"/>
          </p:nvPr>
        </p:nvSpPr>
        <p:spPr>
          <a:xfrm>
            <a:off x="489857" y="1183822"/>
            <a:ext cx="10863943" cy="3710907"/>
          </a:xfrm>
        </p:spPr>
        <p:txBody>
          <a:bodyPr>
            <a:noAutofit/>
          </a:bodyPr>
          <a:lstStyle/>
          <a:p>
            <a:pPr marL="0" indent="0">
              <a:buNone/>
            </a:pPr>
            <a:endParaRPr lang="en-US" sz="3200" dirty="0"/>
          </a:p>
          <a:p>
            <a:r>
              <a:rPr lang="en-US" sz="3200" dirty="0"/>
              <a:t>Mobilize and enhance community participation in the production of local resources needed in inclusive education. </a:t>
            </a:r>
          </a:p>
          <a:p>
            <a:r>
              <a:rPr lang="en-US" sz="3200" dirty="0"/>
              <a:t> Raise awareness of the challenges to inclusive education and advocate for change. </a:t>
            </a:r>
          </a:p>
          <a:p>
            <a:pPr marL="0" indent="0">
              <a:buNone/>
            </a:pPr>
            <a:endParaRPr lang="en-US" sz="3200" dirty="0"/>
          </a:p>
        </p:txBody>
      </p:sp>
    </p:spTree>
    <p:extLst>
      <p:ext uri="{BB962C8B-B14F-4D97-AF65-F5344CB8AC3E}">
        <p14:creationId xmlns:p14="http://schemas.microsoft.com/office/powerpoint/2010/main" val="2111454612"/>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050" y="365125"/>
            <a:ext cx="10120929" cy="786039"/>
          </a:xfrm>
        </p:spPr>
        <p:txBody>
          <a:bodyPr>
            <a:noAutofit/>
          </a:bodyPr>
          <a:lstStyle/>
          <a:p>
            <a:r>
              <a:rPr lang="en-US" sz="3600" dirty="0">
                <a:solidFill>
                  <a:srgbClr val="006BBC"/>
                </a:solidFill>
              </a:rPr>
              <a:t/>
            </a:r>
            <a:br>
              <a:rPr lang="en-US" sz="3600" dirty="0">
                <a:solidFill>
                  <a:srgbClr val="006BBC"/>
                </a:solidFill>
              </a:rPr>
            </a:br>
            <a:r>
              <a:rPr lang="en-US" sz="3600" b="1" dirty="0">
                <a:solidFill>
                  <a:srgbClr val="006BBC"/>
                </a:solidFill>
              </a:rPr>
              <a:t> Roles and Responsibilities of the Community in SNE/ IE </a:t>
            </a:r>
            <a:br>
              <a:rPr lang="en-US" sz="3600" b="1" dirty="0">
                <a:solidFill>
                  <a:srgbClr val="006BBC"/>
                </a:solidFill>
              </a:rPr>
            </a:br>
            <a:endParaRPr lang="en-US" sz="3600" dirty="0">
              <a:solidFill>
                <a:srgbClr val="006BBC"/>
              </a:solidFill>
            </a:endParaRPr>
          </a:p>
        </p:txBody>
      </p:sp>
      <p:sp>
        <p:nvSpPr>
          <p:cNvPr id="3" name="Content Placeholder 2"/>
          <p:cNvSpPr>
            <a:spLocks noGrp="1"/>
          </p:cNvSpPr>
          <p:nvPr>
            <p:ph idx="1"/>
          </p:nvPr>
        </p:nvSpPr>
        <p:spPr>
          <a:xfrm>
            <a:off x="400050" y="1289957"/>
            <a:ext cx="10953750" cy="4841902"/>
          </a:xfrm>
        </p:spPr>
        <p:txBody>
          <a:bodyPr>
            <a:noAutofit/>
          </a:bodyPr>
          <a:lstStyle/>
          <a:p>
            <a:pPr marL="0" indent="0">
              <a:buNone/>
            </a:pPr>
            <a:endParaRPr lang="en-US" dirty="0">
              <a:solidFill>
                <a:schemeClr val="accent2"/>
              </a:solidFill>
            </a:endParaRPr>
          </a:p>
          <a:p>
            <a:r>
              <a:rPr lang="en-US" b="1" dirty="0"/>
              <a:t>I</a:t>
            </a:r>
            <a:r>
              <a:rPr lang="en-US" dirty="0"/>
              <a:t>dentify children with disabilities and SEN.</a:t>
            </a:r>
          </a:p>
          <a:p>
            <a:r>
              <a:rPr lang="en-US" dirty="0"/>
              <a:t> Refer cases of children with disabilities and </a:t>
            </a:r>
            <a:r>
              <a:rPr lang="en-US" dirty="0" err="1"/>
              <a:t>sen</a:t>
            </a:r>
            <a:r>
              <a:rPr lang="en-US" dirty="0"/>
              <a:t> to relevant services. </a:t>
            </a:r>
          </a:p>
          <a:p>
            <a:r>
              <a:rPr lang="en-US" dirty="0"/>
              <a:t>Sensitize/mobilize community members to promote and support inclusive education. </a:t>
            </a:r>
          </a:p>
          <a:p>
            <a:r>
              <a:rPr lang="en-US" dirty="0"/>
              <a:t>Provide support to parents with children with disabilities, </a:t>
            </a:r>
            <a:r>
              <a:rPr lang="en-US" dirty="0" err="1"/>
              <a:t>e.G.</a:t>
            </a:r>
            <a:r>
              <a:rPr lang="en-US" dirty="0"/>
              <a:t>, Guidance and counseling or inclusion in income generating activities. </a:t>
            </a:r>
          </a:p>
          <a:p>
            <a:r>
              <a:rPr lang="en-US" dirty="0"/>
              <a:t>Advocate for the rights of children with disabilities among concerned stakeholders such as the local government.</a:t>
            </a:r>
          </a:p>
        </p:txBody>
      </p:sp>
    </p:spTree>
    <p:extLst>
      <p:ext uri="{BB962C8B-B14F-4D97-AF65-F5344CB8AC3E}">
        <p14:creationId xmlns:p14="http://schemas.microsoft.com/office/powerpoint/2010/main" val="2302330571"/>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56248"/>
            <a:ext cx="8419360" cy="522641"/>
          </a:xfrm>
        </p:spPr>
        <p:txBody>
          <a:bodyPr>
            <a:noAutofit/>
          </a:bodyPr>
          <a:lstStyle/>
          <a:p>
            <a:pPr algn="ctr"/>
            <a:r>
              <a:rPr lang="en-US" sz="3600" b="1" dirty="0">
                <a:solidFill>
                  <a:srgbClr val="006BBC"/>
                </a:solidFill>
              </a:rPr>
              <a:t>Media in Inclusive Education </a:t>
            </a:r>
            <a:endParaRPr lang="en-US" sz="3600" dirty="0">
              <a:solidFill>
                <a:srgbClr val="006BBC"/>
              </a:solidFill>
            </a:endParaRPr>
          </a:p>
        </p:txBody>
      </p:sp>
      <p:sp>
        <p:nvSpPr>
          <p:cNvPr id="3" name="Content Placeholder 2"/>
          <p:cNvSpPr>
            <a:spLocks noGrp="1"/>
          </p:cNvSpPr>
          <p:nvPr>
            <p:ph idx="1"/>
          </p:nvPr>
        </p:nvSpPr>
        <p:spPr>
          <a:xfrm>
            <a:off x="470935" y="1567160"/>
            <a:ext cx="11373234" cy="4521668"/>
          </a:xfrm>
        </p:spPr>
        <p:txBody>
          <a:bodyPr>
            <a:noAutofit/>
          </a:bodyPr>
          <a:lstStyle/>
          <a:p>
            <a:pPr marL="0" indent="0">
              <a:buNone/>
            </a:pPr>
            <a:r>
              <a:rPr lang="en-US" dirty="0"/>
              <a:t>Media can be used to convey message to build public opinion and awareness of Special Needs and Inclusive Education by: </a:t>
            </a:r>
          </a:p>
          <a:p>
            <a:pPr marL="0" indent="0">
              <a:buNone/>
            </a:pPr>
            <a:endParaRPr lang="en-US" dirty="0"/>
          </a:p>
          <a:p>
            <a:r>
              <a:rPr lang="en-US" dirty="0"/>
              <a:t>Providing Information related to Inclusive education. </a:t>
            </a:r>
          </a:p>
          <a:p>
            <a:r>
              <a:rPr lang="en-US" dirty="0"/>
              <a:t>Providing vocational information for SEN. </a:t>
            </a:r>
          </a:p>
          <a:p>
            <a:r>
              <a:rPr lang="en-US" dirty="0"/>
              <a:t>Spreading awareness and civic responsibility concerning inclusive education. </a:t>
            </a:r>
          </a:p>
          <a:p>
            <a:r>
              <a:rPr lang="en-US" dirty="0"/>
              <a:t>Raising awareness of the challenges facing people with disabilities or Bring discussion of disability into the public arena. </a:t>
            </a:r>
          </a:p>
          <a:p>
            <a:endParaRPr lang="en-US" dirty="0"/>
          </a:p>
        </p:txBody>
      </p:sp>
    </p:spTree>
    <p:extLst>
      <p:ext uri="{BB962C8B-B14F-4D97-AF65-F5344CB8AC3E}">
        <p14:creationId xmlns:p14="http://schemas.microsoft.com/office/powerpoint/2010/main" val="2884821354"/>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1886" y="365126"/>
            <a:ext cx="10961914" cy="590096"/>
          </a:xfrm>
        </p:spPr>
        <p:txBody>
          <a:bodyPr>
            <a:normAutofit fontScale="90000"/>
          </a:bodyPr>
          <a:lstStyle/>
          <a:p>
            <a:r>
              <a:rPr lang="en-US" sz="2800" b="1" dirty="0">
                <a:solidFill>
                  <a:schemeClr val="accent2"/>
                </a:solidFill>
              </a:rPr>
              <a:t>End Activity</a:t>
            </a:r>
            <a:br>
              <a:rPr lang="en-US" sz="2800" b="1" dirty="0">
                <a:solidFill>
                  <a:schemeClr val="accent2"/>
                </a:solidFill>
              </a:rPr>
            </a:br>
            <a:r>
              <a:rPr lang="en-US" sz="2800" b="1" dirty="0">
                <a:solidFill>
                  <a:schemeClr val="accent2"/>
                </a:solidFill>
              </a:rPr>
              <a:t/>
            </a:r>
            <a:br>
              <a:rPr lang="en-US" sz="2800" b="1" dirty="0">
                <a:solidFill>
                  <a:schemeClr val="accent2"/>
                </a:solidFill>
              </a:rPr>
            </a:br>
            <a:r>
              <a:rPr lang="en-US" sz="2800" dirty="0">
                <a:solidFill>
                  <a:schemeClr val="accent2"/>
                </a:solidFill>
                <a:latin typeface="Calibri (Body)"/>
              </a:rPr>
              <a:t>( Group of 5 and presentation)</a:t>
            </a:r>
            <a:endParaRPr lang="en-US" sz="2800" b="1" dirty="0">
              <a:solidFill>
                <a:schemeClr val="accent2"/>
              </a:solidFill>
            </a:endParaRPr>
          </a:p>
        </p:txBody>
      </p:sp>
      <p:sp>
        <p:nvSpPr>
          <p:cNvPr id="3" name="Content Placeholder 2"/>
          <p:cNvSpPr>
            <a:spLocks noGrp="1"/>
          </p:cNvSpPr>
          <p:nvPr>
            <p:ph idx="1"/>
          </p:nvPr>
        </p:nvSpPr>
        <p:spPr>
          <a:xfrm>
            <a:off x="666974" y="1269402"/>
            <a:ext cx="11274014" cy="4647304"/>
          </a:xfrm>
        </p:spPr>
        <p:txBody>
          <a:bodyPr>
            <a:noAutofit/>
          </a:bodyPr>
          <a:lstStyle/>
          <a:p>
            <a:pPr marL="0" indent="0">
              <a:buNone/>
            </a:pPr>
            <a:endParaRPr lang="en-US" sz="3200" dirty="0"/>
          </a:p>
          <a:p>
            <a:r>
              <a:rPr lang="en-US" sz="3200" dirty="0"/>
              <a:t>What do you think the school community (teachers, headteacher, and learners) can do to support learners with disabilities?</a:t>
            </a:r>
          </a:p>
          <a:p>
            <a:r>
              <a:rPr lang="en-US" sz="3200" dirty="0"/>
              <a:t>How best do you think the local leaders can create awareness in the community to support learners with disabilities?</a:t>
            </a:r>
          </a:p>
          <a:p>
            <a:r>
              <a:rPr lang="en-US" sz="3200" dirty="0"/>
              <a:t>What is the role of the media in inclusive </a:t>
            </a:r>
            <a:r>
              <a:rPr lang="en-US" sz="3200" dirty="0" err="1"/>
              <a:t>education?How</a:t>
            </a:r>
            <a:r>
              <a:rPr lang="en-US" sz="3200" dirty="0"/>
              <a:t> best do you think the local leaders can create awareness in the community to support learners with disabilities? </a:t>
            </a:r>
          </a:p>
          <a:p>
            <a:pPr marL="0" indent="0">
              <a:buNone/>
            </a:pPr>
            <a:endParaRPr lang="en-US" sz="3200" dirty="0"/>
          </a:p>
        </p:txBody>
      </p:sp>
    </p:spTree>
    <p:extLst>
      <p:ext uri="{BB962C8B-B14F-4D97-AF65-F5344CB8AC3E}">
        <p14:creationId xmlns:p14="http://schemas.microsoft.com/office/powerpoint/2010/main" val="13120725"/>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608" y="3007405"/>
            <a:ext cx="11736593" cy="843189"/>
          </a:xfrm>
        </p:spPr>
        <p:txBody>
          <a:bodyPr>
            <a:noAutofit/>
          </a:bodyPr>
          <a:lstStyle/>
          <a:p>
            <a:pPr algn="ctr"/>
            <a:r>
              <a:rPr lang="en-US" sz="3600" b="1" dirty="0">
                <a:solidFill>
                  <a:schemeClr val="accent2"/>
                </a:solidFill>
              </a:rPr>
              <a:t>UNIT 5: </a:t>
            </a:r>
            <a:r>
              <a:rPr lang="en-US" sz="3600" b="1" dirty="0">
                <a:solidFill>
                  <a:srgbClr val="006BBC"/>
                </a:solidFill>
              </a:rPr>
              <a:t>GENDER AND INCLUSIVE STRATEGIES IN TEACHING AND LEARNING</a:t>
            </a:r>
            <a:endParaRPr lang="en-US" sz="3600" dirty="0">
              <a:solidFill>
                <a:srgbClr val="006BBC"/>
              </a:solidFill>
            </a:endParaRPr>
          </a:p>
        </p:txBody>
      </p:sp>
    </p:spTree>
    <p:extLst>
      <p:ext uri="{BB962C8B-B14F-4D97-AF65-F5344CB8AC3E}">
        <p14:creationId xmlns:p14="http://schemas.microsoft.com/office/powerpoint/2010/main" val="2510995547"/>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050" y="365125"/>
            <a:ext cx="9776684" cy="1151703"/>
          </a:xfrm>
        </p:spPr>
        <p:txBody>
          <a:bodyPr>
            <a:noAutofit/>
          </a:bodyPr>
          <a:lstStyle/>
          <a:p>
            <a:pPr algn="ctr"/>
            <a:r>
              <a:rPr lang="en-US" sz="3600" b="1" dirty="0">
                <a:solidFill>
                  <a:srgbClr val="006BBC"/>
                </a:solidFill>
              </a:rPr>
              <a:t>UNIT 5: GENDER AND INCLUSIVE STRATEGIES IN TEACHING AND LEARNING </a:t>
            </a:r>
            <a:br>
              <a:rPr lang="en-US" sz="3600" b="1" dirty="0">
                <a:solidFill>
                  <a:srgbClr val="006BBC"/>
                </a:solidFill>
              </a:rPr>
            </a:br>
            <a:endParaRPr lang="en-US" sz="3600" b="1" dirty="0">
              <a:solidFill>
                <a:srgbClr val="006BBC"/>
              </a:solidFill>
            </a:endParaRPr>
          </a:p>
        </p:txBody>
      </p:sp>
      <p:sp>
        <p:nvSpPr>
          <p:cNvPr id="3" name="Content Placeholder 2"/>
          <p:cNvSpPr>
            <a:spLocks noGrp="1"/>
          </p:cNvSpPr>
          <p:nvPr>
            <p:ph idx="1"/>
          </p:nvPr>
        </p:nvSpPr>
        <p:spPr>
          <a:xfrm>
            <a:off x="1000461" y="1516828"/>
            <a:ext cx="10782156" cy="4578724"/>
          </a:xfrm>
        </p:spPr>
        <p:txBody>
          <a:bodyPr>
            <a:noAutofit/>
          </a:bodyPr>
          <a:lstStyle/>
          <a:p>
            <a:pPr marL="0" indent="0">
              <a:buNone/>
            </a:pPr>
            <a:r>
              <a:rPr lang="en-US" b="1" dirty="0">
                <a:solidFill>
                  <a:schemeClr val="accent2"/>
                </a:solidFill>
              </a:rPr>
              <a:t>LEARNING OUTCOMES</a:t>
            </a:r>
          </a:p>
          <a:p>
            <a:r>
              <a:rPr lang="en-GB" dirty="0"/>
              <a:t>Differentiate between sex and gender.</a:t>
            </a:r>
          </a:p>
          <a:p>
            <a:r>
              <a:rPr lang="en-GB" dirty="0"/>
              <a:t>Integrate Gender Responsive Practices in the Classroom. </a:t>
            </a:r>
          </a:p>
          <a:p>
            <a:r>
              <a:rPr lang="en-GB" dirty="0"/>
              <a:t>Implement Gender Responsive Pedagogy in the classroom.</a:t>
            </a:r>
          </a:p>
          <a:p>
            <a:r>
              <a:rPr lang="en-GB" dirty="0"/>
              <a:t>Prevent and address school related gender based violences.</a:t>
            </a:r>
          </a:p>
          <a:p>
            <a:r>
              <a:rPr lang="en-GB" dirty="0"/>
              <a:t>Elaborate a lesson plan for learners in an Inclusive class. </a:t>
            </a:r>
          </a:p>
          <a:p>
            <a:r>
              <a:rPr lang="en-GB" dirty="0"/>
              <a:t>Implement, deliver, monitor, and assess an effective lesson in an inclusive class. </a:t>
            </a:r>
          </a:p>
          <a:p>
            <a:r>
              <a:rPr lang="en-GB" dirty="0"/>
              <a:t>Provide guidance and counselling services for learners with SEN</a:t>
            </a:r>
            <a:endParaRPr lang="en-US" dirty="0"/>
          </a:p>
        </p:txBody>
      </p:sp>
    </p:spTree>
    <p:extLst>
      <p:ext uri="{BB962C8B-B14F-4D97-AF65-F5344CB8AC3E}">
        <p14:creationId xmlns:p14="http://schemas.microsoft.com/office/powerpoint/2010/main" val="205157128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3721" y="365125"/>
            <a:ext cx="10970079" cy="614589"/>
          </a:xfrm>
        </p:spPr>
        <p:txBody>
          <a:bodyPr>
            <a:normAutofit/>
          </a:bodyPr>
          <a:lstStyle/>
          <a:p>
            <a:r>
              <a:rPr lang="en-GB" sz="2800" dirty="0">
                <a:solidFill>
                  <a:schemeClr val="accent5"/>
                </a:solidFill>
              </a:rPr>
              <a:t>Activity</a:t>
            </a:r>
            <a:endParaRPr lang="en-US" sz="2800" dirty="0">
              <a:solidFill>
                <a:schemeClr val="accent5"/>
              </a:solidFill>
            </a:endParaRPr>
          </a:p>
        </p:txBody>
      </p:sp>
      <p:sp>
        <p:nvSpPr>
          <p:cNvPr id="3" name="Content Placeholder 2"/>
          <p:cNvSpPr>
            <a:spLocks noGrp="1"/>
          </p:cNvSpPr>
          <p:nvPr>
            <p:ph idx="1"/>
          </p:nvPr>
        </p:nvSpPr>
        <p:spPr>
          <a:xfrm>
            <a:off x="383721" y="979715"/>
            <a:ext cx="10970079" cy="832756"/>
          </a:xfrm>
        </p:spPr>
        <p:txBody>
          <a:bodyPr>
            <a:normAutofit/>
          </a:bodyPr>
          <a:lstStyle/>
          <a:p>
            <a:r>
              <a:rPr lang="en-GB" sz="2400" dirty="0"/>
              <a:t>Discuss with participants the activity on page 99 in the module</a:t>
            </a:r>
            <a:endParaRPr lang="en-US" sz="2400" dirty="0"/>
          </a:p>
        </p:txBody>
      </p:sp>
      <p:sp>
        <p:nvSpPr>
          <p:cNvPr id="4" name="TextBox 3">
            <a:extLst>
              <a:ext uri="{FF2B5EF4-FFF2-40B4-BE49-F238E27FC236}">
                <a16:creationId xmlns:a16="http://schemas.microsoft.com/office/drawing/2014/main" id="{01B1CD82-11E6-56C1-0E76-2729D5C1AEEA}"/>
              </a:ext>
            </a:extLst>
          </p:cNvPr>
          <p:cNvSpPr txBox="1"/>
          <p:nvPr/>
        </p:nvSpPr>
        <p:spPr>
          <a:xfrm>
            <a:off x="552885" y="1680709"/>
            <a:ext cx="10631749" cy="4154984"/>
          </a:xfrm>
          <a:prstGeom prst="rect">
            <a:avLst/>
          </a:prstGeom>
          <a:noFill/>
        </p:spPr>
        <p:txBody>
          <a:bodyPr wrap="square">
            <a:spAutoFit/>
          </a:bodyPr>
          <a:lstStyle/>
          <a:p>
            <a:r>
              <a:rPr lang="en-US" sz="2400" dirty="0">
                <a:solidFill>
                  <a:schemeClr val="accent2"/>
                </a:solidFill>
              </a:rPr>
              <a:t>Activity                                                                              </a:t>
            </a:r>
            <a:r>
              <a:rPr lang="en-US" sz="2400" dirty="0">
                <a:solidFill>
                  <a:schemeClr val="accent2"/>
                </a:solidFill>
                <a:latin typeface="Calibri (Body)"/>
              </a:rPr>
              <a:t>( Group of 5 and presentation)</a:t>
            </a:r>
            <a:endParaRPr lang="en-US" sz="2400" dirty="0">
              <a:solidFill>
                <a:schemeClr val="accent2"/>
              </a:solidFill>
            </a:endParaRPr>
          </a:p>
          <a:p>
            <a:endParaRPr lang="en-US" sz="2400" dirty="0"/>
          </a:p>
          <a:p>
            <a:r>
              <a:rPr lang="en-US" sz="2400" dirty="0"/>
              <a:t>Gender responsive practices allow teachers to respond to the needs of both boys and girls in class. </a:t>
            </a:r>
          </a:p>
          <a:p>
            <a:pPr marL="285750" indent="-285750">
              <a:buFont typeface="Arial" panose="020B0604020202020204" pitchFamily="34" charset="0"/>
              <a:buChar char="•"/>
            </a:pPr>
            <a:r>
              <a:rPr lang="en-US" sz="2400" dirty="0"/>
              <a:t>→ In what ways do your teaching approaches encourage equal participation of boys and girls? </a:t>
            </a:r>
          </a:p>
          <a:p>
            <a:pPr marL="285750" indent="-285750">
              <a:buFont typeface="Arial" panose="020B0604020202020204" pitchFamily="34" charset="0"/>
              <a:buChar char="•"/>
            </a:pPr>
            <a:r>
              <a:rPr lang="en-US" sz="2400" dirty="0"/>
              <a:t>→ Do gender stereotypes, like ‘girls can’t be scientists’, ever hold learners back from pursuing their goals? </a:t>
            </a:r>
          </a:p>
          <a:p>
            <a:pPr marL="285750" indent="-285750">
              <a:buFont typeface="Arial" panose="020B0604020202020204" pitchFamily="34" charset="0"/>
              <a:buChar char="•"/>
            </a:pPr>
            <a:r>
              <a:rPr lang="en-US" sz="2400" dirty="0"/>
              <a:t>→ Do you see gender stereotypes in teaching and learning materials, such as textbooks? </a:t>
            </a:r>
          </a:p>
          <a:p>
            <a:pPr marL="285750" indent="-285750">
              <a:buFont typeface="Arial" panose="020B0604020202020204" pitchFamily="34" charset="0"/>
              <a:buChar char="•"/>
            </a:pPr>
            <a:r>
              <a:rPr lang="en-US" sz="2400" dirty="0"/>
              <a:t>→ How should your classroom be arranged to make sure it is gender responsive?</a:t>
            </a:r>
            <a:endParaRPr lang="fr-FR" sz="2400" dirty="0"/>
          </a:p>
        </p:txBody>
      </p:sp>
    </p:spTree>
    <p:extLst>
      <p:ext uri="{BB962C8B-B14F-4D97-AF65-F5344CB8AC3E}">
        <p14:creationId xmlns:p14="http://schemas.microsoft.com/office/powerpoint/2010/main" val="94260218"/>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4544" y="365126"/>
            <a:ext cx="10096436" cy="802368"/>
          </a:xfrm>
        </p:spPr>
        <p:txBody>
          <a:bodyPr>
            <a:noAutofit/>
          </a:bodyPr>
          <a:lstStyle/>
          <a:p>
            <a:r>
              <a:rPr lang="en-US" sz="3600" b="1" dirty="0">
                <a:solidFill>
                  <a:schemeClr val="accent5"/>
                </a:solidFill>
              </a:rPr>
              <a:t>Unit 5: Gender and Inclusive strategies in teaching and learning.</a:t>
            </a:r>
            <a:endParaRPr lang="en-US" sz="3600" dirty="0">
              <a:solidFill>
                <a:schemeClr val="accent5"/>
              </a:solidFill>
            </a:endParaRPr>
          </a:p>
        </p:txBody>
      </p:sp>
      <p:sp>
        <p:nvSpPr>
          <p:cNvPr id="3" name="Content Placeholder 2"/>
          <p:cNvSpPr>
            <a:spLocks noGrp="1"/>
          </p:cNvSpPr>
          <p:nvPr>
            <p:ph idx="1"/>
          </p:nvPr>
        </p:nvSpPr>
        <p:spPr>
          <a:xfrm>
            <a:off x="424542" y="2108528"/>
            <a:ext cx="11387354" cy="3861966"/>
          </a:xfrm>
        </p:spPr>
        <p:txBody>
          <a:bodyPr>
            <a:noAutofit/>
          </a:bodyPr>
          <a:lstStyle/>
          <a:p>
            <a:pPr marL="0" indent="0">
              <a:buNone/>
            </a:pPr>
            <a:r>
              <a:rPr lang="en-US" dirty="0">
                <a:solidFill>
                  <a:schemeClr val="accent2"/>
                </a:solidFill>
              </a:rPr>
              <a:t>Gender responsive pedagogy includes many aspects:</a:t>
            </a:r>
          </a:p>
          <a:p>
            <a:pPr lvl="1"/>
            <a:r>
              <a:rPr lang="en-US" sz="2800" dirty="0"/>
              <a:t>Teaching and learning materials.</a:t>
            </a:r>
          </a:p>
          <a:p>
            <a:pPr lvl="1"/>
            <a:r>
              <a:rPr lang="en-US" sz="2800" dirty="0"/>
              <a:t>Teaching methods.</a:t>
            </a:r>
          </a:p>
          <a:p>
            <a:pPr lvl="1"/>
            <a:r>
              <a:rPr lang="en-US" sz="2800" dirty="0"/>
              <a:t>Use of gender sensitive language in classroom.</a:t>
            </a:r>
          </a:p>
          <a:p>
            <a:pPr lvl="1"/>
            <a:r>
              <a:rPr lang="en-US" sz="2800" dirty="0"/>
              <a:t>Classroom interactions.</a:t>
            </a:r>
          </a:p>
          <a:p>
            <a:pPr lvl="1"/>
            <a:r>
              <a:rPr lang="en-US" sz="2800" dirty="0"/>
              <a:t>Feedback from learners.</a:t>
            </a:r>
          </a:p>
        </p:txBody>
      </p:sp>
    </p:spTree>
    <p:extLst>
      <p:ext uri="{BB962C8B-B14F-4D97-AF65-F5344CB8AC3E}">
        <p14:creationId xmlns:p14="http://schemas.microsoft.com/office/powerpoint/2010/main" val="3513459927"/>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571" y="365126"/>
            <a:ext cx="11027229" cy="573768"/>
          </a:xfrm>
        </p:spPr>
        <p:txBody>
          <a:bodyPr>
            <a:noAutofit/>
          </a:bodyPr>
          <a:lstStyle/>
          <a:p>
            <a:r>
              <a:rPr lang="en-US" sz="3600" b="1" dirty="0"/>
              <a:t> </a:t>
            </a:r>
            <a:r>
              <a:rPr lang="en-US" sz="3600" b="1" dirty="0">
                <a:solidFill>
                  <a:schemeClr val="accent5"/>
                </a:solidFill>
              </a:rPr>
              <a:t>Definition of Gender and sex</a:t>
            </a:r>
          </a:p>
        </p:txBody>
      </p:sp>
      <p:sp>
        <p:nvSpPr>
          <p:cNvPr id="3" name="Content Placeholder 2"/>
          <p:cNvSpPr>
            <a:spLocks noGrp="1"/>
          </p:cNvSpPr>
          <p:nvPr>
            <p:ph idx="1"/>
          </p:nvPr>
        </p:nvSpPr>
        <p:spPr>
          <a:xfrm>
            <a:off x="432707" y="1613647"/>
            <a:ext cx="11293128" cy="3636084"/>
          </a:xfrm>
        </p:spPr>
        <p:txBody>
          <a:bodyPr>
            <a:noAutofit/>
          </a:bodyPr>
          <a:lstStyle/>
          <a:p>
            <a:pPr marL="0" indent="0">
              <a:buNone/>
            </a:pPr>
            <a:endParaRPr lang="en-US" sz="3200" dirty="0"/>
          </a:p>
          <a:p>
            <a:r>
              <a:rPr lang="en-US" sz="3200" b="1" dirty="0"/>
              <a:t>Sex </a:t>
            </a:r>
            <a:r>
              <a:rPr lang="en-US" sz="3200" dirty="0"/>
              <a:t>refers to the biological differences commonly found between males and females. </a:t>
            </a:r>
          </a:p>
          <a:p>
            <a:r>
              <a:rPr lang="en-US" sz="3200" b="1" dirty="0"/>
              <a:t>Gender </a:t>
            </a:r>
            <a:r>
              <a:rPr lang="en-US" sz="3200" dirty="0"/>
              <a:t>refers to social and cultural attributes and differences between males and females. </a:t>
            </a:r>
          </a:p>
          <a:p>
            <a:r>
              <a:rPr lang="en-US" sz="3200" b="1" dirty="0"/>
              <a:t>Gender roles </a:t>
            </a:r>
            <a:r>
              <a:rPr lang="en-US" sz="3200" dirty="0"/>
              <a:t>can be changed and vary over time and from community to community. </a:t>
            </a:r>
          </a:p>
          <a:p>
            <a:pPr marL="0" indent="0">
              <a:buNone/>
            </a:pPr>
            <a:endParaRPr lang="en-US" sz="3200" dirty="0"/>
          </a:p>
        </p:txBody>
      </p:sp>
    </p:spTree>
    <p:extLst>
      <p:ext uri="{BB962C8B-B14F-4D97-AF65-F5344CB8AC3E}">
        <p14:creationId xmlns:p14="http://schemas.microsoft.com/office/powerpoint/2010/main" val="3742120035"/>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3643" y="1688315"/>
            <a:ext cx="9944004" cy="614589"/>
          </a:xfrm>
        </p:spPr>
        <p:txBody>
          <a:bodyPr>
            <a:noAutofit/>
          </a:bodyPr>
          <a:lstStyle/>
          <a:p>
            <a:r>
              <a:rPr lang="en-US" sz="3200" b="1" dirty="0">
                <a:solidFill>
                  <a:schemeClr val="accent2"/>
                </a:solidFill>
              </a:rPr>
              <a:t>Activity                                                          ( Think-Pair-Share)</a:t>
            </a:r>
          </a:p>
        </p:txBody>
      </p:sp>
      <p:sp>
        <p:nvSpPr>
          <p:cNvPr id="3" name="Content Placeholder 2"/>
          <p:cNvSpPr>
            <a:spLocks noGrp="1"/>
          </p:cNvSpPr>
          <p:nvPr>
            <p:ph idx="1"/>
          </p:nvPr>
        </p:nvSpPr>
        <p:spPr>
          <a:xfrm>
            <a:off x="594632" y="2873060"/>
            <a:ext cx="11002736" cy="1289957"/>
          </a:xfrm>
        </p:spPr>
        <p:txBody>
          <a:bodyPr/>
          <a:lstStyle/>
          <a:p>
            <a:endParaRPr lang="en-US" dirty="0"/>
          </a:p>
          <a:p>
            <a:pPr marL="0" indent="0">
              <a:buNone/>
            </a:pPr>
            <a:r>
              <a:rPr lang="en-US" sz="3200" dirty="0"/>
              <a:t>Why is the Gender Responsive Pedagogy important in classroom? </a:t>
            </a:r>
          </a:p>
        </p:txBody>
      </p:sp>
    </p:spTree>
    <p:extLst>
      <p:ext uri="{BB962C8B-B14F-4D97-AF65-F5344CB8AC3E}">
        <p14:creationId xmlns:p14="http://schemas.microsoft.com/office/powerpoint/2010/main" val="27018965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2707" y="538844"/>
            <a:ext cx="10235293" cy="677636"/>
          </a:xfrm>
        </p:spPr>
        <p:txBody>
          <a:bodyPr>
            <a:normAutofit fontScale="90000"/>
          </a:bodyPr>
          <a:lstStyle/>
          <a:p>
            <a:pPr algn="l"/>
            <a:r>
              <a:rPr lang="en-US" dirty="0"/>
              <a:t/>
            </a:r>
            <a:br>
              <a:rPr lang="en-US" dirty="0"/>
            </a:br>
            <a:r>
              <a:rPr lang="en-US" sz="3100" b="1" dirty="0">
                <a:solidFill>
                  <a:srgbClr val="006BBC"/>
                </a:solidFill>
                <a:latin typeface="Calibri (Body)"/>
              </a:rPr>
              <a:t>1.1.4: International, Regional and National Legal Frameworks</a:t>
            </a:r>
          </a:p>
        </p:txBody>
      </p:sp>
      <p:sp>
        <p:nvSpPr>
          <p:cNvPr id="5" name="Subtitle 4">
            <a:extLst>
              <a:ext uri="{FF2B5EF4-FFF2-40B4-BE49-F238E27FC236}">
                <a16:creationId xmlns:a16="http://schemas.microsoft.com/office/drawing/2014/main" id="{B3B0FF63-C923-A8DD-9292-7DC47F85A151}"/>
              </a:ext>
            </a:extLst>
          </p:cNvPr>
          <p:cNvSpPr>
            <a:spLocks noGrp="1"/>
          </p:cNvSpPr>
          <p:nvPr>
            <p:ph type="subTitle" idx="1"/>
          </p:nvPr>
        </p:nvSpPr>
        <p:spPr>
          <a:xfrm>
            <a:off x="618478" y="2083955"/>
            <a:ext cx="11011270" cy="2949684"/>
          </a:xfrm>
        </p:spPr>
        <p:txBody>
          <a:bodyPr>
            <a:noAutofit/>
          </a:bodyPr>
          <a:lstStyle/>
          <a:p>
            <a:pPr algn="l"/>
            <a:r>
              <a:rPr lang="en-US" sz="2800" b="1" dirty="0">
                <a:solidFill>
                  <a:schemeClr val="accent2"/>
                </a:solidFill>
              </a:rPr>
              <a:t>Activity</a:t>
            </a:r>
          </a:p>
          <a:p>
            <a:pPr algn="l"/>
            <a:r>
              <a:rPr lang="en-US" sz="2800" dirty="0">
                <a:solidFill>
                  <a:srgbClr val="006BBC"/>
                </a:solidFill>
              </a:rPr>
              <a:t>( Brainstorming through Question-Answer)</a:t>
            </a:r>
          </a:p>
          <a:p>
            <a:pPr algn="l"/>
            <a:endParaRPr lang="en-US" sz="2800" dirty="0"/>
          </a:p>
          <a:p>
            <a:pPr algn="l"/>
            <a:r>
              <a:rPr lang="en-US" sz="2800" dirty="0"/>
              <a:t>Provide examples of some national policies or legislation regarding people with disability in Rwanda that you know.</a:t>
            </a:r>
          </a:p>
          <a:p>
            <a:pPr algn="l"/>
            <a:endParaRPr lang="en-US" sz="2800" dirty="0">
              <a:solidFill>
                <a:srgbClr val="006BBC"/>
              </a:solidFill>
            </a:endParaRPr>
          </a:p>
          <a:p>
            <a:pPr algn="l"/>
            <a:endParaRPr lang="fr-FR" sz="2800" dirty="0"/>
          </a:p>
        </p:txBody>
      </p:sp>
    </p:spTree>
    <p:extLst>
      <p:ext uri="{BB962C8B-B14F-4D97-AF65-F5344CB8AC3E}">
        <p14:creationId xmlns:p14="http://schemas.microsoft.com/office/powerpoint/2010/main" val="2833542807"/>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4543" y="334736"/>
            <a:ext cx="10929257" cy="1102179"/>
          </a:xfrm>
        </p:spPr>
        <p:txBody>
          <a:bodyPr>
            <a:normAutofit/>
          </a:bodyPr>
          <a:lstStyle/>
          <a:p>
            <a:pPr algn="ctr"/>
            <a:r>
              <a:rPr lang="en-US" sz="3600" b="1" dirty="0">
                <a:solidFill>
                  <a:srgbClr val="006BBC"/>
                </a:solidFill>
              </a:rPr>
              <a:t>Gender Responsive Pedagogy </a:t>
            </a:r>
            <a:endParaRPr lang="en-US" sz="3600" dirty="0">
              <a:solidFill>
                <a:srgbClr val="006BBC"/>
              </a:solidFill>
            </a:endParaRPr>
          </a:p>
        </p:txBody>
      </p:sp>
      <p:sp>
        <p:nvSpPr>
          <p:cNvPr id="3" name="Content Placeholder 2"/>
          <p:cNvSpPr>
            <a:spLocks noGrp="1"/>
          </p:cNvSpPr>
          <p:nvPr>
            <p:ph idx="1"/>
          </p:nvPr>
        </p:nvSpPr>
        <p:spPr>
          <a:xfrm>
            <a:off x="424543" y="1436914"/>
            <a:ext cx="10929257" cy="4544337"/>
          </a:xfrm>
        </p:spPr>
        <p:txBody>
          <a:bodyPr>
            <a:noAutofit/>
          </a:bodyPr>
          <a:lstStyle/>
          <a:p>
            <a:pPr marL="0" indent="0">
              <a:buNone/>
            </a:pPr>
            <a:endParaRPr lang="en-US" sz="3200" dirty="0"/>
          </a:p>
          <a:p>
            <a:pPr marL="0" indent="0">
              <a:buNone/>
            </a:pPr>
            <a:r>
              <a:rPr lang="en-US" sz="3200" dirty="0"/>
              <a:t>A teaching and learning that pays attention to the specific needs of girls and boys equally. It includes many aspects like:</a:t>
            </a:r>
          </a:p>
          <a:p>
            <a:pPr lvl="1"/>
            <a:r>
              <a:rPr lang="en-US" sz="2800" dirty="0"/>
              <a:t>Teaching and learning materials. </a:t>
            </a:r>
          </a:p>
          <a:p>
            <a:pPr lvl="1"/>
            <a:r>
              <a:rPr lang="en-US" sz="2800" dirty="0"/>
              <a:t> Teaching methods. </a:t>
            </a:r>
          </a:p>
          <a:p>
            <a:pPr lvl="1"/>
            <a:r>
              <a:rPr lang="en-US" sz="2800" dirty="0"/>
              <a:t> Use of gender sensitive language in classroom. </a:t>
            </a:r>
          </a:p>
          <a:p>
            <a:pPr lvl="1"/>
            <a:r>
              <a:rPr lang="en-US" sz="2800" dirty="0"/>
              <a:t> Classroom interactions. </a:t>
            </a:r>
          </a:p>
          <a:p>
            <a:pPr lvl="1"/>
            <a:r>
              <a:rPr lang="en-US" sz="2800" dirty="0"/>
              <a:t> Feedback from learners. </a:t>
            </a:r>
          </a:p>
          <a:p>
            <a:endParaRPr lang="en-US" sz="3200" dirty="0"/>
          </a:p>
        </p:txBody>
      </p:sp>
    </p:spTree>
    <p:extLst>
      <p:ext uri="{BB962C8B-B14F-4D97-AF65-F5344CB8AC3E}">
        <p14:creationId xmlns:p14="http://schemas.microsoft.com/office/powerpoint/2010/main" val="2336724418"/>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3760" y="644824"/>
            <a:ext cx="9992221" cy="1030968"/>
          </a:xfrm>
        </p:spPr>
        <p:txBody>
          <a:bodyPr>
            <a:noAutofit/>
          </a:bodyPr>
          <a:lstStyle/>
          <a:p>
            <a:pPr algn="ctr"/>
            <a:r>
              <a:rPr lang="en-US" sz="3600" b="1" dirty="0">
                <a:solidFill>
                  <a:srgbClr val="006BBC"/>
                </a:solidFill>
              </a:rPr>
              <a:t>Teaching and learning materials in a gender responsive classroom</a:t>
            </a:r>
            <a:endParaRPr lang="en-US" sz="3600" dirty="0">
              <a:solidFill>
                <a:srgbClr val="006BBC"/>
              </a:solidFill>
            </a:endParaRPr>
          </a:p>
        </p:txBody>
      </p:sp>
      <p:sp>
        <p:nvSpPr>
          <p:cNvPr id="3" name="Content Placeholder 2"/>
          <p:cNvSpPr>
            <a:spLocks noGrp="1"/>
          </p:cNvSpPr>
          <p:nvPr>
            <p:ph idx="1"/>
          </p:nvPr>
        </p:nvSpPr>
        <p:spPr>
          <a:xfrm>
            <a:off x="507242" y="2223759"/>
            <a:ext cx="11498292" cy="3875825"/>
          </a:xfrm>
        </p:spPr>
        <p:txBody>
          <a:bodyPr>
            <a:noAutofit/>
          </a:bodyPr>
          <a:lstStyle/>
          <a:p>
            <a:pPr marL="0" indent="0">
              <a:buNone/>
            </a:pPr>
            <a:r>
              <a:rPr lang="en-US" b="1" dirty="0"/>
              <a:t>Teaching and learning materials with gender stereotypes.</a:t>
            </a:r>
            <a:endParaRPr lang="en-US" dirty="0"/>
          </a:p>
          <a:p>
            <a:pPr lvl="1"/>
            <a:r>
              <a:rPr lang="en-US" sz="2800" dirty="0"/>
              <a:t>Fewer images of women and girls than men and boys. </a:t>
            </a:r>
          </a:p>
          <a:p>
            <a:pPr lvl="1"/>
            <a:r>
              <a:rPr lang="en-US" sz="2800" dirty="0"/>
              <a:t>Men and women are generally portrayed in stereotypical roles and professions. </a:t>
            </a:r>
          </a:p>
          <a:p>
            <a:pPr lvl="1"/>
            <a:r>
              <a:rPr lang="en-US" sz="2800" dirty="0"/>
              <a:t>Women are often shown in the home, engaging in domestic and caregiving tasks. </a:t>
            </a:r>
          </a:p>
          <a:p>
            <a:pPr lvl="1"/>
            <a:r>
              <a:rPr lang="en-US" sz="2800" dirty="0"/>
              <a:t>Men are portrayed in leadership or professional roles. </a:t>
            </a:r>
          </a:p>
          <a:p>
            <a:pPr marL="0" indent="0">
              <a:buNone/>
            </a:pPr>
            <a:r>
              <a:rPr lang="en-US" sz="3200" dirty="0"/>
              <a:t>	</a:t>
            </a:r>
          </a:p>
          <a:p>
            <a:endParaRPr lang="en-US" sz="3200" dirty="0"/>
          </a:p>
        </p:txBody>
      </p:sp>
    </p:spTree>
    <p:extLst>
      <p:ext uri="{BB962C8B-B14F-4D97-AF65-F5344CB8AC3E}">
        <p14:creationId xmlns:p14="http://schemas.microsoft.com/office/powerpoint/2010/main" val="1667634962"/>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736" y="365125"/>
            <a:ext cx="11019064" cy="1054883"/>
          </a:xfrm>
        </p:spPr>
        <p:txBody>
          <a:bodyPr>
            <a:noAutofit/>
          </a:bodyPr>
          <a:lstStyle/>
          <a:p>
            <a:r>
              <a:rPr lang="en-US" sz="3600" b="1" dirty="0">
                <a:solidFill>
                  <a:schemeClr val="accent5"/>
                </a:solidFill>
              </a:rPr>
              <a:t>Teaching and learning materials in a gender responsive classroom (</a:t>
            </a:r>
            <a:r>
              <a:rPr lang="en-US" sz="3600" dirty="0">
                <a:solidFill>
                  <a:schemeClr val="accent5"/>
                </a:solidFill>
              </a:rPr>
              <a:t>cont’d)</a:t>
            </a:r>
          </a:p>
        </p:txBody>
      </p:sp>
      <p:sp>
        <p:nvSpPr>
          <p:cNvPr id="3" name="Content Placeholder 2"/>
          <p:cNvSpPr>
            <a:spLocks noGrp="1"/>
          </p:cNvSpPr>
          <p:nvPr>
            <p:ph idx="1"/>
          </p:nvPr>
        </p:nvSpPr>
        <p:spPr>
          <a:xfrm>
            <a:off x="367392" y="2068541"/>
            <a:ext cx="11412231" cy="3686800"/>
          </a:xfrm>
        </p:spPr>
        <p:txBody>
          <a:bodyPr>
            <a:noAutofit/>
          </a:bodyPr>
          <a:lstStyle/>
          <a:p>
            <a:r>
              <a:rPr lang="en-US" dirty="0"/>
              <a:t>Men are described as brave and strong, while women are passive, self-sacrificing, and caring. </a:t>
            </a:r>
          </a:p>
          <a:p>
            <a:r>
              <a:rPr lang="en-US" dirty="0"/>
              <a:t> In some cases, there are negative portrayals of women, as having an easy time at home with her children while her husband works hard. </a:t>
            </a:r>
          </a:p>
          <a:p>
            <a:r>
              <a:rPr lang="en-US" dirty="0"/>
              <a:t> Contributions of important women are often ignored. </a:t>
            </a:r>
          </a:p>
          <a:p>
            <a:r>
              <a:rPr lang="en-US" dirty="0"/>
              <a:t> Part(s) of the materials seem to perpetuate gender bias and stereotypes.</a:t>
            </a:r>
          </a:p>
          <a:p>
            <a:endParaRPr lang="en-US" dirty="0"/>
          </a:p>
        </p:txBody>
      </p:sp>
    </p:spTree>
    <p:extLst>
      <p:ext uri="{BB962C8B-B14F-4D97-AF65-F5344CB8AC3E}">
        <p14:creationId xmlns:p14="http://schemas.microsoft.com/office/powerpoint/2010/main" val="3104779400"/>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871" y="365126"/>
            <a:ext cx="10912929" cy="1030968"/>
          </a:xfrm>
        </p:spPr>
        <p:txBody>
          <a:bodyPr>
            <a:normAutofit/>
          </a:bodyPr>
          <a:lstStyle/>
          <a:p>
            <a:r>
              <a:rPr lang="en-US" sz="3600" b="1" dirty="0">
                <a:solidFill>
                  <a:schemeClr val="accent5"/>
                </a:solidFill>
              </a:rPr>
              <a:t>Teaching methods in a gender responsive classroom </a:t>
            </a:r>
            <a:endParaRPr lang="en-US" sz="3600" dirty="0">
              <a:solidFill>
                <a:schemeClr val="accent5"/>
              </a:solidFill>
            </a:endParaRPr>
          </a:p>
        </p:txBody>
      </p:sp>
      <p:sp>
        <p:nvSpPr>
          <p:cNvPr id="3" name="Content Placeholder 2"/>
          <p:cNvSpPr>
            <a:spLocks noGrp="1"/>
          </p:cNvSpPr>
          <p:nvPr>
            <p:ph idx="1"/>
          </p:nvPr>
        </p:nvSpPr>
        <p:spPr>
          <a:xfrm>
            <a:off x="440871" y="1567160"/>
            <a:ext cx="10912929" cy="3704088"/>
          </a:xfrm>
        </p:spPr>
        <p:txBody>
          <a:bodyPr>
            <a:noAutofit/>
          </a:bodyPr>
          <a:lstStyle/>
          <a:p>
            <a:r>
              <a:rPr lang="en-US" dirty="0"/>
              <a:t>Select teaching methodologies that will ensure equal participation of both girls and boys. </a:t>
            </a:r>
          </a:p>
          <a:p>
            <a:r>
              <a:rPr lang="en-US" dirty="0"/>
              <a:t>In practice, take care that dominant individuals do not side-line less assertive ones. </a:t>
            </a:r>
          </a:p>
          <a:p>
            <a:r>
              <a:rPr lang="en-US" dirty="0"/>
              <a:t> The lesson plan should allow all learners to participate in the learning activity. </a:t>
            </a:r>
          </a:p>
          <a:p>
            <a:r>
              <a:rPr lang="en-US" dirty="0"/>
              <a:t> There should also be equal participation in such activities like making presentations. </a:t>
            </a:r>
          </a:p>
        </p:txBody>
      </p:sp>
    </p:spTree>
    <p:extLst>
      <p:ext uri="{BB962C8B-B14F-4D97-AF65-F5344CB8AC3E}">
        <p14:creationId xmlns:p14="http://schemas.microsoft.com/office/powerpoint/2010/main" val="4193221963"/>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5125"/>
            <a:ext cx="9780046" cy="1064179"/>
          </a:xfrm>
        </p:spPr>
        <p:txBody>
          <a:bodyPr>
            <a:noAutofit/>
          </a:bodyPr>
          <a:lstStyle/>
          <a:p>
            <a:r>
              <a:rPr lang="en-US" sz="3600" b="1" dirty="0">
                <a:solidFill>
                  <a:schemeClr val="accent5"/>
                </a:solidFill>
              </a:rPr>
              <a:t>Teaching methods in a gender responsive classroom (</a:t>
            </a:r>
            <a:r>
              <a:rPr lang="en-US" sz="3600" dirty="0">
                <a:solidFill>
                  <a:schemeClr val="accent5"/>
                </a:solidFill>
              </a:rPr>
              <a:t>Cont’d)</a:t>
            </a:r>
          </a:p>
        </p:txBody>
      </p:sp>
      <p:sp>
        <p:nvSpPr>
          <p:cNvPr id="3" name="Content Placeholder 2"/>
          <p:cNvSpPr>
            <a:spLocks noGrp="1"/>
          </p:cNvSpPr>
          <p:nvPr>
            <p:ph idx="1"/>
          </p:nvPr>
        </p:nvSpPr>
        <p:spPr>
          <a:xfrm>
            <a:off x="527125" y="1656677"/>
            <a:ext cx="11209467" cy="4602079"/>
          </a:xfrm>
        </p:spPr>
        <p:txBody>
          <a:bodyPr>
            <a:noAutofit/>
          </a:bodyPr>
          <a:lstStyle/>
          <a:p>
            <a:r>
              <a:rPr lang="en-US" sz="2400" dirty="0"/>
              <a:t>When assigning projects, ensure that both girls and boys are given leadership roles. </a:t>
            </a:r>
          </a:p>
          <a:p>
            <a:r>
              <a:rPr lang="en-US" sz="2400" dirty="0"/>
              <a:t> Take into account how the learning materials will be distributed equally to both girls and boys, especially in cases of shortages. </a:t>
            </a:r>
          </a:p>
          <a:p>
            <a:r>
              <a:rPr lang="en-US" sz="2400" dirty="0"/>
              <a:t> Give equal chances to both girls and boys to answer questions. </a:t>
            </a:r>
          </a:p>
          <a:p>
            <a:r>
              <a:rPr lang="en-US" sz="2400" dirty="0"/>
              <a:t> Extend positive reinforcement to both girls and boys. </a:t>
            </a:r>
          </a:p>
          <a:p>
            <a:r>
              <a:rPr lang="en-US" sz="2400" dirty="0"/>
              <a:t>Allow sufficient time for learners to answer questions, especially girls who may be shy or afraid to speak out. </a:t>
            </a:r>
          </a:p>
          <a:p>
            <a:r>
              <a:rPr lang="en-US" sz="2400" dirty="0"/>
              <a:t> Phrase questions to reflect gender representation – use names of both men and women, use both male and female characters. </a:t>
            </a:r>
          </a:p>
          <a:p>
            <a:r>
              <a:rPr lang="en-US" sz="2400" dirty="0"/>
              <a:t> Ensure that group leaders are both boys and girls. </a:t>
            </a:r>
          </a:p>
          <a:p>
            <a:r>
              <a:rPr lang="en-US" sz="2400" dirty="0"/>
              <a:t> Encourage both girls and boys to present the results. </a:t>
            </a:r>
          </a:p>
        </p:txBody>
      </p:sp>
    </p:spTree>
    <p:extLst>
      <p:ext uri="{BB962C8B-B14F-4D97-AF65-F5344CB8AC3E}">
        <p14:creationId xmlns:p14="http://schemas.microsoft.com/office/powerpoint/2010/main" val="261290612"/>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050" y="365125"/>
            <a:ext cx="9141983" cy="1153432"/>
          </a:xfrm>
        </p:spPr>
        <p:txBody>
          <a:bodyPr>
            <a:normAutofit/>
          </a:bodyPr>
          <a:lstStyle/>
          <a:p>
            <a:r>
              <a:rPr lang="en-US" sz="3600" b="1" dirty="0">
                <a:solidFill>
                  <a:srgbClr val="006BBC"/>
                </a:solidFill>
              </a:rPr>
              <a:t>Classroom Arrangement in a Gender Responsive Classroom </a:t>
            </a:r>
          </a:p>
        </p:txBody>
      </p:sp>
      <p:sp>
        <p:nvSpPr>
          <p:cNvPr id="3" name="Content Placeholder 2"/>
          <p:cNvSpPr>
            <a:spLocks noGrp="1"/>
          </p:cNvSpPr>
          <p:nvPr>
            <p:ph idx="1"/>
          </p:nvPr>
        </p:nvSpPr>
        <p:spPr>
          <a:xfrm>
            <a:off x="817581" y="2141315"/>
            <a:ext cx="10994315" cy="2918365"/>
          </a:xfrm>
        </p:spPr>
        <p:txBody>
          <a:bodyPr>
            <a:noAutofit/>
          </a:bodyPr>
          <a:lstStyle/>
          <a:p>
            <a:r>
              <a:rPr lang="en-US" dirty="0"/>
              <a:t>A gender responsive classroom set up responds to the specific needs of both boys and girls. </a:t>
            </a:r>
          </a:p>
          <a:p>
            <a:r>
              <a:rPr lang="en-US" dirty="0"/>
              <a:t>Teachers should consider: </a:t>
            </a:r>
          </a:p>
          <a:p>
            <a:r>
              <a:rPr lang="en-US" dirty="0"/>
              <a:t>Classroom set up that mixes girls and boys. </a:t>
            </a:r>
          </a:p>
          <a:p>
            <a:r>
              <a:rPr lang="en-US" dirty="0"/>
              <a:t>Classroom set up that enhances participation of both girls and boys. </a:t>
            </a:r>
          </a:p>
          <a:p>
            <a:endParaRPr lang="en-US" dirty="0"/>
          </a:p>
        </p:txBody>
      </p:sp>
    </p:spTree>
    <p:extLst>
      <p:ext uri="{BB962C8B-B14F-4D97-AF65-F5344CB8AC3E}">
        <p14:creationId xmlns:p14="http://schemas.microsoft.com/office/powerpoint/2010/main" val="3159312652"/>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914" y="365126"/>
            <a:ext cx="9755608" cy="1030968"/>
          </a:xfrm>
        </p:spPr>
        <p:txBody>
          <a:bodyPr>
            <a:noAutofit/>
          </a:bodyPr>
          <a:lstStyle/>
          <a:p>
            <a:pPr algn="ctr"/>
            <a:r>
              <a:rPr lang="en-US" sz="3600" b="1" dirty="0">
                <a:solidFill>
                  <a:srgbClr val="006BBC"/>
                </a:solidFill>
              </a:rPr>
              <a:t>Classroom Arrangement in a Gender Responsive Classroom (Cont’d)</a:t>
            </a:r>
          </a:p>
        </p:txBody>
      </p:sp>
      <p:sp>
        <p:nvSpPr>
          <p:cNvPr id="3" name="Content Placeholder 2"/>
          <p:cNvSpPr>
            <a:spLocks noGrp="1"/>
          </p:cNvSpPr>
          <p:nvPr>
            <p:ph idx="1"/>
          </p:nvPr>
        </p:nvSpPr>
        <p:spPr>
          <a:xfrm>
            <a:off x="1161826" y="1396094"/>
            <a:ext cx="10191974" cy="4929402"/>
          </a:xfrm>
        </p:spPr>
        <p:txBody>
          <a:bodyPr>
            <a:noAutofit/>
          </a:bodyPr>
          <a:lstStyle/>
          <a:p>
            <a:pPr marL="0" indent="0">
              <a:buNone/>
            </a:pPr>
            <a:endParaRPr lang="en-US" dirty="0"/>
          </a:p>
          <a:p>
            <a:r>
              <a:rPr lang="en-US" dirty="0"/>
              <a:t>Arrangement of the desks that encourages all learners to speak out and overcome shyness. </a:t>
            </a:r>
          </a:p>
          <a:p>
            <a:r>
              <a:rPr lang="en-US" dirty="0"/>
              <a:t> Chairs in laboratories that are appropriate in size and shape enabling effective participation of both girls and boys. </a:t>
            </a:r>
          </a:p>
          <a:p>
            <a:r>
              <a:rPr lang="en-US" dirty="0"/>
              <a:t> Fixtures and visual aids on the walls that send gender responsive messages. </a:t>
            </a:r>
          </a:p>
          <a:p>
            <a:r>
              <a:rPr lang="en-US" dirty="0"/>
              <a:t> Appropriate shelf heights in the libraries. </a:t>
            </a:r>
          </a:p>
          <a:p>
            <a:r>
              <a:rPr lang="en-US" dirty="0"/>
              <a:t> Appropriate size, shape and weight of desks and chairs. </a:t>
            </a:r>
          </a:p>
          <a:p>
            <a:endParaRPr lang="en-US" dirty="0"/>
          </a:p>
        </p:txBody>
      </p:sp>
    </p:spTree>
    <p:extLst>
      <p:ext uri="{BB962C8B-B14F-4D97-AF65-F5344CB8AC3E}">
        <p14:creationId xmlns:p14="http://schemas.microsoft.com/office/powerpoint/2010/main" val="489894090"/>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6380" y="365125"/>
            <a:ext cx="9803386" cy="941161"/>
          </a:xfrm>
        </p:spPr>
        <p:txBody>
          <a:bodyPr>
            <a:normAutofit fontScale="90000"/>
          </a:bodyPr>
          <a:lstStyle/>
          <a:p>
            <a:r>
              <a:rPr lang="en-US" sz="3600" b="1" dirty="0">
                <a:solidFill>
                  <a:srgbClr val="006BBC"/>
                </a:solidFill>
              </a:rPr>
              <a:t>Classroom Interactions in a Gender Responsive Classroom </a:t>
            </a:r>
            <a:endParaRPr lang="en-US" sz="3600" dirty="0">
              <a:solidFill>
                <a:srgbClr val="006BBC"/>
              </a:solidFill>
            </a:endParaRPr>
          </a:p>
        </p:txBody>
      </p:sp>
      <p:sp>
        <p:nvSpPr>
          <p:cNvPr id="3" name="Content Placeholder 2"/>
          <p:cNvSpPr>
            <a:spLocks noGrp="1"/>
          </p:cNvSpPr>
          <p:nvPr>
            <p:ph idx="1"/>
          </p:nvPr>
        </p:nvSpPr>
        <p:spPr>
          <a:xfrm>
            <a:off x="860612" y="2008255"/>
            <a:ext cx="10736132" cy="4123603"/>
          </a:xfrm>
        </p:spPr>
        <p:txBody>
          <a:bodyPr>
            <a:noAutofit/>
          </a:bodyPr>
          <a:lstStyle/>
          <a:p>
            <a:r>
              <a:rPr lang="en-US" dirty="0"/>
              <a:t>Create and enforce a conducive learning environment classroom that is gender responsive, age specific and respectful. </a:t>
            </a:r>
          </a:p>
          <a:p>
            <a:pPr marL="0" indent="0">
              <a:buNone/>
            </a:pPr>
            <a:r>
              <a:rPr lang="en-US" dirty="0">
                <a:solidFill>
                  <a:schemeClr val="accent2"/>
                </a:solidFill>
              </a:rPr>
              <a:t>The teachers should: </a:t>
            </a:r>
          </a:p>
          <a:p>
            <a:r>
              <a:rPr lang="en-US" dirty="0"/>
              <a:t>Take care of the dynamics of gender responsive classroom interaction. </a:t>
            </a:r>
          </a:p>
          <a:p>
            <a:r>
              <a:rPr lang="en-US" dirty="0"/>
              <a:t>Ensure gender responsive interaction in the classroom. </a:t>
            </a:r>
          </a:p>
        </p:txBody>
      </p:sp>
    </p:spTree>
    <p:extLst>
      <p:ext uri="{BB962C8B-B14F-4D97-AF65-F5344CB8AC3E}">
        <p14:creationId xmlns:p14="http://schemas.microsoft.com/office/powerpoint/2010/main" val="3194627593"/>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015" y="397782"/>
            <a:ext cx="9274564" cy="1129804"/>
          </a:xfrm>
        </p:spPr>
        <p:txBody>
          <a:bodyPr>
            <a:noAutofit/>
          </a:bodyPr>
          <a:lstStyle/>
          <a:p>
            <a:pPr algn="ctr"/>
            <a:r>
              <a:rPr lang="en-US" sz="3600" b="1" dirty="0">
                <a:solidFill>
                  <a:srgbClr val="006BBC"/>
                </a:solidFill>
              </a:rPr>
              <a:t>Classroom Interactions in a Gender Responsive Classroom ( cont’d)</a:t>
            </a:r>
          </a:p>
        </p:txBody>
      </p:sp>
      <p:sp>
        <p:nvSpPr>
          <p:cNvPr id="3" name="Content Placeholder 2"/>
          <p:cNvSpPr>
            <a:spLocks noGrp="1"/>
          </p:cNvSpPr>
          <p:nvPr>
            <p:ph idx="1"/>
          </p:nvPr>
        </p:nvSpPr>
        <p:spPr>
          <a:xfrm>
            <a:off x="585107" y="1736378"/>
            <a:ext cx="11021785" cy="3276685"/>
          </a:xfrm>
        </p:spPr>
        <p:txBody>
          <a:bodyPr>
            <a:noAutofit/>
          </a:bodyPr>
          <a:lstStyle/>
          <a:p>
            <a:pPr marL="0" indent="0">
              <a:buNone/>
            </a:pPr>
            <a:endParaRPr lang="en-US" sz="3200" dirty="0"/>
          </a:p>
          <a:p>
            <a:r>
              <a:rPr lang="en-US" sz="3200" dirty="0"/>
              <a:t>Eliminate inappropriate behavior that may interfere with gender responsive classroom interaction. </a:t>
            </a:r>
          </a:p>
          <a:p>
            <a:r>
              <a:rPr lang="en-US" sz="3200" dirty="0"/>
              <a:t>Involve both boys and girls in the classroom and extracurricular activities. </a:t>
            </a:r>
          </a:p>
          <a:p>
            <a:pPr marL="0" indent="0">
              <a:buNone/>
            </a:pPr>
            <a:endParaRPr lang="en-US" sz="3200" dirty="0"/>
          </a:p>
        </p:txBody>
      </p:sp>
    </p:spTree>
    <p:extLst>
      <p:ext uri="{BB962C8B-B14F-4D97-AF65-F5344CB8AC3E}">
        <p14:creationId xmlns:p14="http://schemas.microsoft.com/office/powerpoint/2010/main" val="3128346293"/>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571" y="365125"/>
            <a:ext cx="11027229" cy="1014639"/>
          </a:xfrm>
        </p:spPr>
        <p:txBody>
          <a:bodyPr>
            <a:normAutofit/>
          </a:bodyPr>
          <a:lstStyle/>
          <a:p>
            <a:r>
              <a:rPr lang="en-US" sz="3600" b="1" dirty="0">
                <a:solidFill>
                  <a:srgbClr val="006BBC"/>
                </a:solidFill>
              </a:rPr>
              <a:t>Feedback in a Gender Responsive Classroom </a:t>
            </a:r>
          </a:p>
        </p:txBody>
      </p:sp>
      <p:sp>
        <p:nvSpPr>
          <p:cNvPr id="3" name="Content Placeholder 2"/>
          <p:cNvSpPr>
            <a:spLocks noGrp="1"/>
          </p:cNvSpPr>
          <p:nvPr>
            <p:ph idx="1"/>
          </p:nvPr>
        </p:nvSpPr>
        <p:spPr>
          <a:xfrm>
            <a:off x="580913" y="1621206"/>
            <a:ext cx="10772887" cy="4058832"/>
          </a:xfrm>
        </p:spPr>
        <p:txBody>
          <a:bodyPr>
            <a:noAutofit/>
          </a:bodyPr>
          <a:lstStyle/>
          <a:p>
            <a:pPr marL="0" indent="0">
              <a:buNone/>
            </a:pPr>
            <a:r>
              <a:rPr lang="en-US" dirty="0"/>
              <a:t>It is important for the teacher to ensure that the learners are learning. </a:t>
            </a:r>
          </a:p>
          <a:p>
            <a:pPr marL="0" indent="0">
              <a:buNone/>
            </a:pPr>
            <a:endParaRPr lang="en-US" dirty="0"/>
          </a:p>
          <a:p>
            <a:r>
              <a:rPr lang="en-US" dirty="0"/>
              <a:t>This is done through effective feedback. </a:t>
            </a:r>
          </a:p>
          <a:p>
            <a:r>
              <a:rPr lang="en-US" dirty="0"/>
              <a:t>Teachers should therefore endeavor to create an environment where they can receive feedback from the learners to confirm that learning is taking place. </a:t>
            </a:r>
          </a:p>
          <a:p>
            <a:r>
              <a:rPr lang="en-US" dirty="0"/>
              <a:t>The teacher should encourage – and be willing to accept – feedback from the learners in order to improve the teaching and learning process. </a:t>
            </a:r>
          </a:p>
        </p:txBody>
      </p:sp>
    </p:spTree>
    <p:extLst>
      <p:ext uri="{BB962C8B-B14F-4D97-AF65-F5344CB8AC3E}">
        <p14:creationId xmlns:p14="http://schemas.microsoft.com/office/powerpoint/2010/main" val="34231198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2707" y="538844"/>
            <a:ext cx="10235293" cy="677636"/>
          </a:xfrm>
        </p:spPr>
        <p:txBody>
          <a:bodyPr>
            <a:normAutofit fontScale="90000"/>
          </a:bodyPr>
          <a:lstStyle/>
          <a:p>
            <a:pPr algn="l"/>
            <a:r>
              <a:rPr lang="en-US" dirty="0"/>
              <a:t/>
            </a:r>
            <a:br>
              <a:rPr lang="en-US" dirty="0"/>
            </a:br>
            <a:r>
              <a:rPr lang="en-US" sz="3100" b="1" dirty="0">
                <a:solidFill>
                  <a:srgbClr val="006BBC"/>
                </a:solidFill>
                <a:latin typeface="Calibri (Body)"/>
              </a:rPr>
              <a:t>1.1.4: International, Regional and National Legal Frameworks</a:t>
            </a:r>
          </a:p>
        </p:txBody>
      </p:sp>
      <p:sp>
        <p:nvSpPr>
          <p:cNvPr id="3" name="Subtitle 2"/>
          <p:cNvSpPr>
            <a:spLocks noGrp="1"/>
          </p:cNvSpPr>
          <p:nvPr>
            <p:ph type="subTitle" idx="1"/>
          </p:nvPr>
        </p:nvSpPr>
        <p:spPr>
          <a:xfrm>
            <a:off x="234587" y="1974024"/>
            <a:ext cx="10631531" cy="2363308"/>
          </a:xfrm>
        </p:spPr>
        <p:txBody>
          <a:bodyPr>
            <a:normAutofit fontScale="25000" lnSpcReduction="20000"/>
          </a:bodyPr>
          <a:lstStyle/>
          <a:p>
            <a:pPr lvl="1" algn="l"/>
            <a:r>
              <a:rPr lang="en-US" sz="9600" b="1" dirty="0">
                <a:solidFill>
                  <a:srgbClr val="006BBC"/>
                </a:solidFill>
                <a:latin typeface="Calibri (Body)"/>
              </a:rPr>
              <a:t>National Legal</a:t>
            </a:r>
            <a:endParaRPr lang="en-US" sz="9600" dirty="0"/>
          </a:p>
          <a:p>
            <a:pPr marL="800100" lvl="1" indent="-342900" algn="l">
              <a:buFont typeface="Arial" panose="020B0604020202020204" pitchFamily="34" charset="0"/>
              <a:buChar char="•"/>
            </a:pPr>
            <a:r>
              <a:rPr lang="en-US" sz="9600" dirty="0"/>
              <a:t>The constitution of the Republic of Rwanda of 2003 as amended in 2015 (Art.51). </a:t>
            </a:r>
          </a:p>
          <a:p>
            <a:pPr marL="800100" lvl="1" indent="-342900" algn="l">
              <a:buFont typeface="Arial" panose="020B0604020202020204" pitchFamily="34" charset="0"/>
              <a:buChar char="•"/>
            </a:pPr>
            <a:r>
              <a:rPr lang="en-US" sz="9600" dirty="0"/>
              <a:t>Law n° 01/2007 of 20/01/2007 (Article 11) relating to the protection of persons with disabilities.</a:t>
            </a:r>
          </a:p>
          <a:p>
            <a:pPr marL="800100" lvl="1" indent="-342900" algn="l">
              <a:buFont typeface="Arial" panose="020B0604020202020204" pitchFamily="34" charset="0"/>
              <a:buChar char="•"/>
            </a:pPr>
            <a:r>
              <a:rPr lang="en-US" sz="9600" dirty="0"/>
              <a:t>Law N° 12/2001 of 28 April 2001 relating to rights and protection of the child against violence, in Article 15</a:t>
            </a:r>
          </a:p>
          <a:p>
            <a:pPr lvl="1" algn="l"/>
            <a:r>
              <a:rPr lang="en-US" sz="9600" b="1" dirty="0">
                <a:solidFill>
                  <a:srgbClr val="006BBC"/>
                </a:solidFill>
                <a:latin typeface="Calibri (Body)"/>
              </a:rPr>
              <a:t>Regional</a:t>
            </a:r>
          </a:p>
          <a:p>
            <a:pPr marL="914400" lvl="1" indent="-457200" algn="l">
              <a:buFont typeface="Arial" panose="020B0604020202020204" pitchFamily="34" charset="0"/>
              <a:buChar char="•"/>
            </a:pPr>
            <a:r>
              <a:rPr lang="en-GB" sz="9600" dirty="0"/>
              <a:t>East African Community Persons with Disability Act 2015.</a:t>
            </a:r>
            <a:endParaRPr lang="en-US" sz="9600" b="1" dirty="0">
              <a:solidFill>
                <a:srgbClr val="006BBC"/>
              </a:solidFill>
              <a:latin typeface="Calibri (Body)"/>
            </a:endParaRPr>
          </a:p>
          <a:p>
            <a:pPr lvl="1" algn="l"/>
            <a:r>
              <a:rPr lang="en-US" sz="9600" b="1" dirty="0">
                <a:solidFill>
                  <a:srgbClr val="006BBC"/>
                </a:solidFill>
                <a:latin typeface="Calibri (Body)"/>
              </a:rPr>
              <a:t>National</a:t>
            </a:r>
          </a:p>
          <a:p>
            <a:pPr lvl="1" algn="l"/>
            <a:r>
              <a:rPr lang="en-GB" sz="9600" dirty="0"/>
              <a:t>United Nations Convention on the Rights of Persons with Disabilities (UNCRPD).</a:t>
            </a:r>
            <a:endParaRPr lang="en-GB" sz="9600" b="1" dirty="0">
              <a:solidFill>
                <a:srgbClr val="006BBC"/>
              </a:solidFill>
              <a:latin typeface="Calibri (Body)"/>
            </a:endParaRPr>
          </a:p>
          <a:p>
            <a:pPr marL="914400" lvl="1" indent="-457200" algn="l">
              <a:buFont typeface="Arial" panose="020B0604020202020204" pitchFamily="34" charset="0"/>
              <a:buChar char="•"/>
            </a:pPr>
            <a:endParaRPr lang="en-US" sz="7400" dirty="0"/>
          </a:p>
          <a:p>
            <a:pPr lvl="1" algn="l"/>
            <a:endParaRPr lang="en-US" sz="7400" b="1" dirty="0">
              <a:solidFill>
                <a:srgbClr val="006BBC"/>
              </a:solidFill>
              <a:latin typeface="Calibri (Body)"/>
            </a:endParaRPr>
          </a:p>
          <a:p>
            <a:pPr marL="800100" lvl="1" indent="-342900" algn="l">
              <a:buFont typeface="Arial" panose="020B0604020202020204" pitchFamily="34" charset="0"/>
              <a:buChar char="•"/>
            </a:pPr>
            <a:endParaRPr lang="en-US" sz="7400" dirty="0"/>
          </a:p>
          <a:p>
            <a:pPr marL="800100" lvl="1" indent="-342900" algn="l">
              <a:buFont typeface="Arial" panose="020B0604020202020204" pitchFamily="34" charset="0"/>
              <a:buChar char="•"/>
            </a:pPr>
            <a:endParaRPr lang="en-US" sz="2400" dirty="0"/>
          </a:p>
          <a:p>
            <a:pPr lvl="1" algn="l"/>
            <a:r>
              <a:rPr lang="en-US" sz="2400" dirty="0"/>
              <a:t>  </a:t>
            </a:r>
          </a:p>
        </p:txBody>
      </p:sp>
    </p:spTree>
    <p:extLst>
      <p:ext uri="{BB962C8B-B14F-4D97-AF65-F5344CB8AC3E}">
        <p14:creationId xmlns:p14="http://schemas.microsoft.com/office/powerpoint/2010/main" val="2570133566"/>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557" y="365126"/>
            <a:ext cx="10978243" cy="696232"/>
          </a:xfrm>
        </p:spPr>
        <p:txBody>
          <a:bodyPr>
            <a:normAutofit/>
          </a:bodyPr>
          <a:lstStyle/>
          <a:p>
            <a:r>
              <a:rPr lang="en-US" sz="3600" b="1" dirty="0">
                <a:solidFill>
                  <a:srgbClr val="006BBC"/>
                </a:solidFill>
              </a:rPr>
              <a:t>Feedback in a Gender Responsive Classroom </a:t>
            </a:r>
            <a:r>
              <a:rPr lang="en-US" sz="3600" dirty="0" err="1">
                <a:solidFill>
                  <a:srgbClr val="006BBC"/>
                </a:solidFill>
              </a:rPr>
              <a:t>cnt’d</a:t>
            </a:r>
            <a:endParaRPr lang="en-US" sz="3600" dirty="0">
              <a:solidFill>
                <a:srgbClr val="006BBC"/>
              </a:solidFill>
            </a:endParaRPr>
          </a:p>
        </p:txBody>
      </p:sp>
      <p:sp>
        <p:nvSpPr>
          <p:cNvPr id="3" name="Content Placeholder 2"/>
          <p:cNvSpPr>
            <a:spLocks noGrp="1"/>
          </p:cNvSpPr>
          <p:nvPr>
            <p:ph idx="1"/>
          </p:nvPr>
        </p:nvSpPr>
        <p:spPr>
          <a:xfrm>
            <a:off x="375557" y="1061358"/>
            <a:ext cx="10978243" cy="5124289"/>
          </a:xfrm>
        </p:spPr>
        <p:txBody>
          <a:bodyPr>
            <a:noAutofit/>
          </a:bodyPr>
          <a:lstStyle/>
          <a:p>
            <a:pPr marL="0" indent="0">
              <a:buNone/>
            </a:pPr>
            <a:endParaRPr lang="en-US" dirty="0"/>
          </a:p>
          <a:p>
            <a:r>
              <a:rPr lang="en-US" dirty="0"/>
              <a:t>If the teacher is male, it may be particularly difficult for girls to give feedback, as they may be socialized not to ask questions a man or answer back. The teachers need to help the learners to recognize that it is normal to ask questions. </a:t>
            </a:r>
          </a:p>
          <a:p>
            <a:r>
              <a:rPr lang="en-US" dirty="0"/>
              <a:t> Make time for adequate feedback from both girls and boys to ensure that both all have understood the lesson. </a:t>
            </a:r>
          </a:p>
          <a:p>
            <a:r>
              <a:rPr lang="en-US" dirty="0"/>
              <a:t> Enhance classroom participation by ensuring that both girls and boys answer questions. </a:t>
            </a:r>
          </a:p>
          <a:p>
            <a:r>
              <a:rPr lang="en-US" dirty="0"/>
              <a:t> Allow the learners enough time to answer or ask questions and do not interrupt them mid-way </a:t>
            </a:r>
          </a:p>
          <a:p>
            <a:endParaRPr lang="en-US" dirty="0"/>
          </a:p>
        </p:txBody>
      </p:sp>
    </p:spTree>
    <p:extLst>
      <p:ext uri="{BB962C8B-B14F-4D97-AF65-F5344CB8AC3E}">
        <p14:creationId xmlns:p14="http://schemas.microsoft.com/office/powerpoint/2010/main" val="959618036"/>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1369" y="730886"/>
            <a:ext cx="9412942" cy="908504"/>
          </a:xfrm>
        </p:spPr>
        <p:txBody>
          <a:bodyPr>
            <a:noAutofit/>
          </a:bodyPr>
          <a:lstStyle/>
          <a:p>
            <a:pPr algn="ctr"/>
            <a:r>
              <a:rPr lang="en-US" sz="3600" b="1" dirty="0">
                <a:solidFill>
                  <a:schemeClr val="accent5"/>
                </a:solidFill>
              </a:rPr>
              <a:t>Language in a Gender Responsive Classroom </a:t>
            </a:r>
            <a:endParaRPr lang="en-US" sz="3600" dirty="0">
              <a:solidFill>
                <a:schemeClr val="accent5"/>
              </a:solidFill>
            </a:endParaRPr>
          </a:p>
        </p:txBody>
      </p:sp>
      <p:sp>
        <p:nvSpPr>
          <p:cNvPr id="3" name="Content Placeholder 2"/>
          <p:cNvSpPr>
            <a:spLocks noGrp="1"/>
          </p:cNvSpPr>
          <p:nvPr>
            <p:ph idx="1"/>
          </p:nvPr>
        </p:nvSpPr>
        <p:spPr>
          <a:xfrm>
            <a:off x="610960" y="2415861"/>
            <a:ext cx="10970079" cy="2179864"/>
          </a:xfrm>
        </p:spPr>
        <p:txBody>
          <a:bodyPr>
            <a:normAutofit/>
          </a:bodyPr>
          <a:lstStyle/>
          <a:p>
            <a:r>
              <a:rPr lang="en-US" sz="3200" dirty="0"/>
              <a:t>Inappropriate language use can send negative messages to learners and stop them from learning. </a:t>
            </a:r>
          </a:p>
          <a:p>
            <a:r>
              <a:rPr lang="en-US" sz="3200" dirty="0"/>
              <a:t>Reference to your module on page 104, discuss mechanisms a teacher use to get feedback from both boys and girls.</a:t>
            </a:r>
          </a:p>
        </p:txBody>
      </p:sp>
    </p:spTree>
    <p:extLst>
      <p:ext uri="{BB962C8B-B14F-4D97-AF65-F5344CB8AC3E}">
        <p14:creationId xmlns:p14="http://schemas.microsoft.com/office/powerpoint/2010/main" val="1437671652"/>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4543" y="365126"/>
            <a:ext cx="10929257" cy="1022804"/>
          </a:xfrm>
        </p:spPr>
        <p:txBody>
          <a:bodyPr>
            <a:noAutofit/>
          </a:bodyPr>
          <a:lstStyle/>
          <a:p>
            <a:r>
              <a:rPr lang="en-US" sz="3600" dirty="0"/>
              <a:t/>
            </a:r>
            <a:br>
              <a:rPr lang="en-US" sz="3600" dirty="0"/>
            </a:br>
            <a:r>
              <a:rPr lang="en-US" sz="3600" b="1" dirty="0">
                <a:solidFill>
                  <a:schemeClr val="accent5"/>
                </a:solidFill>
              </a:rPr>
              <a:t>Implicit Gender Bias  </a:t>
            </a:r>
            <a:endParaRPr lang="en-US" sz="3600" dirty="0">
              <a:solidFill>
                <a:schemeClr val="accent5"/>
              </a:solidFill>
            </a:endParaRPr>
          </a:p>
        </p:txBody>
      </p:sp>
      <p:sp>
        <p:nvSpPr>
          <p:cNvPr id="3" name="Content Placeholder 2"/>
          <p:cNvSpPr>
            <a:spLocks noGrp="1"/>
          </p:cNvSpPr>
          <p:nvPr>
            <p:ph idx="1"/>
          </p:nvPr>
        </p:nvSpPr>
        <p:spPr>
          <a:xfrm>
            <a:off x="744134" y="1947329"/>
            <a:ext cx="10290074" cy="2613914"/>
          </a:xfrm>
        </p:spPr>
        <p:txBody>
          <a:bodyPr>
            <a:noAutofit/>
          </a:bodyPr>
          <a:lstStyle/>
          <a:p>
            <a:endParaRPr lang="en-US" sz="3200" dirty="0"/>
          </a:p>
          <a:p>
            <a:r>
              <a:rPr lang="en-US" sz="3200" dirty="0"/>
              <a:t>Implicit bias refers to unconscious attitudes, reactions, stereotypes, and categories that affect behavior and understanding. </a:t>
            </a:r>
          </a:p>
        </p:txBody>
      </p:sp>
    </p:spTree>
    <p:extLst>
      <p:ext uri="{BB962C8B-B14F-4D97-AF65-F5344CB8AC3E}">
        <p14:creationId xmlns:p14="http://schemas.microsoft.com/office/powerpoint/2010/main" val="872487888"/>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214" y="365126"/>
            <a:ext cx="10945586" cy="1047296"/>
          </a:xfrm>
        </p:spPr>
        <p:txBody>
          <a:bodyPr>
            <a:noAutofit/>
          </a:bodyPr>
          <a:lstStyle/>
          <a:p>
            <a:r>
              <a:rPr lang="en-US" sz="3600" b="1" dirty="0">
                <a:solidFill>
                  <a:srgbClr val="006BBC"/>
                </a:solidFill>
              </a:rPr>
              <a:t>School-Related Gender-Based Violence (SRGBV) </a:t>
            </a:r>
            <a:endParaRPr lang="en-US" sz="3600" dirty="0">
              <a:solidFill>
                <a:srgbClr val="006BBC"/>
              </a:solidFill>
            </a:endParaRPr>
          </a:p>
        </p:txBody>
      </p:sp>
      <p:sp>
        <p:nvSpPr>
          <p:cNvPr id="3" name="Content Placeholder 2"/>
          <p:cNvSpPr>
            <a:spLocks noGrp="1"/>
          </p:cNvSpPr>
          <p:nvPr>
            <p:ph idx="1"/>
          </p:nvPr>
        </p:nvSpPr>
        <p:spPr>
          <a:xfrm>
            <a:off x="537882" y="1583554"/>
            <a:ext cx="11403105" cy="4799489"/>
          </a:xfrm>
        </p:spPr>
        <p:txBody>
          <a:bodyPr>
            <a:noAutofit/>
          </a:bodyPr>
          <a:lstStyle/>
          <a:p>
            <a:pPr marL="0" indent="0">
              <a:buNone/>
            </a:pPr>
            <a:r>
              <a:rPr lang="en-US" dirty="0">
                <a:solidFill>
                  <a:schemeClr val="accent2"/>
                </a:solidFill>
              </a:rPr>
              <a:t>Activity                     </a:t>
            </a:r>
            <a:r>
              <a:rPr lang="en-US" dirty="0"/>
              <a:t>                                            </a:t>
            </a:r>
            <a:r>
              <a:rPr lang="en-US" sz="2800" dirty="0">
                <a:solidFill>
                  <a:schemeClr val="accent2"/>
                </a:solidFill>
                <a:latin typeface="Calibri (Body)"/>
              </a:rPr>
              <a:t> ( Group of 5 and presentation)</a:t>
            </a:r>
            <a:endParaRPr lang="en-US" dirty="0"/>
          </a:p>
          <a:p>
            <a:pPr marL="0" indent="0">
              <a:buNone/>
            </a:pPr>
            <a:r>
              <a:rPr lang="en-US" i="1" dirty="0"/>
              <a:t>Read the activity and respond to the questions (p. 109): </a:t>
            </a:r>
          </a:p>
          <a:p>
            <a:pPr lvl="1"/>
            <a:r>
              <a:rPr lang="en-US" sz="2800" dirty="0"/>
              <a:t>→ What is wrong with the teacher of Monica? How can you differently support Monica? Which types of School Related Gender-Based Violence is Monica facing? </a:t>
            </a:r>
          </a:p>
          <a:p>
            <a:pPr lvl="1"/>
            <a:r>
              <a:rPr lang="en-US" sz="2800" dirty="0"/>
              <a:t>→ Do girls and boys experience violence in your school? → If yes, which types of violence do they experience? </a:t>
            </a:r>
          </a:p>
          <a:p>
            <a:pPr lvl="1"/>
            <a:r>
              <a:rPr lang="en-US" sz="2800" dirty="0"/>
              <a:t>→ What are possible causes of School-Related </a:t>
            </a:r>
            <a:r>
              <a:rPr lang="en-US" sz="2800" dirty="0" err="1"/>
              <a:t>GenderBased</a:t>
            </a:r>
            <a:r>
              <a:rPr lang="en-US" sz="2800" dirty="0"/>
              <a:t> Violence (SRGBV) in your school? </a:t>
            </a:r>
          </a:p>
          <a:p>
            <a:pPr lvl="1"/>
            <a:r>
              <a:rPr lang="en-US" sz="2800" dirty="0"/>
              <a:t>→ How do you address SRGBV in your school?</a:t>
            </a:r>
          </a:p>
        </p:txBody>
      </p:sp>
    </p:spTree>
    <p:extLst>
      <p:ext uri="{BB962C8B-B14F-4D97-AF65-F5344CB8AC3E}">
        <p14:creationId xmlns:p14="http://schemas.microsoft.com/office/powerpoint/2010/main" val="2520372197"/>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214" y="365126"/>
            <a:ext cx="10945586" cy="1047296"/>
          </a:xfrm>
        </p:spPr>
        <p:txBody>
          <a:bodyPr>
            <a:noAutofit/>
          </a:bodyPr>
          <a:lstStyle/>
          <a:p>
            <a:r>
              <a:rPr lang="en-US" sz="3600" b="1" dirty="0">
                <a:solidFill>
                  <a:srgbClr val="006BBC"/>
                </a:solidFill>
              </a:rPr>
              <a:t>School-Related Gender-Based Violence (SRGBV) </a:t>
            </a:r>
            <a:endParaRPr lang="en-US" sz="3600" dirty="0">
              <a:solidFill>
                <a:srgbClr val="006BBC"/>
              </a:solidFill>
            </a:endParaRPr>
          </a:p>
        </p:txBody>
      </p:sp>
      <p:sp>
        <p:nvSpPr>
          <p:cNvPr id="3" name="Content Placeholder 2"/>
          <p:cNvSpPr>
            <a:spLocks noGrp="1"/>
          </p:cNvSpPr>
          <p:nvPr>
            <p:ph idx="1"/>
          </p:nvPr>
        </p:nvSpPr>
        <p:spPr>
          <a:xfrm>
            <a:off x="559398" y="1485900"/>
            <a:ext cx="10794402" cy="4495351"/>
          </a:xfrm>
        </p:spPr>
        <p:txBody>
          <a:bodyPr>
            <a:noAutofit/>
          </a:bodyPr>
          <a:lstStyle/>
          <a:p>
            <a:endParaRPr lang="en-US" dirty="0"/>
          </a:p>
          <a:p>
            <a:r>
              <a:rPr lang="en-US" dirty="0"/>
              <a:t>Acts or threats of sexual, physical, or psychological violence based on gender norms and stereotypes occurring in and around schools.</a:t>
            </a:r>
          </a:p>
          <a:p>
            <a:r>
              <a:rPr lang="en-US" dirty="0"/>
              <a:t>SRGBV relates to all forms of violence, including fear of violence, that occur in relation to bias against sexual orientation, gender identity and expression. </a:t>
            </a:r>
          </a:p>
          <a:p>
            <a:r>
              <a:rPr lang="en-US" dirty="0"/>
              <a:t> It is based on stereotypes, roles, or norms, attributed to, or expected of children because of their sexual orientation or gender identities. </a:t>
            </a:r>
          </a:p>
          <a:p>
            <a:r>
              <a:rPr lang="en-US" dirty="0"/>
              <a:t> SRGBV violates children’s fundamental human rights and is a form of gender discrimination. </a:t>
            </a:r>
          </a:p>
          <a:p>
            <a:endParaRPr lang="en-US" dirty="0"/>
          </a:p>
          <a:p>
            <a:pPr marL="0" indent="0">
              <a:buNone/>
            </a:pPr>
            <a:endParaRPr lang="en-US" dirty="0"/>
          </a:p>
        </p:txBody>
      </p:sp>
    </p:spTree>
    <p:extLst>
      <p:ext uri="{BB962C8B-B14F-4D97-AF65-F5344CB8AC3E}">
        <p14:creationId xmlns:p14="http://schemas.microsoft.com/office/powerpoint/2010/main" val="3598905335"/>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4082" y="859976"/>
            <a:ext cx="10855779" cy="598261"/>
          </a:xfrm>
        </p:spPr>
        <p:txBody>
          <a:bodyPr>
            <a:normAutofit/>
          </a:bodyPr>
          <a:lstStyle/>
          <a:p>
            <a:r>
              <a:rPr lang="en-US" sz="3600" b="1" dirty="0">
                <a:solidFill>
                  <a:srgbClr val="006BBC"/>
                </a:solidFill>
              </a:rPr>
              <a:t>School-Related Gender-Based Violence (SRGBV </a:t>
            </a:r>
            <a:r>
              <a:rPr lang="en-US" sz="3600" dirty="0">
                <a:solidFill>
                  <a:srgbClr val="006BBC"/>
                </a:solidFill>
              </a:rPr>
              <a:t>Cont’d)</a:t>
            </a:r>
          </a:p>
        </p:txBody>
      </p:sp>
      <p:sp>
        <p:nvSpPr>
          <p:cNvPr id="3" name="Content Placeholder 2"/>
          <p:cNvSpPr>
            <a:spLocks noGrp="1"/>
          </p:cNvSpPr>
          <p:nvPr>
            <p:ph idx="1"/>
          </p:nvPr>
        </p:nvSpPr>
        <p:spPr>
          <a:xfrm>
            <a:off x="498021" y="1828165"/>
            <a:ext cx="10855779" cy="2984669"/>
          </a:xfrm>
        </p:spPr>
        <p:txBody>
          <a:bodyPr>
            <a:noAutofit/>
          </a:bodyPr>
          <a:lstStyle/>
          <a:p>
            <a:pPr marL="0" indent="0">
              <a:buNone/>
            </a:pPr>
            <a:endParaRPr lang="en-US" dirty="0"/>
          </a:p>
          <a:p>
            <a:r>
              <a:rPr lang="en-US" dirty="0"/>
              <a:t>Experiencing SRGBV can compromise a child’s well-being, their physical and emotional health, as well as harming their cognitive and emotional development. </a:t>
            </a:r>
          </a:p>
          <a:p>
            <a:r>
              <a:rPr lang="en-US" dirty="0"/>
              <a:t> Evidence suggests that SRGBV can also have long-term and far-reaching consequences for young people who have witnessed such violence. </a:t>
            </a:r>
          </a:p>
        </p:txBody>
      </p:sp>
    </p:spTree>
    <p:extLst>
      <p:ext uri="{BB962C8B-B14F-4D97-AF65-F5344CB8AC3E}">
        <p14:creationId xmlns:p14="http://schemas.microsoft.com/office/powerpoint/2010/main" val="1799128867"/>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01CC55D-ED54-4C5C-95E6-10947BD110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96825" y="513853"/>
            <a:ext cx="5086394" cy="1470395"/>
          </a:xfrm>
        </p:spPr>
        <p:txBody>
          <a:bodyPr anchor="ctr">
            <a:noAutofit/>
          </a:bodyPr>
          <a:lstStyle/>
          <a:p>
            <a:r>
              <a:rPr lang="en-US" sz="3600" b="1" dirty="0">
                <a:solidFill>
                  <a:srgbClr val="006BBC"/>
                </a:solidFill>
              </a:rPr>
              <a:t>School-Related Gender-Based Violence (SRGBV Cont’d)</a:t>
            </a:r>
          </a:p>
        </p:txBody>
      </p:sp>
      <p:grpSp>
        <p:nvGrpSpPr>
          <p:cNvPr id="16" name="Group 15">
            <a:extLst>
              <a:ext uri="{FF2B5EF4-FFF2-40B4-BE49-F238E27FC236}">
                <a16:creationId xmlns:a16="http://schemas.microsoft.com/office/drawing/2014/main" id="{1DE889C7-FAD6-4397-98E2-05D50348445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12" name="Rectangle 11">
              <a:extLst>
                <a:ext uri="{FF2B5EF4-FFF2-40B4-BE49-F238E27FC236}">
                  <a16:creationId xmlns:a16="http://schemas.microsoft.com/office/drawing/2014/main" id="{F399A70F-F8CD-4992-9EF5-6CF15472E73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8F4FEDC-6D80-458C-A665-075D9B9500F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3873B707-463F-40B0-8227-E8CC6C67EB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10765" y="2330505"/>
            <a:ext cx="5086394" cy="3979585"/>
          </a:xfrm>
        </p:spPr>
        <p:txBody>
          <a:bodyPr anchor="ctr">
            <a:normAutofit/>
          </a:bodyPr>
          <a:lstStyle/>
          <a:p>
            <a:pPr marL="0" indent="0">
              <a:buNone/>
            </a:pPr>
            <a:endParaRPr lang="en-US" sz="2400" dirty="0"/>
          </a:p>
          <a:p>
            <a:r>
              <a:rPr lang="en-US" sz="2400" b="1" dirty="0"/>
              <a:t>Physical violence: </a:t>
            </a:r>
            <a:r>
              <a:rPr lang="en-US" sz="2400" dirty="0"/>
              <a:t>any act which causes physical harm because of unlawful physical force. </a:t>
            </a:r>
          </a:p>
          <a:p>
            <a:r>
              <a:rPr lang="en-US" sz="2400" b="1" dirty="0"/>
              <a:t>Sexual violence: </a:t>
            </a:r>
            <a:r>
              <a:rPr lang="en-US" sz="2400" dirty="0"/>
              <a:t>any sexual act performed on an individual without his/her consent. </a:t>
            </a:r>
          </a:p>
          <a:p>
            <a:r>
              <a:rPr lang="en-US" sz="2400" b="1" dirty="0"/>
              <a:t>Sexual violence: </a:t>
            </a:r>
            <a:r>
              <a:rPr lang="en-US" sz="2400" dirty="0"/>
              <a:t>any sexual act performed on an individual without his/her consent. </a:t>
            </a:r>
          </a:p>
          <a:p>
            <a:pPr marL="0" indent="0">
              <a:buNone/>
            </a:pPr>
            <a:endParaRPr lang="en-US" sz="2400" dirty="0"/>
          </a:p>
        </p:txBody>
      </p:sp>
      <p:sp>
        <p:nvSpPr>
          <p:cNvPr id="17" name="Rectangle 16">
            <a:extLst>
              <a:ext uri="{FF2B5EF4-FFF2-40B4-BE49-F238E27FC236}">
                <a16:creationId xmlns:a16="http://schemas.microsoft.com/office/drawing/2014/main" id="{C13237C8-E62C-4F0D-A318-BD6FB6C2D1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19C9EAEA-39D0-4B0E-A0EB-51E7B26740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Diagram&#10;&#10;Description automatically generated">
            <a:extLst>
              <a:ext uri="{FF2B5EF4-FFF2-40B4-BE49-F238E27FC236}">
                <a16:creationId xmlns:a16="http://schemas.microsoft.com/office/drawing/2014/main" id="{BFB34BE0-EBE3-3978-6063-EF785F31E471}"/>
              </a:ext>
            </a:extLst>
          </p:cNvPr>
          <p:cNvPicPr>
            <a:picLocks noChangeAspect="1"/>
          </p:cNvPicPr>
          <p:nvPr/>
        </p:nvPicPr>
        <p:blipFill rotWithShape="1">
          <a:blip r:embed="rId2"/>
          <a:srcRect t="866" r="2" b="2682"/>
          <a:stretch/>
        </p:blipFill>
        <p:spPr>
          <a:xfrm>
            <a:off x="5977788" y="799352"/>
            <a:ext cx="5425410" cy="5259296"/>
          </a:xfrm>
          <a:prstGeom prst="rect">
            <a:avLst/>
          </a:prstGeom>
        </p:spPr>
      </p:pic>
    </p:spTree>
    <p:extLst>
      <p:ext uri="{BB962C8B-B14F-4D97-AF65-F5344CB8AC3E}">
        <p14:creationId xmlns:p14="http://schemas.microsoft.com/office/powerpoint/2010/main" val="2172040212"/>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021" y="365125"/>
            <a:ext cx="10855779" cy="598261"/>
          </a:xfrm>
        </p:spPr>
        <p:txBody>
          <a:bodyPr>
            <a:normAutofit/>
          </a:bodyPr>
          <a:lstStyle/>
          <a:p>
            <a:pPr algn="ctr"/>
            <a:r>
              <a:rPr lang="en-US" sz="2800" b="1" dirty="0">
                <a:solidFill>
                  <a:srgbClr val="006BBC"/>
                </a:solidFill>
              </a:rPr>
              <a:t>LESSON DELIVERY FOR LEARNERS IN AN INCLUSIVE CLASS</a:t>
            </a:r>
          </a:p>
        </p:txBody>
      </p:sp>
      <p:sp>
        <p:nvSpPr>
          <p:cNvPr id="3" name="Content Placeholder 2"/>
          <p:cNvSpPr>
            <a:spLocks noGrp="1"/>
          </p:cNvSpPr>
          <p:nvPr>
            <p:ph idx="1"/>
          </p:nvPr>
        </p:nvSpPr>
        <p:spPr>
          <a:xfrm>
            <a:off x="668110" y="1469414"/>
            <a:ext cx="10855779" cy="4307442"/>
          </a:xfrm>
        </p:spPr>
        <p:txBody>
          <a:bodyPr>
            <a:noAutofit/>
          </a:bodyPr>
          <a:lstStyle/>
          <a:p>
            <a:pPr marL="0" indent="0">
              <a:buNone/>
            </a:pPr>
            <a:r>
              <a:rPr lang="en-US" b="1" dirty="0">
                <a:solidFill>
                  <a:schemeClr val="accent2"/>
                </a:solidFill>
              </a:rPr>
              <a:t>Activity                                                               </a:t>
            </a:r>
            <a:r>
              <a:rPr lang="en-US" dirty="0">
                <a:solidFill>
                  <a:schemeClr val="accent2"/>
                </a:solidFill>
                <a:latin typeface="Calibri (Body)"/>
              </a:rPr>
              <a:t>( Group of 5 and presentation)</a:t>
            </a:r>
            <a:endParaRPr lang="en-US" b="1" dirty="0">
              <a:solidFill>
                <a:schemeClr val="accent2"/>
              </a:solidFill>
            </a:endParaRPr>
          </a:p>
          <a:p>
            <a:pPr marL="0" indent="0">
              <a:buNone/>
            </a:pPr>
            <a:endParaRPr lang="en-US" dirty="0"/>
          </a:p>
          <a:p>
            <a:pPr marL="0" indent="0">
              <a:buNone/>
            </a:pPr>
            <a:r>
              <a:rPr lang="en-US" dirty="0"/>
              <a:t>Think of your classroom, reflect on: </a:t>
            </a:r>
          </a:p>
          <a:p>
            <a:pPr marL="0" indent="0">
              <a:buNone/>
            </a:pPr>
            <a:endParaRPr lang="en-US" dirty="0"/>
          </a:p>
          <a:p>
            <a:pPr lvl="1"/>
            <a:r>
              <a:rPr lang="en-US" sz="2800" dirty="0"/>
              <a:t>Elements of a conducive classroom environment. </a:t>
            </a:r>
          </a:p>
          <a:p>
            <a:pPr lvl="1"/>
            <a:r>
              <a:rPr lang="en-US" sz="2800" dirty="0"/>
              <a:t>Challenges you observe among learners with disabilities. </a:t>
            </a:r>
          </a:p>
          <a:p>
            <a:pPr lvl="1"/>
            <a:r>
              <a:rPr lang="en-US" sz="2800" dirty="0"/>
              <a:t>Differentiated instruction strategies you use. </a:t>
            </a:r>
          </a:p>
          <a:p>
            <a:pPr lvl="1"/>
            <a:r>
              <a:rPr lang="en-US" sz="2800" dirty="0"/>
              <a:t> Use of Universal Design for Learning.</a:t>
            </a:r>
          </a:p>
        </p:txBody>
      </p:sp>
    </p:spTree>
    <p:extLst>
      <p:ext uri="{BB962C8B-B14F-4D97-AF65-F5344CB8AC3E}">
        <p14:creationId xmlns:p14="http://schemas.microsoft.com/office/powerpoint/2010/main" val="2937160161"/>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45A9F99-D9B1-4094-A2E2-B90AC1DB7B9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7FAF607-473A-4A43-A23D-BBFF5C4117B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09882" y="339795"/>
            <a:ext cx="6749965" cy="1454051"/>
          </a:xfrm>
        </p:spPr>
        <p:txBody>
          <a:bodyPr>
            <a:noAutofit/>
          </a:bodyPr>
          <a:lstStyle/>
          <a:p>
            <a:r>
              <a:rPr lang="en-US" sz="3600" b="1" dirty="0">
                <a:solidFill>
                  <a:srgbClr val="006BBC"/>
                </a:solidFill>
              </a:rPr>
              <a:t>LESSON DELIVERY FOR LEARNERS IN AN INCLUSIVE CLASS</a:t>
            </a:r>
          </a:p>
        </p:txBody>
      </p:sp>
      <p:pic>
        <p:nvPicPr>
          <p:cNvPr id="7" name="Graphic 6" descr="Classroom">
            <a:extLst>
              <a:ext uri="{FF2B5EF4-FFF2-40B4-BE49-F238E27FC236}">
                <a16:creationId xmlns:a16="http://schemas.microsoft.com/office/drawing/2014/main" id="{F528073D-2DAF-F5FE-0D04-53989F97D77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686951" y="1793846"/>
            <a:ext cx="3620021" cy="3620021"/>
          </a:xfrm>
          <a:prstGeom prst="rect">
            <a:avLst/>
          </a:prstGeom>
        </p:spPr>
      </p:pic>
      <p:sp>
        <p:nvSpPr>
          <p:cNvPr id="3" name="Content Placeholder 2"/>
          <p:cNvSpPr>
            <a:spLocks noGrp="1"/>
          </p:cNvSpPr>
          <p:nvPr>
            <p:ph idx="1"/>
          </p:nvPr>
        </p:nvSpPr>
        <p:spPr>
          <a:xfrm>
            <a:off x="5931240" y="1928191"/>
            <a:ext cx="6005656" cy="4590013"/>
          </a:xfrm>
        </p:spPr>
        <p:txBody>
          <a:bodyPr anchor="ctr">
            <a:normAutofit/>
          </a:bodyPr>
          <a:lstStyle/>
          <a:p>
            <a:pPr marL="0" indent="0">
              <a:buNone/>
            </a:pPr>
            <a:r>
              <a:rPr lang="en-US" b="1" dirty="0"/>
              <a:t>Creating a Positive Classroom Environment</a:t>
            </a:r>
          </a:p>
          <a:p>
            <a:r>
              <a:rPr lang="en-US" dirty="0"/>
              <a:t>Make sure learners with special needs occupy the front place near the blackboard and close to the teacher or any other place of their preference.</a:t>
            </a:r>
          </a:p>
          <a:p>
            <a:r>
              <a:rPr lang="en-US" dirty="0"/>
              <a:t>Try to arrange the classroom so that learners can move around freely, </a:t>
            </a:r>
          </a:p>
          <a:p>
            <a:pPr marL="0" indent="0">
              <a:buNone/>
            </a:pPr>
            <a:endParaRPr lang="en-US" sz="1800" dirty="0">
              <a:solidFill>
                <a:schemeClr val="tx2"/>
              </a:solidFill>
            </a:endParaRPr>
          </a:p>
        </p:txBody>
      </p:sp>
      <p:grpSp>
        <p:nvGrpSpPr>
          <p:cNvPr id="14" name="Group 13">
            <a:extLst>
              <a:ext uri="{FF2B5EF4-FFF2-40B4-BE49-F238E27FC236}">
                <a16:creationId xmlns:a16="http://schemas.microsoft.com/office/drawing/2014/main" id="{C5F6476F-D303-44D3-B30F-1BA348F0F64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15" name="Freeform: Shape 14">
              <a:extLst>
                <a:ext uri="{FF2B5EF4-FFF2-40B4-BE49-F238E27FC236}">
                  <a16:creationId xmlns:a16="http://schemas.microsoft.com/office/drawing/2014/main" id="{C972EB4B-0539-4430-9340-8117B9D7C32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CA5348F-9FF6-485F-898D-1BED7EC727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33B89F41-1D91-447A-88C5-8A917809FEE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554342361"/>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214" y="365125"/>
            <a:ext cx="10945586" cy="720725"/>
          </a:xfrm>
        </p:spPr>
        <p:txBody>
          <a:bodyPr>
            <a:normAutofit/>
          </a:bodyPr>
          <a:lstStyle/>
          <a:p>
            <a:r>
              <a:rPr lang="en-US" sz="3600" b="1" dirty="0">
                <a:solidFill>
                  <a:srgbClr val="006BBC"/>
                </a:solidFill>
              </a:rPr>
              <a:t>Lesson delivery for learners in an inclusive class (cont’d)</a:t>
            </a:r>
          </a:p>
        </p:txBody>
      </p:sp>
      <p:sp>
        <p:nvSpPr>
          <p:cNvPr id="3" name="Content Placeholder 2"/>
          <p:cNvSpPr>
            <a:spLocks noGrp="1"/>
          </p:cNvSpPr>
          <p:nvPr>
            <p:ph idx="1"/>
          </p:nvPr>
        </p:nvSpPr>
        <p:spPr>
          <a:xfrm>
            <a:off x="408214" y="1597980"/>
            <a:ext cx="10945586" cy="3826275"/>
          </a:xfrm>
        </p:spPr>
        <p:txBody>
          <a:bodyPr>
            <a:normAutofit/>
          </a:bodyPr>
          <a:lstStyle/>
          <a:p>
            <a:r>
              <a:rPr lang="en-US" dirty="0"/>
              <a:t>Try to set aside an area of the classroom where you can work with certain children individually or in small groups in order to achieve peer learning. </a:t>
            </a:r>
          </a:p>
          <a:p>
            <a:r>
              <a:rPr lang="en-US" dirty="0"/>
              <a:t>Sitting arrangement can help to promote cooperative learning during teaching/ learning activities. </a:t>
            </a:r>
          </a:p>
          <a:p>
            <a:r>
              <a:rPr lang="en-US" dirty="0"/>
              <a:t> Have a box that contains some story books or simple games that children can use when they have completed their work ahead of others. </a:t>
            </a:r>
          </a:p>
        </p:txBody>
      </p:sp>
    </p:spTree>
    <p:extLst>
      <p:ext uri="{BB962C8B-B14F-4D97-AF65-F5344CB8AC3E}">
        <p14:creationId xmlns:p14="http://schemas.microsoft.com/office/powerpoint/2010/main" val="8587158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34079" y="289742"/>
            <a:ext cx="7323839" cy="566443"/>
          </a:xfrm>
        </p:spPr>
        <p:txBody>
          <a:bodyPr>
            <a:normAutofit/>
          </a:bodyPr>
          <a:lstStyle/>
          <a:p>
            <a:pPr algn="l"/>
            <a:r>
              <a:rPr lang="en-US" sz="2800" b="1" dirty="0">
                <a:solidFill>
                  <a:srgbClr val="006BBC"/>
                </a:solidFill>
                <a:latin typeface="Calibri (Body)"/>
              </a:rPr>
              <a:t>1.1.5: Principles of Inclusive education</a:t>
            </a:r>
          </a:p>
        </p:txBody>
      </p:sp>
      <p:sp>
        <p:nvSpPr>
          <p:cNvPr id="3" name="Subtitle 2"/>
          <p:cNvSpPr>
            <a:spLocks noGrp="1"/>
          </p:cNvSpPr>
          <p:nvPr>
            <p:ph type="subTitle" idx="1"/>
          </p:nvPr>
        </p:nvSpPr>
        <p:spPr>
          <a:xfrm>
            <a:off x="913039" y="1609931"/>
            <a:ext cx="10365921" cy="3638137"/>
          </a:xfrm>
        </p:spPr>
        <p:txBody>
          <a:bodyPr>
            <a:noAutofit/>
          </a:bodyPr>
          <a:lstStyle/>
          <a:p>
            <a:pPr algn="l"/>
            <a:r>
              <a:rPr lang="fr-FR" sz="2000" b="1" dirty="0">
                <a:solidFill>
                  <a:schemeClr val="accent2"/>
                </a:solidFill>
              </a:rPr>
              <a:t>Activity</a:t>
            </a:r>
          </a:p>
          <a:p>
            <a:pPr algn="l"/>
            <a:r>
              <a:rPr lang="en-US" sz="2000" dirty="0">
                <a:solidFill>
                  <a:srgbClr val="006BBC"/>
                </a:solidFill>
              </a:rPr>
              <a:t>( Group of 5 and presentation)</a:t>
            </a:r>
          </a:p>
          <a:p>
            <a:pPr algn="l"/>
            <a:endParaRPr lang="en-US" sz="2000" dirty="0"/>
          </a:p>
          <a:p>
            <a:pPr marL="914400" lvl="1" indent="-457200" algn="l">
              <a:buFont typeface="Arial" panose="020B0604020202020204" pitchFamily="34" charset="0"/>
              <a:buChar char="•"/>
            </a:pPr>
            <a:r>
              <a:rPr lang="en-US" sz="2800" dirty="0"/>
              <a:t>After reading this case study, why do you think GS </a:t>
            </a:r>
            <a:r>
              <a:rPr lang="en-US" sz="2800" dirty="0" err="1"/>
              <a:t>Karange</a:t>
            </a:r>
            <a:r>
              <a:rPr lang="en-US" sz="2800" dirty="0"/>
              <a:t> has been selected as an inclusive education model school?</a:t>
            </a:r>
          </a:p>
          <a:p>
            <a:pPr marL="914400" lvl="1" indent="-457200" algn="l">
              <a:buFont typeface="Arial" panose="020B0604020202020204" pitchFamily="34" charset="0"/>
              <a:buChar char="•"/>
            </a:pPr>
            <a:r>
              <a:rPr lang="en-US" sz="2800" dirty="0"/>
              <a:t>Now, assess your school and compare it with GS </a:t>
            </a:r>
            <a:r>
              <a:rPr lang="en-US" sz="2800" dirty="0" err="1"/>
              <a:t>Karange</a:t>
            </a:r>
            <a:r>
              <a:rPr lang="en-US" sz="2800" dirty="0"/>
              <a:t>. Do you think it is inclusive? If yes, why? If not, what is missing to make it inclusive?</a:t>
            </a:r>
          </a:p>
        </p:txBody>
      </p:sp>
    </p:spTree>
    <p:extLst>
      <p:ext uri="{BB962C8B-B14F-4D97-AF65-F5344CB8AC3E}">
        <p14:creationId xmlns:p14="http://schemas.microsoft.com/office/powerpoint/2010/main" val="3484806827"/>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125"/>
            <a:ext cx="10896600" cy="777875"/>
          </a:xfrm>
        </p:spPr>
        <p:txBody>
          <a:bodyPr>
            <a:normAutofit/>
          </a:bodyPr>
          <a:lstStyle/>
          <a:p>
            <a:r>
              <a:rPr lang="en-US" sz="3600" b="1" dirty="0">
                <a:solidFill>
                  <a:srgbClr val="006BBC"/>
                </a:solidFill>
              </a:rPr>
              <a:t>Lesson delivery for learners in an inclusive class (</a:t>
            </a:r>
            <a:r>
              <a:rPr lang="en-US" sz="3600" dirty="0" err="1">
                <a:solidFill>
                  <a:srgbClr val="006BBC"/>
                </a:solidFill>
              </a:rPr>
              <a:t>Cont”d</a:t>
            </a:r>
            <a:r>
              <a:rPr lang="en-US" sz="3600" dirty="0">
                <a:solidFill>
                  <a:srgbClr val="006BBC"/>
                </a:solidFill>
              </a:rPr>
              <a:t>)</a:t>
            </a:r>
          </a:p>
        </p:txBody>
      </p:sp>
      <p:sp>
        <p:nvSpPr>
          <p:cNvPr id="3" name="Content Placeholder 2"/>
          <p:cNvSpPr>
            <a:spLocks noGrp="1"/>
          </p:cNvSpPr>
          <p:nvPr>
            <p:ph idx="1"/>
          </p:nvPr>
        </p:nvSpPr>
        <p:spPr>
          <a:xfrm>
            <a:off x="591671" y="1652356"/>
            <a:ext cx="11091134" cy="4092227"/>
          </a:xfrm>
        </p:spPr>
        <p:txBody>
          <a:bodyPr>
            <a:noAutofit/>
          </a:bodyPr>
          <a:lstStyle/>
          <a:p>
            <a:r>
              <a:rPr lang="en-US" sz="3200" dirty="0"/>
              <a:t>Display pictures, posters, drawings, and examples of learner’s work on the walls. Make sure they are displayed at the learners’ eye level rather than high up on the walls </a:t>
            </a:r>
          </a:p>
          <a:p>
            <a:r>
              <a:rPr lang="en-US" sz="3200" dirty="0"/>
              <a:t>For some learning sessions, it is better to go outside the classroom. </a:t>
            </a:r>
          </a:p>
          <a:p>
            <a:r>
              <a:rPr lang="en-US" sz="3200" dirty="0"/>
              <a:t>Remember that learners with hearing and visual problems will find lessons outside the classroom more difficult to understand. </a:t>
            </a:r>
          </a:p>
          <a:p>
            <a:endParaRPr lang="en-US" sz="3200" dirty="0"/>
          </a:p>
        </p:txBody>
      </p:sp>
    </p:spTree>
    <p:extLst>
      <p:ext uri="{BB962C8B-B14F-4D97-AF65-F5344CB8AC3E}">
        <p14:creationId xmlns:p14="http://schemas.microsoft.com/office/powerpoint/2010/main" val="704890496"/>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214" y="340632"/>
            <a:ext cx="10945586" cy="761547"/>
          </a:xfrm>
        </p:spPr>
        <p:txBody>
          <a:bodyPr>
            <a:normAutofit/>
          </a:bodyPr>
          <a:lstStyle/>
          <a:p>
            <a:r>
              <a:rPr lang="en-US" sz="3600" b="1" dirty="0">
                <a:solidFill>
                  <a:srgbClr val="006BBC"/>
                </a:solidFill>
              </a:rPr>
              <a:t>Lesson delivery for learners in an inclusive class (Cont’d)</a:t>
            </a:r>
          </a:p>
        </p:txBody>
      </p:sp>
      <p:sp>
        <p:nvSpPr>
          <p:cNvPr id="3" name="Content Placeholder 2"/>
          <p:cNvSpPr>
            <a:spLocks noGrp="1"/>
          </p:cNvSpPr>
          <p:nvPr>
            <p:ph idx="1"/>
          </p:nvPr>
        </p:nvSpPr>
        <p:spPr>
          <a:xfrm>
            <a:off x="408213" y="1741366"/>
            <a:ext cx="11263833" cy="3583669"/>
          </a:xfrm>
        </p:spPr>
        <p:txBody>
          <a:bodyPr>
            <a:noAutofit/>
          </a:bodyPr>
          <a:lstStyle/>
          <a:p>
            <a:r>
              <a:rPr lang="en-US" sz="3200" dirty="0"/>
              <a:t>Bring in a mat to make a quiet reading corner. </a:t>
            </a:r>
          </a:p>
          <a:p>
            <a:r>
              <a:rPr lang="en-US" sz="3200" dirty="0"/>
              <a:t>Whenever possible, use real objects to help the learners understand</a:t>
            </a:r>
          </a:p>
          <a:p>
            <a:r>
              <a:rPr lang="en-US" sz="3200" dirty="0"/>
              <a:t>Keep the classroom clean. Make sure all the learners, including those with special educational needs, help to clean the classroom. </a:t>
            </a:r>
          </a:p>
        </p:txBody>
      </p:sp>
    </p:spTree>
    <p:extLst>
      <p:ext uri="{BB962C8B-B14F-4D97-AF65-F5344CB8AC3E}">
        <p14:creationId xmlns:p14="http://schemas.microsoft.com/office/powerpoint/2010/main" val="4063856373"/>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2E442304-DDBD-4F7B-8017-36BCC863FB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47426" y="640823"/>
            <a:ext cx="3937299" cy="5583148"/>
          </a:xfrm>
        </p:spPr>
        <p:txBody>
          <a:bodyPr anchor="ctr">
            <a:normAutofit/>
          </a:bodyPr>
          <a:lstStyle/>
          <a:p>
            <a:r>
              <a:rPr lang="en-US" sz="4000" b="1" dirty="0">
                <a:solidFill>
                  <a:srgbClr val="006BBC"/>
                </a:solidFill>
              </a:rPr>
              <a:t>Universal Design for Learning (UDL)</a:t>
            </a:r>
          </a:p>
        </p:txBody>
      </p:sp>
      <p:sp>
        <p:nvSpPr>
          <p:cNvPr id="26"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0" name="Content Placeholder 2">
            <a:extLst>
              <a:ext uri="{FF2B5EF4-FFF2-40B4-BE49-F238E27FC236}">
                <a16:creationId xmlns:a16="http://schemas.microsoft.com/office/drawing/2014/main" id="{A6AC7F05-3815-81B2-7B81-23018A041D80}"/>
              </a:ext>
            </a:extLst>
          </p:cNvPr>
          <p:cNvGraphicFramePr>
            <a:graphicFrameLocks noGrp="1"/>
          </p:cNvGraphicFramePr>
          <p:nvPr>
            <p:ph idx="1"/>
            <p:extLst>
              <p:ext uri="{D42A27DB-BD31-4B8C-83A1-F6EECF244321}">
                <p14:modId xmlns:p14="http://schemas.microsoft.com/office/powerpoint/2010/main" val="2971612502"/>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894859"/>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D009D6D5-DAC2-4A8B-A17A-E206B9012D0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63382" y="365125"/>
            <a:ext cx="8590162" cy="1807305"/>
          </a:xfrm>
        </p:spPr>
        <p:txBody>
          <a:bodyPr>
            <a:normAutofit/>
          </a:bodyPr>
          <a:lstStyle/>
          <a:p>
            <a:r>
              <a:rPr lang="en-US" sz="4100" b="1" dirty="0">
                <a:solidFill>
                  <a:srgbClr val="006BBC"/>
                </a:solidFill>
              </a:rPr>
              <a:t>UDL framework is grounded in three principles:</a:t>
            </a:r>
          </a:p>
        </p:txBody>
      </p:sp>
      <p:sp>
        <p:nvSpPr>
          <p:cNvPr id="3" name="Content Placeholder 2"/>
          <p:cNvSpPr>
            <a:spLocks noGrp="1"/>
          </p:cNvSpPr>
          <p:nvPr>
            <p:ph idx="1"/>
          </p:nvPr>
        </p:nvSpPr>
        <p:spPr>
          <a:xfrm>
            <a:off x="263381" y="2333297"/>
            <a:ext cx="8988195" cy="4007868"/>
          </a:xfrm>
        </p:spPr>
        <p:txBody>
          <a:bodyPr>
            <a:noAutofit/>
          </a:bodyPr>
          <a:lstStyle/>
          <a:p>
            <a:r>
              <a:rPr lang="en-US" b="1" dirty="0"/>
              <a:t>Multiple means of representation</a:t>
            </a:r>
            <a:r>
              <a:rPr lang="en-US" dirty="0"/>
              <a:t>: Content and skills are presented in multiple ways and Learners have a choice about which methods and materials to use to reach the goal. </a:t>
            </a:r>
          </a:p>
          <a:p>
            <a:r>
              <a:rPr lang="en-US" b="1" dirty="0"/>
              <a:t>Multiple means of engagement</a:t>
            </a:r>
            <a:r>
              <a:rPr lang="en-US" dirty="0"/>
              <a:t>: For purposeful, motivate learners for learning, and stimulate their interest.</a:t>
            </a:r>
          </a:p>
          <a:p>
            <a:r>
              <a:rPr lang="en-US" b="1" dirty="0"/>
              <a:t>Multiple means of action and expression</a:t>
            </a:r>
            <a:r>
              <a:rPr lang="en-US" dirty="0"/>
              <a:t>: Providing learners with alternative ways to act skillfully and demonstrate what they know.</a:t>
            </a:r>
          </a:p>
        </p:txBody>
      </p:sp>
      <p:pic>
        <p:nvPicPr>
          <p:cNvPr id="5" name="Picture 4" descr="Light bulb on yellow background with sketched light beams and cord">
            <a:extLst>
              <a:ext uri="{FF2B5EF4-FFF2-40B4-BE49-F238E27FC236}">
                <a16:creationId xmlns:a16="http://schemas.microsoft.com/office/drawing/2014/main" id="{B2669807-57E3-8C85-B99E-6376AA3B1332}"/>
              </a:ext>
            </a:extLst>
          </p:cNvPr>
          <p:cNvPicPr>
            <a:picLocks noChangeAspect="1"/>
          </p:cNvPicPr>
          <p:nvPr/>
        </p:nvPicPr>
        <p:blipFill rotWithShape="1">
          <a:blip r:embed="rId2"/>
          <a:srcRect l="45689" r="839"/>
          <a:stretch/>
        </p:blipFill>
        <p:spPr>
          <a:xfrm>
            <a:off x="8993392" y="10"/>
            <a:ext cx="3198607"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2736124051"/>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6216" y="300789"/>
            <a:ext cx="9421193" cy="709072"/>
          </a:xfrm>
        </p:spPr>
        <p:txBody>
          <a:bodyPr>
            <a:normAutofit/>
          </a:bodyPr>
          <a:lstStyle/>
          <a:p>
            <a:pPr algn="ctr"/>
            <a:r>
              <a:rPr lang="en-US" sz="3600" b="1" dirty="0">
                <a:solidFill>
                  <a:srgbClr val="006BBC"/>
                </a:solidFill>
              </a:rPr>
              <a:t>DIFFERENTIATED INSTRUCTION STRATEGIES </a:t>
            </a:r>
          </a:p>
        </p:txBody>
      </p:sp>
      <p:sp>
        <p:nvSpPr>
          <p:cNvPr id="3" name="Content Placeholder 2"/>
          <p:cNvSpPr>
            <a:spLocks noGrp="1"/>
          </p:cNvSpPr>
          <p:nvPr>
            <p:ph idx="1"/>
          </p:nvPr>
        </p:nvSpPr>
        <p:spPr>
          <a:xfrm>
            <a:off x="252165" y="1628665"/>
            <a:ext cx="11389496" cy="4304995"/>
          </a:xfrm>
        </p:spPr>
        <p:txBody>
          <a:bodyPr>
            <a:normAutofit/>
          </a:bodyPr>
          <a:lstStyle/>
          <a:p>
            <a:r>
              <a:rPr lang="en-US" sz="3200" dirty="0"/>
              <a:t>Teachers who use only traditional classroom instruction and materials might discover that they are leaving some of their learners behind. Teachers need to understand practice:</a:t>
            </a:r>
          </a:p>
          <a:p>
            <a:r>
              <a:rPr lang="en-US" sz="3200" b="1" dirty="0"/>
              <a:t>Differentiation </a:t>
            </a:r>
            <a:r>
              <a:rPr lang="en-US" sz="3200" dirty="0"/>
              <a:t>means tailoring instruction to meet individual needs. </a:t>
            </a:r>
          </a:p>
          <a:p>
            <a:r>
              <a:rPr lang="en-US" sz="3200" b="1" dirty="0"/>
              <a:t>Differentiated instruction </a:t>
            </a:r>
            <a:r>
              <a:rPr lang="en-US" sz="3200" dirty="0"/>
              <a:t>is also defined as changing the pace, level, or kind of instruction you provide in response to individual learners’ needs, styles, or interests (</a:t>
            </a:r>
            <a:r>
              <a:rPr lang="en-US" sz="3200" dirty="0" err="1"/>
              <a:t>Hencox</a:t>
            </a:r>
            <a:r>
              <a:rPr lang="en-US" sz="3200" dirty="0"/>
              <a:t>, 2012). </a:t>
            </a:r>
          </a:p>
        </p:txBody>
      </p:sp>
    </p:spTree>
    <p:extLst>
      <p:ext uri="{BB962C8B-B14F-4D97-AF65-F5344CB8AC3E}">
        <p14:creationId xmlns:p14="http://schemas.microsoft.com/office/powerpoint/2010/main" val="1877323361"/>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3721" y="365125"/>
            <a:ext cx="10970079" cy="728889"/>
          </a:xfrm>
        </p:spPr>
        <p:txBody>
          <a:bodyPr>
            <a:normAutofit/>
          </a:bodyPr>
          <a:lstStyle/>
          <a:p>
            <a:pPr algn="ctr"/>
            <a:r>
              <a:rPr lang="en-US" sz="3600" b="1" dirty="0">
                <a:solidFill>
                  <a:srgbClr val="006BBC"/>
                </a:solidFill>
              </a:rPr>
              <a:t>Differentiated Instruction Strategies (</a:t>
            </a:r>
            <a:r>
              <a:rPr lang="en-US" sz="3600" dirty="0">
                <a:solidFill>
                  <a:srgbClr val="006BBC"/>
                </a:solidFill>
              </a:rPr>
              <a:t>Cont’d)</a:t>
            </a:r>
          </a:p>
        </p:txBody>
      </p:sp>
      <p:sp>
        <p:nvSpPr>
          <p:cNvPr id="3" name="Content Placeholder 2"/>
          <p:cNvSpPr>
            <a:spLocks noGrp="1"/>
          </p:cNvSpPr>
          <p:nvPr>
            <p:ph idx="1"/>
          </p:nvPr>
        </p:nvSpPr>
        <p:spPr>
          <a:xfrm>
            <a:off x="503384" y="1796142"/>
            <a:ext cx="10970079" cy="3959199"/>
          </a:xfrm>
        </p:spPr>
        <p:txBody>
          <a:bodyPr>
            <a:noAutofit/>
          </a:bodyPr>
          <a:lstStyle/>
          <a:p>
            <a:pPr marL="0" indent="0">
              <a:buNone/>
            </a:pPr>
            <a:r>
              <a:rPr lang="en-US" dirty="0">
                <a:solidFill>
                  <a:schemeClr val="accent2"/>
                </a:solidFill>
              </a:rPr>
              <a:t>The goals for differentiated instruction are:</a:t>
            </a:r>
          </a:p>
          <a:p>
            <a:pPr marL="0" indent="0">
              <a:buNone/>
            </a:pPr>
            <a:r>
              <a:rPr lang="en-US" dirty="0"/>
              <a:t> </a:t>
            </a:r>
          </a:p>
          <a:p>
            <a:pPr lvl="1"/>
            <a:r>
              <a:rPr lang="en-US" sz="2800" dirty="0"/>
              <a:t>Address the needs of all learners. </a:t>
            </a:r>
          </a:p>
          <a:p>
            <a:pPr lvl="1"/>
            <a:r>
              <a:rPr lang="en-US" sz="2800" dirty="0"/>
              <a:t>Provide opportunities for teacher-facilitated classrooms. </a:t>
            </a:r>
          </a:p>
          <a:p>
            <a:pPr lvl="1"/>
            <a:r>
              <a:rPr lang="en-US" sz="2800" dirty="0"/>
              <a:t>Provide learner-centered classrooms which result in greater retention. </a:t>
            </a:r>
          </a:p>
          <a:p>
            <a:pPr lvl="1"/>
            <a:r>
              <a:rPr lang="en-US" sz="2800" dirty="0"/>
              <a:t>Establish teacher-centered relationships. </a:t>
            </a:r>
          </a:p>
          <a:p>
            <a:pPr lvl="1"/>
            <a:r>
              <a:rPr lang="en-US" sz="2800" dirty="0"/>
              <a:t>Provide tiered tasks for learners. </a:t>
            </a:r>
          </a:p>
          <a:p>
            <a:pPr marL="0" indent="0">
              <a:buNone/>
            </a:pPr>
            <a:endParaRPr lang="en-US" dirty="0"/>
          </a:p>
        </p:txBody>
      </p:sp>
    </p:spTree>
    <p:extLst>
      <p:ext uri="{BB962C8B-B14F-4D97-AF65-F5344CB8AC3E}">
        <p14:creationId xmlns:p14="http://schemas.microsoft.com/office/powerpoint/2010/main" val="2878646559"/>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1325563"/>
          </a:xfrm>
        </p:spPr>
        <p:txBody>
          <a:bodyPr>
            <a:normAutofit/>
          </a:bodyPr>
          <a:lstStyle/>
          <a:p>
            <a:r>
              <a:rPr lang="en-US" sz="4600" b="1" dirty="0">
                <a:solidFill>
                  <a:srgbClr val="006BBC"/>
                </a:solidFill>
              </a:rPr>
              <a:t>Differentiated Instruction Strategies (Cont’d)</a:t>
            </a:r>
          </a:p>
        </p:txBody>
      </p:sp>
      <p:sp>
        <p:nvSpPr>
          <p:cNvPr id="27"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279968" y="1677373"/>
            <a:ext cx="11629016" cy="4928616"/>
          </a:xfrm>
        </p:spPr>
        <p:txBody>
          <a:bodyPr>
            <a:normAutofit/>
          </a:bodyPr>
          <a:lstStyle/>
          <a:p>
            <a:pPr marL="0" indent="0">
              <a:buNone/>
            </a:pPr>
            <a:r>
              <a:rPr lang="en-US" sz="2000" b="1" dirty="0"/>
              <a:t> </a:t>
            </a:r>
            <a:r>
              <a:rPr lang="en-US" sz="2400" dirty="0"/>
              <a:t>Teachers can differentiate at least four classroom elements based on learner readiness, interest,  learning profile: </a:t>
            </a:r>
          </a:p>
          <a:p>
            <a:pPr marL="457200" indent="-457200">
              <a:buAutoNum type="arabicParenBoth"/>
            </a:pPr>
            <a:r>
              <a:rPr lang="en-US" sz="2400" b="1" dirty="0"/>
              <a:t>Content</a:t>
            </a:r>
            <a:r>
              <a:rPr lang="en-US" sz="2400" dirty="0"/>
              <a:t>: teachers consider the objective of a lesson, then provide learners with flexible options about the content they study to meet the objective, from subject or topic to approach or presentation. </a:t>
            </a:r>
          </a:p>
          <a:p>
            <a:pPr marL="457200" indent="-457200">
              <a:buAutoNum type="arabicParenBoth"/>
            </a:pPr>
            <a:r>
              <a:rPr lang="en-US" sz="2400" b="1" dirty="0"/>
              <a:t>Process: </a:t>
            </a:r>
            <a:r>
              <a:rPr lang="en-US" sz="2400" dirty="0"/>
              <a:t>teachers differentiate how learners learn. Grouping learners based on their individual readiness or complementing each other is one way to accomplish process differentiation. </a:t>
            </a:r>
          </a:p>
          <a:p>
            <a:pPr marL="457200" indent="-457200">
              <a:buAutoNum type="arabicParenBoth"/>
            </a:pPr>
            <a:r>
              <a:rPr lang="en-US" sz="2400" b="1" dirty="0"/>
              <a:t>Product</a:t>
            </a:r>
            <a:r>
              <a:rPr lang="en-US" sz="2400" b="1" i="1" dirty="0"/>
              <a:t>: </a:t>
            </a:r>
            <a:r>
              <a:rPr lang="en-US" sz="2400" dirty="0"/>
              <a:t>differentiation applies to the types of assignments learners create.</a:t>
            </a:r>
          </a:p>
          <a:p>
            <a:pPr marL="457200" indent="-457200">
              <a:buFont typeface="Arial" panose="020B0604020202020204" pitchFamily="34" charset="0"/>
              <a:buAutoNum type="arabicParenBoth"/>
            </a:pPr>
            <a:r>
              <a:rPr lang="en-US" sz="2400" b="1" dirty="0"/>
              <a:t>Learning environment: </a:t>
            </a:r>
            <a:r>
              <a:rPr lang="en-US" sz="2400" dirty="0"/>
              <a:t>The classroom environment affects learning. Changing the physical setting in the classroom, like how desks are set up or arranged, or where learners can sit (on age-adapted chairs/desks), for example), serves as classroom environment differentiation, which can also include changes to routines and habits. </a:t>
            </a:r>
          </a:p>
          <a:p>
            <a:pPr marL="457200" indent="-457200">
              <a:buAutoNum type="arabicParenBoth"/>
            </a:pPr>
            <a:endParaRPr lang="en-US" sz="2000" dirty="0"/>
          </a:p>
        </p:txBody>
      </p:sp>
    </p:spTree>
    <p:extLst>
      <p:ext uri="{BB962C8B-B14F-4D97-AF65-F5344CB8AC3E}">
        <p14:creationId xmlns:p14="http://schemas.microsoft.com/office/powerpoint/2010/main" val="3797460351"/>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736" y="365125"/>
            <a:ext cx="11019064" cy="957489"/>
          </a:xfrm>
        </p:spPr>
        <p:txBody>
          <a:bodyPr>
            <a:noAutofit/>
          </a:bodyPr>
          <a:lstStyle/>
          <a:p>
            <a:r>
              <a:rPr lang="en-US" sz="3600" b="1" dirty="0">
                <a:solidFill>
                  <a:schemeClr val="accent2"/>
                </a:solidFill>
              </a:rPr>
              <a:t/>
            </a:r>
            <a:br>
              <a:rPr lang="en-US" sz="3600" b="1" dirty="0">
                <a:solidFill>
                  <a:schemeClr val="accent2"/>
                </a:solidFill>
              </a:rPr>
            </a:br>
            <a:r>
              <a:rPr lang="en-US" sz="3600" b="1" dirty="0">
                <a:solidFill>
                  <a:schemeClr val="accent2"/>
                </a:solidFill>
              </a:rPr>
              <a:t>Activity                                                     (Think-pair-Share)</a:t>
            </a:r>
          </a:p>
        </p:txBody>
      </p:sp>
      <p:sp>
        <p:nvSpPr>
          <p:cNvPr id="3" name="Content Placeholder 2"/>
          <p:cNvSpPr>
            <a:spLocks noGrp="1"/>
          </p:cNvSpPr>
          <p:nvPr>
            <p:ph idx="1"/>
          </p:nvPr>
        </p:nvSpPr>
        <p:spPr>
          <a:xfrm>
            <a:off x="1134483" y="2592018"/>
            <a:ext cx="9923033" cy="1085849"/>
          </a:xfrm>
        </p:spPr>
        <p:txBody>
          <a:bodyPr>
            <a:noAutofit/>
          </a:bodyPr>
          <a:lstStyle/>
          <a:p>
            <a:endParaRPr lang="en-US" sz="3200" dirty="0"/>
          </a:p>
          <a:p>
            <a:r>
              <a:rPr lang="en-US" sz="3200" dirty="0"/>
              <a:t>Why is Differentiated instruction Important? </a:t>
            </a:r>
          </a:p>
        </p:txBody>
      </p:sp>
    </p:spTree>
    <p:extLst>
      <p:ext uri="{BB962C8B-B14F-4D97-AF65-F5344CB8AC3E}">
        <p14:creationId xmlns:p14="http://schemas.microsoft.com/office/powerpoint/2010/main" val="1195987292"/>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845" y="225277"/>
            <a:ext cx="8292513" cy="1108672"/>
          </a:xfrm>
        </p:spPr>
        <p:txBody>
          <a:bodyPr>
            <a:noAutofit/>
          </a:bodyPr>
          <a:lstStyle/>
          <a:p>
            <a:r>
              <a:rPr lang="en-US" sz="3600" b="1" dirty="0">
                <a:solidFill>
                  <a:srgbClr val="006BBC"/>
                </a:solidFill>
              </a:rPr>
              <a:t>Guidance and Counselling Services for Learners with SNE</a:t>
            </a:r>
            <a:endParaRPr lang="en-US" sz="3600" dirty="0">
              <a:solidFill>
                <a:srgbClr val="006BBC"/>
              </a:solidFill>
            </a:endParaRPr>
          </a:p>
        </p:txBody>
      </p:sp>
      <p:sp>
        <p:nvSpPr>
          <p:cNvPr id="5" name="TextBox 4">
            <a:extLst>
              <a:ext uri="{FF2B5EF4-FFF2-40B4-BE49-F238E27FC236}">
                <a16:creationId xmlns:a16="http://schemas.microsoft.com/office/drawing/2014/main" id="{6FF7692A-8B14-6DE1-8C24-82D32AB40311}"/>
              </a:ext>
            </a:extLst>
          </p:cNvPr>
          <p:cNvSpPr txBox="1"/>
          <p:nvPr/>
        </p:nvSpPr>
        <p:spPr>
          <a:xfrm>
            <a:off x="624845" y="1558223"/>
            <a:ext cx="11088210" cy="4401205"/>
          </a:xfrm>
          <a:prstGeom prst="rect">
            <a:avLst/>
          </a:prstGeom>
          <a:noFill/>
        </p:spPr>
        <p:txBody>
          <a:bodyPr wrap="square">
            <a:spAutoFit/>
          </a:bodyPr>
          <a:lstStyle/>
          <a:p>
            <a:r>
              <a:rPr lang="en-US" sz="2800" b="1" dirty="0">
                <a:solidFill>
                  <a:schemeClr val="accent2"/>
                </a:solidFill>
              </a:rPr>
              <a:t>Activity                                                             </a:t>
            </a:r>
            <a:r>
              <a:rPr lang="en-US" sz="2800" dirty="0">
                <a:solidFill>
                  <a:schemeClr val="accent2"/>
                </a:solidFill>
              </a:rPr>
              <a:t>( Group of 5 and presentation)</a:t>
            </a:r>
          </a:p>
          <a:p>
            <a:endParaRPr lang="en-US" sz="2800" b="1" dirty="0">
              <a:solidFill>
                <a:schemeClr val="accent2"/>
              </a:solidFill>
            </a:endParaRPr>
          </a:p>
          <a:p>
            <a:r>
              <a:rPr lang="en-US" sz="2800" b="1" dirty="0">
                <a:solidFill>
                  <a:schemeClr val="accent2"/>
                </a:solidFill>
              </a:rPr>
              <a:t>Read and respond to the questions (p.121): </a:t>
            </a:r>
            <a:endParaRPr lang="en-US" sz="2800" dirty="0"/>
          </a:p>
          <a:p>
            <a:endParaRPr lang="en-US" sz="2800" dirty="0"/>
          </a:p>
          <a:p>
            <a:r>
              <a:rPr lang="en-US" sz="2800" dirty="0" err="1"/>
              <a:t>Kamali</a:t>
            </a:r>
            <a:r>
              <a:rPr lang="en-US" sz="2800" dirty="0"/>
              <a:t> who had a visual impairment lost his mother in an accident. He was always isolated with less hope for education.</a:t>
            </a:r>
          </a:p>
          <a:p>
            <a:endParaRPr lang="en-US" sz="2800" dirty="0"/>
          </a:p>
          <a:p>
            <a:pPr marL="285750" indent="-285750">
              <a:buFont typeface="Arial" panose="020B0604020202020204" pitchFamily="34" charset="0"/>
              <a:buChar char="•"/>
            </a:pPr>
            <a:r>
              <a:rPr lang="en-US" sz="2800" dirty="0"/>
              <a:t>As a teacher, how can you support </a:t>
            </a:r>
            <a:r>
              <a:rPr lang="en-US" sz="2800" dirty="0" err="1"/>
              <a:t>Kamali</a:t>
            </a:r>
            <a:r>
              <a:rPr lang="en-US" sz="2800" dirty="0"/>
              <a:t>?</a:t>
            </a:r>
          </a:p>
          <a:p>
            <a:pPr marL="285750" indent="-285750">
              <a:buFont typeface="Arial" panose="020B0604020202020204" pitchFamily="34" charset="0"/>
              <a:buChar char="•"/>
            </a:pPr>
            <a:r>
              <a:rPr lang="en-US" sz="2800" dirty="0"/>
              <a:t>What is the importance of guidance and counselling to support </a:t>
            </a:r>
            <a:r>
              <a:rPr lang="en-US" sz="2800" dirty="0" err="1"/>
              <a:t>Kamali</a:t>
            </a:r>
            <a:r>
              <a:rPr lang="en-US" sz="2800" dirty="0"/>
              <a:t>?</a:t>
            </a:r>
          </a:p>
          <a:p>
            <a:pPr marL="285750" indent="-285750">
              <a:buFont typeface="Arial" panose="020B0604020202020204" pitchFamily="34" charset="0"/>
              <a:buChar char="•"/>
            </a:pPr>
            <a:r>
              <a:rPr lang="en-US" sz="2800" dirty="0"/>
              <a:t>What steps can you consider for guidance and counselling </a:t>
            </a:r>
            <a:r>
              <a:rPr lang="en-US" sz="2800" dirty="0" err="1"/>
              <a:t>Kamali</a:t>
            </a:r>
            <a:r>
              <a:rPr lang="en-US" sz="2800" dirty="0"/>
              <a:t>?</a:t>
            </a:r>
            <a:endParaRPr lang="fr-FR" sz="2800" dirty="0"/>
          </a:p>
        </p:txBody>
      </p:sp>
    </p:spTree>
    <p:extLst>
      <p:ext uri="{BB962C8B-B14F-4D97-AF65-F5344CB8AC3E}">
        <p14:creationId xmlns:p14="http://schemas.microsoft.com/office/powerpoint/2010/main" val="2396836503"/>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214" y="365126"/>
            <a:ext cx="10945586" cy="679904"/>
          </a:xfrm>
        </p:spPr>
        <p:txBody>
          <a:bodyPr>
            <a:normAutofit/>
          </a:bodyPr>
          <a:lstStyle/>
          <a:p>
            <a:r>
              <a:rPr lang="en-US" sz="2800" b="1" dirty="0">
                <a:solidFill>
                  <a:schemeClr val="accent5"/>
                </a:solidFill>
              </a:rPr>
              <a:t>Guidance and Counselling Services for Learners with SNE </a:t>
            </a:r>
            <a:r>
              <a:rPr lang="en-US" sz="2800" dirty="0" err="1">
                <a:solidFill>
                  <a:schemeClr val="accent5"/>
                </a:solidFill>
              </a:rPr>
              <a:t>cntd</a:t>
            </a:r>
            <a:r>
              <a:rPr lang="en-US" sz="2800" b="1" dirty="0">
                <a:solidFill>
                  <a:schemeClr val="accent5"/>
                </a:solidFill>
              </a:rPr>
              <a:t> </a:t>
            </a:r>
            <a:endParaRPr lang="en-US" sz="2800" dirty="0">
              <a:solidFill>
                <a:schemeClr val="accent5"/>
              </a:solidFill>
            </a:endParaRPr>
          </a:p>
        </p:txBody>
      </p:sp>
      <p:sp>
        <p:nvSpPr>
          <p:cNvPr id="3" name="Content Placeholder 2"/>
          <p:cNvSpPr>
            <a:spLocks noGrp="1"/>
          </p:cNvSpPr>
          <p:nvPr>
            <p:ph idx="1"/>
          </p:nvPr>
        </p:nvSpPr>
        <p:spPr>
          <a:xfrm>
            <a:off x="514905" y="2401984"/>
            <a:ext cx="10790464" cy="2420168"/>
          </a:xfrm>
        </p:spPr>
        <p:txBody>
          <a:bodyPr>
            <a:normAutofit lnSpcReduction="10000"/>
          </a:bodyPr>
          <a:lstStyle/>
          <a:p>
            <a:pPr marL="0" indent="0">
              <a:buNone/>
            </a:pPr>
            <a:endParaRPr lang="en-US" dirty="0"/>
          </a:p>
          <a:p>
            <a:r>
              <a:rPr lang="en-US" sz="2400" dirty="0"/>
              <a:t>Creates positive feelings like loneliness, isolation, withdrawal, and failure to adjust and develop a positive self-concept. </a:t>
            </a:r>
          </a:p>
          <a:p>
            <a:r>
              <a:rPr lang="en-US" sz="2400" dirty="0"/>
              <a:t>Help learners with disabilities to be self-reliant and independent. </a:t>
            </a:r>
          </a:p>
          <a:p>
            <a:r>
              <a:rPr lang="en-US" sz="2400" dirty="0"/>
              <a:t>Guidance and counselling come in to help learners with disabilities face these problems and become self-reliant and independent. </a:t>
            </a:r>
          </a:p>
          <a:p>
            <a:endParaRPr lang="en-US" dirty="0"/>
          </a:p>
          <a:p>
            <a:endParaRPr lang="en-US" dirty="0"/>
          </a:p>
        </p:txBody>
      </p:sp>
      <p:sp>
        <p:nvSpPr>
          <p:cNvPr id="4" name="Content Placeholder 2">
            <a:extLst>
              <a:ext uri="{FF2B5EF4-FFF2-40B4-BE49-F238E27FC236}">
                <a16:creationId xmlns:a16="http://schemas.microsoft.com/office/drawing/2014/main" id="{DF410295-5671-3E52-24F0-40EBB6721AA4}"/>
              </a:ext>
            </a:extLst>
          </p:cNvPr>
          <p:cNvSpPr txBox="1">
            <a:spLocks/>
          </p:cNvSpPr>
          <p:nvPr/>
        </p:nvSpPr>
        <p:spPr>
          <a:xfrm>
            <a:off x="745724" y="1411164"/>
            <a:ext cx="9552373" cy="62468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dirty="0"/>
              <a:t>A process of providing direction towards making a positive decision. </a:t>
            </a:r>
          </a:p>
        </p:txBody>
      </p:sp>
    </p:spTree>
    <p:extLst>
      <p:ext uri="{BB962C8B-B14F-4D97-AF65-F5344CB8AC3E}">
        <p14:creationId xmlns:p14="http://schemas.microsoft.com/office/powerpoint/2010/main" val="21520000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34079" y="289742"/>
            <a:ext cx="7323839" cy="566443"/>
          </a:xfrm>
        </p:spPr>
        <p:txBody>
          <a:bodyPr>
            <a:normAutofit/>
          </a:bodyPr>
          <a:lstStyle/>
          <a:p>
            <a:pPr algn="l"/>
            <a:r>
              <a:rPr lang="en-US" sz="2800" b="1" dirty="0">
                <a:solidFill>
                  <a:srgbClr val="006BBC"/>
                </a:solidFill>
                <a:latin typeface="Calibri (Body)"/>
              </a:rPr>
              <a:t>1.1.5: Principles of Inclusive education</a:t>
            </a:r>
          </a:p>
        </p:txBody>
      </p:sp>
      <p:sp>
        <p:nvSpPr>
          <p:cNvPr id="3" name="Subtitle 2"/>
          <p:cNvSpPr>
            <a:spLocks noGrp="1"/>
          </p:cNvSpPr>
          <p:nvPr>
            <p:ph type="subTitle" idx="1"/>
          </p:nvPr>
        </p:nvSpPr>
        <p:spPr>
          <a:xfrm>
            <a:off x="913037" y="1680952"/>
            <a:ext cx="10365921" cy="3638137"/>
          </a:xfrm>
        </p:spPr>
        <p:txBody>
          <a:bodyPr>
            <a:noAutofit/>
          </a:bodyPr>
          <a:lstStyle/>
          <a:p>
            <a:pPr marL="1257300" lvl="2" indent="-342900" algn="l">
              <a:lnSpc>
                <a:spcPct val="150000"/>
              </a:lnSpc>
              <a:buFont typeface="Arial" panose="020B0604020202020204" pitchFamily="34" charset="0"/>
              <a:buChar char="•"/>
            </a:pPr>
            <a:r>
              <a:rPr lang="en-US" sz="2800" dirty="0"/>
              <a:t>Responding to learners’ needs</a:t>
            </a:r>
          </a:p>
          <a:p>
            <a:pPr marL="1257300" lvl="2" indent="-342900" algn="l">
              <a:lnSpc>
                <a:spcPct val="150000"/>
              </a:lnSpc>
              <a:buFont typeface="Arial" panose="020B0604020202020204" pitchFamily="34" charset="0"/>
              <a:buChar char="•"/>
            </a:pPr>
            <a:r>
              <a:rPr lang="en-US" sz="2800" dirty="0"/>
              <a:t>Active participation of learners</a:t>
            </a:r>
          </a:p>
          <a:p>
            <a:pPr marL="1257300" lvl="2" indent="-342900" algn="l">
              <a:lnSpc>
                <a:spcPct val="150000"/>
              </a:lnSpc>
              <a:buFont typeface="Arial" panose="020B0604020202020204" pitchFamily="34" charset="0"/>
              <a:buChar char="•"/>
            </a:pPr>
            <a:r>
              <a:rPr lang="en-US" sz="2800" dirty="0"/>
              <a:t>Positive teacher attitudes</a:t>
            </a:r>
          </a:p>
          <a:p>
            <a:pPr marL="1257300" lvl="2" indent="-342900" algn="l">
              <a:lnSpc>
                <a:spcPct val="150000"/>
              </a:lnSpc>
              <a:buFont typeface="Arial" panose="020B0604020202020204" pitchFamily="34" charset="0"/>
              <a:buChar char="•"/>
            </a:pPr>
            <a:r>
              <a:rPr lang="en-US" sz="2800" dirty="0"/>
              <a:t>Effective teacher skills</a:t>
            </a:r>
          </a:p>
          <a:p>
            <a:pPr marL="1257300" lvl="2" indent="-342900" algn="l">
              <a:lnSpc>
                <a:spcPct val="150000"/>
              </a:lnSpc>
              <a:buFont typeface="Arial" panose="020B0604020202020204" pitchFamily="34" charset="0"/>
              <a:buChar char="•"/>
            </a:pPr>
            <a:r>
              <a:rPr lang="en-US" sz="2800" dirty="0"/>
              <a:t>Visionary school leadership</a:t>
            </a:r>
          </a:p>
          <a:p>
            <a:pPr algn="l"/>
            <a:endParaRPr lang="en-US" sz="2800" dirty="0"/>
          </a:p>
        </p:txBody>
      </p:sp>
    </p:spTree>
    <p:extLst>
      <p:ext uri="{BB962C8B-B14F-4D97-AF65-F5344CB8AC3E}">
        <p14:creationId xmlns:p14="http://schemas.microsoft.com/office/powerpoint/2010/main" val="2716497360"/>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5171" y="365125"/>
            <a:ext cx="10798629" cy="900339"/>
          </a:xfrm>
        </p:spPr>
        <p:txBody>
          <a:bodyPr>
            <a:noAutofit/>
          </a:bodyPr>
          <a:lstStyle/>
          <a:p>
            <a:r>
              <a:rPr lang="en-US" sz="3600" b="1" dirty="0">
                <a:solidFill>
                  <a:srgbClr val="006BBC"/>
                </a:solidFill>
              </a:rPr>
              <a:t>Approaches and qualities of school Guidance and Counselling Service </a:t>
            </a:r>
            <a:endParaRPr lang="en-US" sz="3600" dirty="0">
              <a:solidFill>
                <a:srgbClr val="006BBC"/>
              </a:solidFill>
            </a:endParaRPr>
          </a:p>
        </p:txBody>
      </p:sp>
      <p:sp>
        <p:nvSpPr>
          <p:cNvPr id="3" name="Content Placeholder 2"/>
          <p:cNvSpPr>
            <a:spLocks noGrp="1"/>
          </p:cNvSpPr>
          <p:nvPr>
            <p:ph idx="1"/>
          </p:nvPr>
        </p:nvSpPr>
        <p:spPr>
          <a:xfrm>
            <a:off x="473336" y="1611215"/>
            <a:ext cx="11718664" cy="4574432"/>
          </a:xfrm>
        </p:spPr>
        <p:txBody>
          <a:bodyPr>
            <a:noAutofit/>
          </a:bodyPr>
          <a:lstStyle/>
          <a:p>
            <a:r>
              <a:rPr lang="en-US" b="1" dirty="0"/>
              <a:t>Psychodynamic Approach to Counselling</a:t>
            </a:r>
            <a:r>
              <a:rPr lang="en-US" dirty="0"/>
              <a:t>: to help people to balance the three elements of their personality so that neither the Id nor the Superego is dominant.</a:t>
            </a:r>
          </a:p>
          <a:p>
            <a:r>
              <a:rPr lang="en-US" b="1" dirty="0"/>
              <a:t>Humanistic Approach to Counselling</a:t>
            </a:r>
            <a:r>
              <a:rPr lang="en-US" dirty="0"/>
              <a:t>: to help clients to explore their own thoughts and feelings and to work out their own solutions to their problems.</a:t>
            </a:r>
          </a:p>
          <a:p>
            <a:r>
              <a:rPr lang="en-US" b="1" dirty="0"/>
              <a:t>Client - Centered Counselling</a:t>
            </a:r>
            <a:r>
              <a:rPr lang="en-US" dirty="0"/>
              <a:t>: It aims to show empathy, warmth, and genuineness, which they believe will enable the client’s self-understanding and psychological growth. </a:t>
            </a:r>
          </a:p>
          <a:p>
            <a:r>
              <a:rPr lang="en-US" dirty="0"/>
              <a:t> </a:t>
            </a:r>
            <a:r>
              <a:rPr lang="en-US" b="1" dirty="0"/>
              <a:t>Behavioral Approach to Counselling: </a:t>
            </a:r>
            <a:r>
              <a:rPr lang="en-US" dirty="0"/>
              <a:t>The behavioral approach to counselling focuses on the assumption that the environment determines an individual’s behavior.  </a:t>
            </a:r>
          </a:p>
          <a:p>
            <a:pPr marL="0" indent="0">
              <a:buNone/>
            </a:pPr>
            <a:endParaRPr lang="en-US" dirty="0"/>
          </a:p>
          <a:p>
            <a:endParaRPr lang="en-US" dirty="0"/>
          </a:p>
        </p:txBody>
      </p:sp>
    </p:spTree>
    <p:extLst>
      <p:ext uri="{BB962C8B-B14F-4D97-AF65-F5344CB8AC3E}">
        <p14:creationId xmlns:p14="http://schemas.microsoft.com/office/powerpoint/2010/main" val="2079257841"/>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4701" y="322729"/>
            <a:ext cx="9703398" cy="769460"/>
          </a:xfrm>
        </p:spPr>
        <p:txBody>
          <a:bodyPr>
            <a:normAutofit/>
          </a:bodyPr>
          <a:lstStyle/>
          <a:p>
            <a:pPr algn="ctr"/>
            <a:r>
              <a:rPr lang="en-US" sz="3600" b="1" dirty="0">
                <a:solidFill>
                  <a:srgbClr val="006BBC"/>
                </a:solidFill>
              </a:rPr>
              <a:t>QUALITY OF SCHOOL GUIDANCE AND COUNSELLING </a:t>
            </a:r>
            <a:endParaRPr lang="en-US" sz="3600" dirty="0">
              <a:solidFill>
                <a:srgbClr val="006BBC"/>
              </a:solidFill>
            </a:endParaRPr>
          </a:p>
        </p:txBody>
      </p:sp>
      <p:sp>
        <p:nvSpPr>
          <p:cNvPr id="3" name="Content Placeholder 2"/>
          <p:cNvSpPr>
            <a:spLocks noGrp="1"/>
          </p:cNvSpPr>
          <p:nvPr>
            <p:ph idx="1"/>
          </p:nvPr>
        </p:nvSpPr>
        <p:spPr>
          <a:xfrm>
            <a:off x="334736" y="1784413"/>
            <a:ext cx="11541706" cy="4100020"/>
          </a:xfrm>
        </p:spPr>
        <p:txBody>
          <a:bodyPr>
            <a:noAutofit/>
          </a:bodyPr>
          <a:lstStyle/>
          <a:p>
            <a:pPr marL="0" indent="0">
              <a:buNone/>
            </a:pPr>
            <a:r>
              <a:rPr lang="en-US" sz="3200" dirty="0">
                <a:solidFill>
                  <a:schemeClr val="accent2"/>
                </a:solidFill>
              </a:rPr>
              <a:t>Skills and techniques that include</a:t>
            </a:r>
            <a:r>
              <a:rPr lang="en-US" sz="3200" dirty="0"/>
              <a:t>:</a:t>
            </a:r>
          </a:p>
          <a:p>
            <a:pPr marL="0" indent="0">
              <a:buNone/>
            </a:pPr>
            <a:endParaRPr lang="en-US" sz="3200" dirty="0"/>
          </a:p>
          <a:p>
            <a:r>
              <a:rPr lang="en-US" sz="3200" b="1" dirty="0"/>
              <a:t>Attending skills: </a:t>
            </a:r>
            <a:r>
              <a:rPr lang="en-US" sz="3200" dirty="0"/>
              <a:t>Teachers need to apply social skills in the counseling by welcoming the client as well as the sitting posture. Sitting of counsellor is given the acronym of </a:t>
            </a:r>
            <a:r>
              <a:rPr lang="en-US" sz="3200" b="1" dirty="0"/>
              <a:t>SOLER </a:t>
            </a:r>
            <a:r>
              <a:rPr lang="en-US" sz="3200" dirty="0"/>
              <a:t>(</a:t>
            </a:r>
            <a:r>
              <a:rPr lang="en-US" sz="3200" b="1" dirty="0"/>
              <a:t>S</a:t>
            </a:r>
            <a:r>
              <a:rPr lang="en-US" sz="3200" dirty="0"/>
              <a:t>-sit squarely, </a:t>
            </a:r>
            <a:r>
              <a:rPr lang="en-US" sz="3200" b="1" dirty="0"/>
              <a:t>O</a:t>
            </a:r>
            <a:r>
              <a:rPr lang="en-US" sz="3200" dirty="0"/>
              <a:t>-maintain an open posture, </a:t>
            </a:r>
            <a:r>
              <a:rPr lang="en-US" sz="3200" b="1" dirty="0"/>
              <a:t>L</a:t>
            </a:r>
            <a:r>
              <a:rPr lang="en-US" sz="3200" dirty="0"/>
              <a:t>-lean forward appropriately, </a:t>
            </a:r>
            <a:r>
              <a:rPr lang="en-US" sz="3200" b="1" dirty="0"/>
              <a:t>E</a:t>
            </a:r>
            <a:r>
              <a:rPr lang="en-US" sz="3200" dirty="0"/>
              <a:t>-Maintain eye contact, </a:t>
            </a:r>
            <a:r>
              <a:rPr lang="en-US" sz="3200" b="1" dirty="0"/>
              <a:t>R</a:t>
            </a:r>
            <a:r>
              <a:rPr lang="en-US" sz="3200" dirty="0"/>
              <a:t>-relax). </a:t>
            </a:r>
          </a:p>
          <a:p>
            <a:endParaRPr lang="en-US" sz="3200" dirty="0"/>
          </a:p>
        </p:txBody>
      </p:sp>
    </p:spTree>
    <p:extLst>
      <p:ext uri="{BB962C8B-B14F-4D97-AF65-F5344CB8AC3E}">
        <p14:creationId xmlns:p14="http://schemas.microsoft.com/office/powerpoint/2010/main" val="3169088125"/>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871" y="365125"/>
            <a:ext cx="9457731" cy="663575"/>
          </a:xfrm>
        </p:spPr>
        <p:txBody>
          <a:bodyPr>
            <a:normAutofit/>
          </a:bodyPr>
          <a:lstStyle/>
          <a:p>
            <a:r>
              <a:rPr lang="en-US" sz="3600" b="1" dirty="0">
                <a:solidFill>
                  <a:srgbClr val="006BBC"/>
                </a:solidFill>
              </a:rPr>
              <a:t>Quality of school guidance and counselling (Cont’d)</a:t>
            </a:r>
          </a:p>
        </p:txBody>
      </p:sp>
      <p:sp>
        <p:nvSpPr>
          <p:cNvPr id="3" name="Content Placeholder 2"/>
          <p:cNvSpPr>
            <a:spLocks noGrp="1"/>
          </p:cNvSpPr>
          <p:nvPr>
            <p:ph idx="1"/>
          </p:nvPr>
        </p:nvSpPr>
        <p:spPr>
          <a:xfrm>
            <a:off x="587196" y="1833613"/>
            <a:ext cx="11396823" cy="3340816"/>
          </a:xfrm>
        </p:spPr>
        <p:txBody>
          <a:bodyPr>
            <a:noAutofit/>
          </a:bodyPr>
          <a:lstStyle/>
          <a:p>
            <a:r>
              <a:rPr lang="en-US" sz="3200" b="1" dirty="0"/>
              <a:t>Structuring</a:t>
            </a:r>
            <a:r>
              <a:rPr lang="en-US" sz="3200" dirty="0"/>
              <a:t>: Consider time, frequency payment, duration and general plan of counselling. </a:t>
            </a:r>
          </a:p>
          <a:p>
            <a:r>
              <a:rPr lang="en-US" sz="3200" dirty="0"/>
              <a:t> </a:t>
            </a:r>
            <a:r>
              <a:rPr lang="en-US" sz="3200" b="1" dirty="0"/>
              <a:t>Active listening</a:t>
            </a:r>
            <a:r>
              <a:rPr lang="en-US" sz="3200" dirty="0"/>
              <a:t>:  most important counselling skills. It calls for physical, emotional, and psychological presence of the counsellor. It includes verbal and non-verbal, it means listening, encouraging, and prompting the client to go on talking. </a:t>
            </a:r>
          </a:p>
        </p:txBody>
      </p:sp>
    </p:spTree>
    <p:extLst>
      <p:ext uri="{BB962C8B-B14F-4D97-AF65-F5344CB8AC3E}">
        <p14:creationId xmlns:p14="http://schemas.microsoft.com/office/powerpoint/2010/main" val="3533001251"/>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3721" y="365126"/>
            <a:ext cx="10970079" cy="794204"/>
          </a:xfrm>
        </p:spPr>
        <p:txBody>
          <a:bodyPr>
            <a:normAutofit/>
          </a:bodyPr>
          <a:lstStyle/>
          <a:p>
            <a:r>
              <a:rPr lang="en-US" sz="2800" b="1" dirty="0">
                <a:solidFill>
                  <a:srgbClr val="002060"/>
                </a:solidFill>
              </a:rPr>
              <a:t>Quality of school guidance and counselling (Cont’d)</a:t>
            </a:r>
          </a:p>
        </p:txBody>
      </p:sp>
      <p:sp>
        <p:nvSpPr>
          <p:cNvPr id="3" name="Content Placeholder 2"/>
          <p:cNvSpPr>
            <a:spLocks noGrp="1"/>
          </p:cNvSpPr>
          <p:nvPr>
            <p:ph idx="1"/>
          </p:nvPr>
        </p:nvSpPr>
        <p:spPr>
          <a:xfrm>
            <a:off x="383721" y="1094015"/>
            <a:ext cx="10970079" cy="3935186"/>
          </a:xfrm>
        </p:spPr>
        <p:txBody>
          <a:bodyPr>
            <a:normAutofit/>
          </a:bodyPr>
          <a:lstStyle/>
          <a:p>
            <a:pPr marL="0" indent="0">
              <a:buNone/>
            </a:pPr>
            <a:endParaRPr lang="en-US" dirty="0"/>
          </a:p>
          <a:p>
            <a:r>
              <a:rPr lang="en-US" sz="2400" b="1" dirty="0"/>
              <a:t>Empathy:</a:t>
            </a:r>
            <a:r>
              <a:rPr lang="en-US" sz="2400" dirty="0"/>
              <a:t> capacity to enter the place of the other human being and understand the world from their perspective. </a:t>
            </a:r>
          </a:p>
          <a:p>
            <a:r>
              <a:rPr lang="en-US" sz="2400" b="1" dirty="0"/>
              <a:t>Questioning: </a:t>
            </a:r>
            <a:r>
              <a:rPr lang="en-US" sz="2400" dirty="0"/>
              <a:t>Questions should be elaborated to get answers leading to a better understanding of the client’s story. Avoid answers yes or no and avoid questions start with have or do, are, would </a:t>
            </a:r>
          </a:p>
          <a:p>
            <a:r>
              <a:rPr lang="en-US" sz="2400" b="1" dirty="0"/>
              <a:t>Self-disclosure</a:t>
            </a:r>
            <a:r>
              <a:rPr lang="en-US" sz="2400" dirty="0"/>
              <a:t>: This is when counsellor shares an event which draws similar emotions and feelings to what the client is presently experiencing. </a:t>
            </a:r>
          </a:p>
          <a:p>
            <a:r>
              <a:rPr lang="en-US" sz="2400" dirty="0"/>
              <a:t> </a:t>
            </a:r>
            <a:r>
              <a:rPr lang="en-US" sz="2400" b="1" dirty="0"/>
              <a:t>Confronting: </a:t>
            </a:r>
            <a:r>
              <a:rPr lang="en-US" sz="2400" dirty="0"/>
              <a:t>Is used to point out inconsistencies in what the counsellor does say. </a:t>
            </a:r>
          </a:p>
        </p:txBody>
      </p:sp>
    </p:spTree>
    <p:extLst>
      <p:ext uri="{BB962C8B-B14F-4D97-AF65-F5344CB8AC3E}">
        <p14:creationId xmlns:p14="http://schemas.microsoft.com/office/powerpoint/2010/main" val="1069257531"/>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571" y="365125"/>
            <a:ext cx="11027229" cy="712561"/>
          </a:xfrm>
        </p:spPr>
        <p:txBody>
          <a:bodyPr>
            <a:normAutofit fontScale="90000"/>
          </a:bodyPr>
          <a:lstStyle/>
          <a:p>
            <a:r>
              <a:rPr lang="en-US" sz="3600" b="1" dirty="0">
                <a:solidFill>
                  <a:srgbClr val="006BBC"/>
                </a:solidFill>
              </a:rPr>
              <a:t>QUALITY OF SCHOOL GUIDANCE AND COUNSELLING (CONT’D)</a:t>
            </a:r>
          </a:p>
        </p:txBody>
      </p:sp>
      <p:sp>
        <p:nvSpPr>
          <p:cNvPr id="3" name="Content Placeholder 2"/>
          <p:cNvSpPr>
            <a:spLocks noGrp="1"/>
          </p:cNvSpPr>
          <p:nvPr>
            <p:ph idx="1"/>
          </p:nvPr>
        </p:nvSpPr>
        <p:spPr>
          <a:xfrm>
            <a:off x="397592" y="1477182"/>
            <a:ext cx="11478850" cy="4654677"/>
          </a:xfrm>
        </p:spPr>
        <p:txBody>
          <a:bodyPr>
            <a:noAutofit/>
          </a:bodyPr>
          <a:lstStyle/>
          <a:p>
            <a:r>
              <a:rPr lang="en-US" sz="3200" b="1" dirty="0"/>
              <a:t>Reflecting feelings: </a:t>
            </a:r>
            <a:r>
              <a:rPr lang="en-US" sz="3200" dirty="0"/>
              <a:t>It involves going back to what the counsellor has said or expressed either in regard to facts or feelings. </a:t>
            </a:r>
          </a:p>
          <a:p>
            <a:r>
              <a:rPr lang="en-US" sz="3200" b="1" dirty="0"/>
              <a:t>Giving feedback: </a:t>
            </a:r>
            <a:r>
              <a:rPr lang="en-US" sz="3200" dirty="0"/>
              <a:t>is used at the beginning of the all counselling or at the end of a follow up counselling session or at the end of a counselling relationship. It involves a summary of issues in previous sessions, goal set and any handicaps that the counsellor may have picked from the client. </a:t>
            </a:r>
          </a:p>
          <a:p>
            <a:r>
              <a:rPr lang="en-US" sz="3200" dirty="0"/>
              <a:t> </a:t>
            </a:r>
            <a:r>
              <a:rPr lang="en-US" sz="3200" b="1" dirty="0"/>
              <a:t>Summarizing: </a:t>
            </a:r>
            <a:r>
              <a:rPr lang="en-US" sz="3200" dirty="0" err="1"/>
              <a:t>Ths</a:t>
            </a:r>
            <a:r>
              <a:rPr lang="en-US" sz="3200" dirty="0"/>
              <a:t> covers what has been said by the client. Summering is normally used to close a topic, change subject, or select the next move in a descriptive manner. </a:t>
            </a:r>
          </a:p>
          <a:p>
            <a:endParaRPr lang="en-US" sz="3200" dirty="0"/>
          </a:p>
        </p:txBody>
      </p:sp>
    </p:spTree>
    <p:extLst>
      <p:ext uri="{BB962C8B-B14F-4D97-AF65-F5344CB8AC3E}">
        <p14:creationId xmlns:p14="http://schemas.microsoft.com/office/powerpoint/2010/main" val="1269045362"/>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149972"/>
            <a:ext cx="8035962" cy="611419"/>
          </a:xfrm>
        </p:spPr>
        <p:txBody>
          <a:bodyPr>
            <a:normAutofit/>
          </a:bodyPr>
          <a:lstStyle/>
          <a:p>
            <a:pPr algn="ctr"/>
            <a:r>
              <a:rPr lang="en-US" sz="3600" b="1" dirty="0">
                <a:solidFill>
                  <a:srgbClr val="006BBC"/>
                </a:solidFill>
              </a:rPr>
              <a:t>STEPS OF COUNSELLING </a:t>
            </a:r>
            <a:endParaRPr lang="en-US" sz="3600" dirty="0">
              <a:solidFill>
                <a:srgbClr val="006BBC"/>
              </a:solidFill>
            </a:endParaRPr>
          </a:p>
        </p:txBody>
      </p:sp>
      <p:sp>
        <p:nvSpPr>
          <p:cNvPr id="3" name="Content Placeholder 2"/>
          <p:cNvSpPr>
            <a:spLocks noGrp="1"/>
          </p:cNvSpPr>
          <p:nvPr>
            <p:ph idx="1"/>
          </p:nvPr>
        </p:nvSpPr>
        <p:spPr>
          <a:xfrm>
            <a:off x="473336" y="761392"/>
            <a:ext cx="11026588" cy="5540918"/>
          </a:xfrm>
        </p:spPr>
        <p:txBody>
          <a:bodyPr>
            <a:noAutofit/>
          </a:bodyPr>
          <a:lstStyle/>
          <a:p>
            <a:r>
              <a:rPr lang="en-US" sz="2400" b="1" dirty="0"/>
              <a:t>Creation of rapport: </a:t>
            </a:r>
            <a:r>
              <a:rPr lang="en-US" sz="2400" dirty="0"/>
              <a:t>Creating a warm and welcoming situation minimizes these fears and thoughts. It helps to build a relationship and offers psychological relief which puts the clients at ease.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400" b="1" dirty="0"/>
              <a:t>Exploration: </a:t>
            </a:r>
            <a:r>
              <a:rPr lang="en-US" sz="2400" dirty="0"/>
              <a:t>Time when the client reveals and discusses his/ her issues. Some clients can articulate their issues well while others are not, some others may be confused when presenting their issues. It is a difficult stage for the client, so your prime responsibility as a counsellor is to create a safe environment for your client through attending skills, listening and empathy.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Calibri"/>
                <a:ea typeface="+mn-ea"/>
                <a:cs typeface="+mn-cs"/>
              </a:rPr>
              <a:t>Understanding: </a:t>
            </a:r>
            <a:r>
              <a:rPr kumimoji="0" lang="en-US" sz="2400" b="0" i="0" u="none" strike="noStrike" kern="1200" cap="none" spc="0" normalizeH="0" baseline="0" noProof="0" dirty="0">
                <a:ln>
                  <a:noFill/>
                </a:ln>
                <a:solidFill>
                  <a:prstClr val="black"/>
                </a:solidFill>
                <a:effectLst/>
                <a:uLnTx/>
                <a:uFillTx/>
                <a:latin typeface="Calibri"/>
                <a:ea typeface="+mn-ea"/>
                <a:cs typeface="+mn-cs"/>
              </a:rPr>
              <a:t>Ability to know or realize the meaning of what the client is saying. It bears an element of trust and belief.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a:ea typeface="+mn-ea"/>
                <a:cs typeface="+mn-cs"/>
              </a:rPr>
              <a:t> </a:t>
            </a:r>
            <a:r>
              <a:rPr kumimoji="0" lang="en-US" sz="2400" b="1" i="0" u="none" strike="noStrike" kern="1200" cap="none" spc="0" normalizeH="0" baseline="0" noProof="0" dirty="0">
                <a:ln>
                  <a:noFill/>
                </a:ln>
                <a:solidFill>
                  <a:prstClr val="black"/>
                </a:solidFill>
                <a:effectLst/>
                <a:uLnTx/>
                <a:uFillTx/>
                <a:latin typeface="Calibri"/>
                <a:ea typeface="+mn-ea"/>
                <a:cs typeface="+mn-cs"/>
              </a:rPr>
              <a:t>Action: </a:t>
            </a:r>
            <a:r>
              <a:rPr kumimoji="0" lang="en-US" sz="2400" b="0" i="0" u="none" strike="noStrike" kern="1200" cap="none" spc="0" normalizeH="0" baseline="0" noProof="0" dirty="0">
                <a:ln>
                  <a:noFill/>
                </a:ln>
                <a:solidFill>
                  <a:prstClr val="black"/>
                </a:solidFill>
                <a:effectLst/>
                <a:uLnTx/>
                <a:uFillTx/>
                <a:latin typeface="Calibri"/>
                <a:ea typeface="+mn-ea"/>
                <a:cs typeface="+mn-cs"/>
              </a:rPr>
              <a:t>At counsellor helps a client to formulate a plan, in a step-by-step procedure for reaching the goal.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prstClr val="black"/>
                </a:solidFill>
                <a:effectLst/>
                <a:uLnTx/>
                <a:uFillTx/>
                <a:latin typeface="Calibri"/>
                <a:ea typeface="+mn-ea"/>
                <a:cs typeface="+mn-cs"/>
              </a:rPr>
              <a:t>Termination: </a:t>
            </a:r>
            <a:r>
              <a:rPr kumimoji="0" lang="en-US" sz="2400" b="0" i="0" u="none" strike="noStrike" kern="1200" cap="none" spc="0" normalizeH="0" baseline="0" noProof="0" dirty="0">
                <a:ln>
                  <a:noFill/>
                </a:ln>
                <a:solidFill>
                  <a:prstClr val="black"/>
                </a:solidFill>
                <a:effectLst/>
                <a:uLnTx/>
                <a:uFillTx/>
                <a:latin typeface="Calibri"/>
                <a:ea typeface="+mn-ea"/>
                <a:cs typeface="+mn-cs"/>
              </a:rPr>
              <a:t>Although counselling helps individuals with special concerns, the complexities of the life situation make it such that the counsellor cannot solve all problems that his or her client brings forwards. </a:t>
            </a:r>
          </a:p>
          <a:p>
            <a:endParaRPr lang="en-US" sz="2400" dirty="0"/>
          </a:p>
          <a:p>
            <a:endParaRPr lang="en-US" sz="2400" dirty="0"/>
          </a:p>
          <a:p>
            <a:endParaRPr lang="en-US" sz="2400" dirty="0"/>
          </a:p>
        </p:txBody>
      </p:sp>
    </p:spTree>
    <p:extLst>
      <p:ext uri="{BB962C8B-B14F-4D97-AF65-F5344CB8AC3E}">
        <p14:creationId xmlns:p14="http://schemas.microsoft.com/office/powerpoint/2010/main" val="2047494669"/>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1064" y="365126"/>
            <a:ext cx="11002736" cy="655806"/>
          </a:xfrm>
        </p:spPr>
        <p:txBody>
          <a:bodyPr>
            <a:normAutofit/>
          </a:bodyPr>
          <a:lstStyle/>
          <a:p>
            <a:pPr algn="ctr"/>
            <a:r>
              <a:rPr lang="en-US" sz="3600" b="1" dirty="0">
                <a:solidFill>
                  <a:srgbClr val="002060"/>
                </a:solidFill>
              </a:rPr>
              <a:t>Qualities of a Good Counsellor </a:t>
            </a:r>
          </a:p>
        </p:txBody>
      </p:sp>
      <p:sp>
        <p:nvSpPr>
          <p:cNvPr id="3" name="Content Placeholder 2"/>
          <p:cNvSpPr>
            <a:spLocks noGrp="1"/>
          </p:cNvSpPr>
          <p:nvPr>
            <p:ph idx="1"/>
          </p:nvPr>
        </p:nvSpPr>
        <p:spPr>
          <a:xfrm>
            <a:off x="1731981" y="1185801"/>
            <a:ext cx="9369911" cy="5075150"/>
          </a:xfrm>
        </p:spPr>
        <p:txBody>
          <a:bodyPr>
            <a:noAutofit/>
          </a:bodyPr>
          <a:lstStyle/>
          <a:p>
            <a:r>
              <a:rPr lang="en-US" sz="3200" dirty="0"/>
              <a:t>Empathy </a:t>
            </a:r>
          </a:p>
          <a:p>
            <a:r>
              <a:rPr lang="en-US" sz="3200" dirty="0"/>
              <a:t> Good listener and wise </a:t>
            </a:r>
          </a:p>
          <a:p>
            <a:r>
              <a:rPr lang="en-US" sz="3200" dirty="0"/>
              <a:t>Available and accessible </a:t>
            </a:r>
          </a:p>
          <a:p>
            <a:r>
              <a:rPr lang="en-US" sz="3200" dirty="0"/>
              <a:t> Presentable </a:t>
            </a:r>
          </a:p>
          <a:p>
            <a:r>
              <a:rPr lang="en-US" sz="3200" dirty="0"/>
              <a:t>Respected </a:t>
            </a:r>
          </a:p>
          <a:p>
            <a:r>
              <a:rPr lang="en-US" sz="3200" dirty="0"/>
              <a:t>Patient and humble </a:t>
            </a:r>
          </a:p>
          <a:p>
            <a:r>
              <a:rPr lang="en-US" sz="3200" dirty="0"/>
              <a:t> Loving </a:t>
            </a:r>
          </a:p>
          <a:p>
            <a:r>
              <a:rPr lang="en-US" sz="3200" dirty="0"/>
              <a:t> Non-judgmental </a:t>
            </a:r>
          </a:p>
          <a:p>
            <a:r>
              <a:rPr lang="en-US" sz="3200" dirty="0"/>
              <a:t> Role-model</a:t>
            </a:r>
          </a:p>
          <a:p>
            <a:endParaRPr lang="en-US" sz="3600" dirty="0"/>
          </a:p>
        </p:txBody>
      </p:sp>
    </p:spTree>
    <p:extLst>
      <p:ext uri="{BB962C8B-B14F-4D97-AF65-F5344CB8AC3E}">
        <p14:creationId xmlns:p14="http://schemas.microsoft.com/office/powerpoint/2010/main" val="106209827"/>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2514" y="365125"/>
            <a:ext cx="10831286" cy="426811"/>
          </a:xfrm>
        </p:spPr>
        <p:txBody>
          <a:bodyPr>
            <a:noAutofit/>
          </a:bodyPr>
          <a:lstStyle/>
          <a:p>
            <a:r>
              <a:rPr lang="en-US" sz="3600" b="1" dirty="0">
                <a:solidFill>
                  <a:schemeClr val="accent2"/>
                </a:solidFill>
              </a:rPr>
              <a:t>Activity                                                             (Pairs)</a:t>
            </a:r>
          </a:p>
        </p:txBody>
      </p:sp>
      <p:sp>
        <p:nvSpPr>
          <p:cNvPr id="3" name="Content Placeholder 2"/>
          <p:cNvSpPr>
            <a:spLocks noGrp="1"/>
          </p:cNvSpPr>
          <p:nvPr>
            <p:ph idx="1"/>
          </p:nvPr>
        </p:nvSpPr>
        <p:spPr>
          <a:xfrm>
            <a:off x="522514" y="2385023"/>
            <a:ext cx="10831286" cy="1247775"/>
          </a:xfrm>
        </p:spPr>
        <p:txBody>
          <a:bodyPr>
            <a:normAutofit/>
          </a:bodyPr>
          <a:lstStyle/>
          <a:p>
            <a:r>
              <a:rPr lang="en-US" sz="3600" dirty="0"/>
              <a:t>After studying this section, do you think guidance and counseling is important? If yes explain how?</a:t>
            </a:r>
          </a:p>
        </p:txBody>
      </p:sp>
    </p:spTree>
    <p:extLst>
      <p:ext uri="{BB962C8B-B14F-4D97-AF65-F5344CB8AC3E}">
        <p14:creationId xmlns:p14="http://schemas.microsoft.com/office/powerpoint/2010/main" val="2761896722"/>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6642"/>
            <a:ext cx="8707013" cy="575907"/>
          </a:xfrm>
        </p:spPr>
        <p:txBody>
          <a:bodyPr>
            <a:noAutofit/>
          </a:bodyPr>
          <a:lstStyle/>
          <a:p>
            <a:pPr algn="ctr"/>
            <a:r>
              <a:rPr lang="en-US" sz="3600" b="1" dirty="0">
                <a:solidFill>
                  <a:schemeClr val="accent5"/>
                </a:solidFill>
              </a:rPr>
              <a:t>Types of Guidance and Counselling </a:t>
            </a:r>
            <a:endParaRPr lang="en-US" sz="3600" dirty="0">
              <a:solidFill>
                <a:schemeClr val="accent5"/>
              </a:solidFill>
            </a:endParaRPr>
          </a:p>
        </p:txBody>
      </p:sp>
      <p:sp>
        <p:nvSpPr>
          <p:cNvPr id="3" name="Content Placeholder 2"/>
          <p:cNvSpPr>
            <a:spLocks noGrp="1"/>
          </p:cNvSpPr>
          <p:nvPr>
            <p:ph idx="1"/>
          </p:nvPr>
        </p:nvSpPr>
        <p:spPr>
          <a:xfrm>
            <a:off x="383721" y="790113"/>
            <a:ext cx="10970079" cy="5246703"/>
          </a:xfrm>
        </p:spPr>
        <p:txBody>
          <a:bodyPr>
            <a:normAutofit fontScale="92500"/>
          </a:bodyPr>
          <a:lstStyle/>
          <a:p>
            <a:pPr marL="0" indent="0">
              <a:buNone/>
            </a:pPr>
            <a:endParaRPr lang="en-US" dirty="0"/>
          </a:p>
          <a:p>
            <a:r>
              <a:rPr lang="en-US" sz="2400" b="1" dirty="0"/>
              <a:t>Individual counselling: </a:t>
            </a:r>
            <a:r>
              <a:rPr lang="en-US" sz="2400" dirty="0"/>
              <a:t>This is a one-to-one type of counselling which is used when a client has confidential issues. It is characterized by Being private between counsellor and client. </a:t>
            </a:r>
          </a:p>
          <a:p>
            <a:r>
              <a:rPr lang="en-US" sz="2400" b="1" dirty="0"/>
              <a:t>Group counselling: </a:t>
            </a:r>
            <a:r>
              <a:rPr lang="en-US" sz="2400" dirty="0"/>
              <a:t>It involves more than one person. It is common when counselling people going through the same or related problems. For e.g.: learners having drug and substance problems, pregnant adolescent girls. </a:t>
            </a:r>
          </a:p>
          <a:p>
            <a:r>
              <a:rPr lang="en-US" sz="2400" b="1" dirty="0"/>
              <a:t>Peer counselling: </a:t>
            </a:r>
            <a:r>
              <a:rPr lang="en-US" sz="2400" dirty="0"/>
              <a:t> involves peer counselling. People who can counsel colleagues are identified and given the necessary skills and allowed to assist/help their peers. Peer counselling is a good strategy to adopt in schools as pupils who may not easily disclose their problems to the teacher or parents can freely do so with their peers who do not pose any sign of authority over them. </a:t>
            </a:r>
          </a:p>
          <a:p>
            <a:r>
              <a:rPr lang="en-US" sz="2400" dirty="0"/>
              <a:t> </a:t>
            </a:r>
            <a:r>
              <a:rPr lang="en-US" sz="2400" b="1" dirty="0"/>
              <a:t>Bibliotherapy: </a:t>
            </a:r>
            <a:r>
              <a:rPr lang="en-US" sz="2400" dirty="0"/>
              <a:t>Is a type of counselling that is gained by a client through reading relevant literature. For example</a:t>
            </a:r>
            <a:r>
              <a:rPr lang="en-US" sz="2400" b="1" dirty="0"/>
              <a:t>, </a:t>
            </a:r>
            <a:r>
              <a:rPr lang="en-US" sz="2400" dirty="0"/>
              <a:t>Motivational books such as think big by Ben Carson –– Testimonies from people such as T.D Jakes, Focus books for the power of praying</a:t>
            </a:r>
            <a:r>
              <a:rPr lang="en-US" sz="2400" b="1" dirty="0"/>
              <a:t>, </a:t>
            </a:r>
            <a:r>
              <a:rPr lang="en-US" sz="2400" dirty="0"/>
              <a:t>Relevant print media such as parents’ magazine.</a:t>
            </a:r>
          </a:p>
          <a:p>
            <a:endParaRPr lang="en-US" sz="2400" dirty="0"/>
          </a:p>
        </p:txBody>
      </p:sp>
    </p:spTree>
    <p:extLst>
      <p:ext uri="{BB962C8B-B14F-4D97-AF65-F5344CB8AC3E}">
        <p14:creationId xmlns:p14="http://schemas.microsoft.com/office/powerpoint/2010/main" val="764795277"/>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685" y="1430133"/>
            <a:ext cx="11562454" cy="532946"/>
          </a:xfrm>
        </p:spPr>
        <p:txBody>
          <a:bodyPr>
            <a:noAutofit/>
          </a:bodyPr>
          <a:lstStyle/>
          <a:p>
            <a:r>
              <a:rPr lang="en-US" sz="3600" b="1" dirty="0">
                <a:solidFill>
                  <a:schemeClr val="accent2"/>
                </a:solidFill>
              </a:rPr>
              <a:t>Activity                                            (Group of 5 and Presentation)</a:t>
            </a:r>
          </a:p>
        </p:txBody>
      </p:sp>
      <p:sp>
        <p:nvSpPr>
          <p:cNvPr id="3" name="Content Placeholder 2"/>
          <p:cNvSpPr>
            <a:spLocks noGrp="1"/>
          </p:cNvSpPr>
          <p:nvPr>
            <p:ph idx="1"/>
          </p:nvPr>
        </p:nvSpPr>
        <p:spPr>
          <a:xfrm>
            <a:off x="238685" y="2632450"/>
            <a:ext cx="11691546" cy="1415596"/>
          </a:xfrm>
        </p:spPr>
        <p:txBody>
          <a:bodyPr>
            <a:normAutofit/>
          </a:bodyPr>
          <a:lstStyle/>
          <a:p>
            <a:pPr marL="0" indent="0">
              <a:buNone/>
            </a:pPr>
            <a:r>
              <a:rPr lang="en-US" sz="3600" dirty="0"/>
              <a:t>What are the approaches used in counselling at your school? Discuss how these approaches can be improved? </a:t>
            </a:r>
          </a:p>
          <a:p>
            <a:endParaRPr lang="en-US" sz="3600" dirty="0"/>
          </a:p>
        </p:txBody>
      </p:sp>
    </p:spTree>
    <p:extLst>
      <p:ext uri="{BB962C8B-B14F-4D97-AF65-F5344CB8AC3E}">
        <p14:creationId xmlns:p14="http://schemas.microsoft.com/office/powerpoint/2010/main" val="638162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565" y="1601282"/>
            <a:ext cx="11620870" cy="1734186"/>
          </a:xfrm>
          <a:solidFill>
            <a:schemeClr val="accent1">
              <a:lumMod val="60000"/>
              <a:lumOff val="40000"/>
            </a:schemeClr>
          </a:solidFill>
        </p:spPr>
        <p:txBody>
          <a:bodyPr>
            <a:normAutofit/>
          </a:bodyPr>
          <a:lstStyle/>
          <a:p>
            <a:pPr algn="ctr"/>
            <a:r>
              <a:rPr lang="en-US" sz="3400" dirty="0">
                <a:latin typeface="Calibri (Body)"/>
              </a:rPr>
              <a:t>MODULE 2 : INCLUSIVE EDUCATION AND CROSS-CUTTING ISSUES</a:t>
            </a:r>
            <a:r>
              <a:rPr lang="en-US" sz="2800" b="1" dirty="0"/>
              <a:t/>
            </a:r>
            <a:br>
              <a:rPr lang="en-US" sz="2800" b="1" dirty="0"/>
            </a:br>
            <a:endParaRPr lang="en-ZA" sz="2800" b="1" dirty="0">
              <a:latin typeface="Batang" pitchFamily="18" charset="-127"/>
              <a:ea typeface="Batang" pitchFamily="18" charset="-127"/>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5286" y="206936"/>
            <a:ext cx="7916874" cy="687824"/>
          </a:xfrm>
        </p:spPr>
        <p:txBody>
          <a:bodyPr>
            <a:normAutofit/>
          </a:bodyPr>
          <a:lstStyle/>
          <a:p>
            <a:pPr algn="l"/>
            <a:r>
              <a:rPr lang="en-US" sz="2800" b="1" dirty="0">
                <a:solidFill>
                  <a:srgbClr val="006BBC"/>
                </a:solidFill>
                <a:latin typeface="Calibri (Body)"/>
              </a:rPr>
              <a:t>1.1.6: Barriers to inclusive education</a:t>
            </a:r>
          </a:p>
        </p:txBody>
      </p:sp>
      <p:sp>
        <p:nvSpPr>
          <p:cNvPr id="3" name="Subtitle 2"/>
          <p:cNvSpPr>
            <a:spLocks noGrp="1"/>
          </p:cNvSpPr>
          <p:nvPr>
            <p:ph type="subTitle" idx="1"/>
          </p:nvPr>
        </p:nvSpPr>
        <p:spPr>
          <a:xfrm>
            <a:off x="326571" y="1180730"/>
            <a:ext cx="11489608" cy="4944861"/>
          </a:xfrm>
        </p:spPr>
        <p:txBody>
          <a:bodyPr>
            <a:normAutofit lnSpcReduction="10000"/>
          </a:bodyPr>
          <a:lstStyle/>
          <a:p>
            <a:pPr algn="l"/>
            <a:r>
              <a:rPr lang="en-US" sz="2800" b="1" dirty="0">
                <a:solidFill>
                  <a:schemeClr val="accent2"/>
                </a:solidFill>
              </a:rPr>
              <a:t>Activity</a:t>
            </a:r>
            <a:endParaRPr lang="en-US" sz="2800" dirty="0">
              <a:solidFill>
                <a:srgbClr val="006BBC"/>
              </a:solidFill>
            </a:endParaRPr>
          </a:p>
          <a:p>
            <a:pPr algn="r"/>
            <a:r>
              <a:rPr lang="en-US" sz="2800" dirty="0">
                <a:solidFill>
                  <a:srgbClr val="006BBC"/>
                </a:solidFill>
              </a:rPr>
              <a:t>( Group of 5 and presentation)</a:t>
            </a:r>
          </a:p>
          <a:p>
            <a:pPr algn="l"/>
            <a:endParaRPr lang="en-US" sz="2800" dirty="0"/>
          </a:p>
          <a:p>
            <a:pPr algn="l"/>
            <a:r>
              <a:rPr lang="en-US" sz="2800" dirty="0" err="1"/>
              <a:t>Keza</a:t>
            </a:r>
            <a:r>
              <a:rPr lang="en-US" sz="2800" dirty="0"/>
              <a:t> is a school girl at GS </a:t>
            </a:r>
            <a:r>
              <a:rPr lang="en-US" sz="2800" dirty="0" err="1"/>
              <a:t>Nyarubuye</a:t>
            </a:r>
            <a:r>
              <a:rPr lang="en-US" sz="2800" dirty="0"/>
              <a:t>, she comes to school in a wheelchair because one time she had an accident, and one leg was amputated.</a:t>
            </a:r>
          </a:p>
          <a:p>
            <a:pPr algn="l"/>
            <a:endParaRPr lang="en-US" sz="2800" dirty="0"/>
          </a:p>
          <a:p>
            <a:pPr marL="914400" lvl="1" indent="-457200" algn="l">
              <a:buFont typeface="Arial" panose="020B0604020202020204" pitchFamily="34" charset="0"/>
              <a:buChar char="•"/>
            </a:pPr>
            <a:r>
              <a:rPr lang="en-US" sz="2800" b="1" dirty="0"/>
              <a:t>Explain some challenges that </a:t>
            </a:r>
            <a:r>
              <a:rPr lang="en-US" sz="2800" b="1" dirty="0" err="1"/>
              <a:t>Keza</a:t>
            </a:r>
            <a:r>
              <a:rPr lang="en-US" sz="2800" b="1" dirty="0"/>
              <a:t> is likely to meet at school or a long way coming to school.</a:t>
            </a:r>
          </a:p>
          <a:p>
            <a:pPr marL="914400" lvl="1" indent="-457200" algn="l">
              <a:buFont typeface="Arial" panose="020B0604020202020204" pitchFamily="34" charset="0"/>
              <a:buChar char="•"/>
            </a:pPr>
            <a:r>
              <a:rPr lang="en-US" sz="2800" b="1" dirty="0"/>
              <a:t>How do people in your school view learners with such disabilities? And what are the barriers that they face in learning?</a:t>
            </a:r>
          </a:p>
          <a:p>
            <a:pPr marL="914400" lvl="1" indent="-457200" algn="l">
              <a:buFont typeface="Arial" panose="020B0604020202020204" pitchFamily="34" charset="0"/>
              <a:buChar char="•"/>
            </a:pPr>
            <a:r>
              <a:rPr lang="en-US" sz="2800" b="1" dirty="0"/>
              <a:t>What possible educational support can be provided to </a:t>
            </a:r>
            <a:r>
              <a:rPr lang="en-US" sz="2800" b="1" dirty="0" err="1"/>
              <a:t>Keza</a:t>
            </a:r>
            <a:r>
              <a:rPr lang="en-US" sz="2800" b="1" dirty="0"/>
              <a:t>?</a:t>
            </a:r>
          </a:p>
          <a:p>
            <a:pPr algn="l"/>
            <a:endParaRPr lang="en-US" sz="2800" dirty="0"/>
          </a:p>
          <a:p>
            <a:pPr algn="l"/>
            <a:endParaRPr lang="en-US" sz="2800" dirty="0"/>
          </a:p>
          <a:p>
            <a:pPr algn="l"/>
            <a:endParaRPr lang="en-US" sz="2800" b="1" dirty="0"/>
          </a:p>
        </p:txBody>
      </p:sp>
    </p:spTree>
    <p:extLst>
      <p:ext uri="{BB962C8B-B14F-4D97-AF65-F5344CB8AC3E}">
        <p14:creationId xmlns:p14="http://schemas.microsoft.com/office/powerpoint/2010/main" val="1766354447"/>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1886" y="322412"/>
            <a:ext cx="9526664" cy="699882"/>
          </a:xfrm>
        </p:spPr>
        <p:txBody>
          <a:bodyPr>
            <a:noAutofit/>
          </a:bodyPr>
          <a:lstStyle/>
          <a:p>
            <a:pPr algn="ctr"/>
            <a:r>
              <a:rPr lang="en-US" sz="3600" b="1" dirty="0">
                <a:solidFill>
                  <a:srgbClr val="006BBC"/>
                </a:solidFill>
              </a:rPr>
              <a:t>Objectives of Guidance and Counselling </a:t>
            </a:r>
          </a:p>
        </p:txBody>
      </p:sp>
      <p:sp>
        <p:nvSpPr>
          <p:cNvPr id="3" name="Content Placeholder 2"/>
          <p:cNvSpPr>
            <a:spLocks noGrp="1"/>
          </p:cNvSpPr>
          <p:nvPr>
            <p:ph idx="1"/>
          </p:nvPr>
        </p:nvSpPr>
        <p:spPr>
          <a:xfrm>
            <a:off x="391886" y="1452284"/>
            <a:ext cx="11602890" cy="4948516"/>
          </a:xfrm>
        </p:spPr>
        <p:txBody>
          <a:bodyPr>
            <a:noAutofit/>
          </a:bodyPr>
          <a:lstStyle/>
          <a:p>
            <a:r>
              <a:rPr lang="en-US" dirty="0"/>
              <a:t>Help people gain insight into the origins and the development of their emotional difficulties to take rational control over their feelings and actions. </a:t>
            </a:r>
          </a:p>
          <a:p>
            <a:r>
              <a:rPr lang="en-US" dirty="0"/>
              <a:t> Correct maladaptive </a:t>
            </a:r>
            <a:r>
              <a:rPr lang="en-US" dirty="0" err="1"/>
              <a:t>behaviours</a:t>
            </a:r>
            <a:r>
              <a:rPr lang="en-US" dirty="0"/>
              <a:t>. </a:t>
            </a:r>
          </a:p>
          <a:p>
            <a:r>
              <a:rPr lang="en-US" dirty="0"/>
              <a:t> Assist people move towards fulfilment of their potential. </a:t>
            </a:r>
          </a:p>
          <a:p>
            <a:r>
              <a:rPr lang="en-US" dirty="0"/>
              <a:t>Achieve an integration of previously conflicting parts of themselves. </a:t>
            </a:r>
          </a:p>
          <a:p>
            <a:r>
              <a:rPr lang="en-US" dirty="0"/>
              <a:t>Provide people with different attitudes and knowledge which will enable them to confront social inadequacies. </a:t>
            </a:r>
          </a:p>
          <a:p>
            <a:r>
              <a:rPr lang="en-US" dirty="0"/>
              <a:t> Educate the youth to be able to make informed career choices. </a:t>
            </a:r>
          </a:p>
          <a:p>
            <a:r>
              <a:rPr lang="en-US" dirty="0"/>
              <a:t>Make the youth aware of the education and occupational opportunities available in their environment. </a:t>
            </a:r>
          </a:p>
        </p:txBody>
      </p:sp>
    </p:spTree>
    <p:extLst>
      <p:ext uri="{BB962C8B-B14F-4D97-AF65-F5344CB8AC3E}">
        <p14:creationId xmlns:p14="http://schemas.microsoft.com/office/powerpoint/2010/main" val="3688582772"/>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229" y="365125"/>
            <a:ext cx="10994571" cy="843189"/>
          </a:xfrm>
        </p:spPr>
        <p:txBody>
          <a:bodyPr>
            <a:noAutofit/>
          </a:bodyPr>
          <a:lstStyle/>
          <a:p>
            <a:pPr algn="ctr"/>
            <a:r>
              <a:rPr lang="en-US" sz="3600" dirty="0">
                <a:solidFill>
                  <a:srgbClr val="006BBC"/>
                </a:solidFill>
              </a:rPr>
              <a:t/>
            </a:r>
            <a:br>
              <a:rPr lang="en-US" sz="3600" dirty="0">
                <a:solidFill>
                  <a:srgbClr val="006BBC"/>
                </a:solidFill>
              </a:rPr>
            </a:br>
            <a:r>
              <a:rPr lang="en-US" sz="3600" b="1" dirty="0">
                <a:solidFill>
                  <a:srgbClr val="006BBC"/>
                </a:solidFill>
              </a:rPr>
              <a:t>Components of Guidance and counselling </a:t>
            </a:r>
            <a:endParaRPr lang="en-US" sz="3600" dirty="0">
              <a:solidFill>
                <a:srgbClr val="006BBC"/>
              </a:solidFill>
            </a:endParaRPr>
          </a:p>
        </p:txBody>
      </p:sp>
      <p:sp>
        <p:nvSpPr>
          <p:cNvPr id="3" name="Content Placeholder 2"/>
          <p:cNvSpPr>
            <a:spLocks noGrp="1"/>
          </p:cNvSpPr>
          <p:nvPr>
            <p:ph idx="1"/>
          </p:nvPr>
        </p:nvSpPr>
        <p:spPr>
          <a:xfrm>
            <a:off x="757262" y="1505878"/>
            <a:ext cx="10994571" cy="4625981"/>
          </a:xfrm>
        </p:spPr>
        <p:txBody>
          <a:bodyPr>
            <a:noAutofit/>
          </a:bodyPr>
          <a:lstStyle/>
          <a:p>
            <a:pPr marL="0" indent="0">
              <a:buNone/>
            </a:pPr>
            <a:r>
              <a:rPr lang="en-US" dirty="0"/>
              <a:t>The following are components of Guidance and Counselling: </a:t>
            </a:r>
          </a:p>
          <a:p>
            <a:r>
              <a:rPr lang="en-US" b="1" dirty="0"/>
              <a:t>Educational Guidance and Counselling</a:t>
            </a:r>
            <a:r>
              <a:rPr lang="en-US" dirty="0"/>
              <a:t>: This is the process of informing the learners with all relevant information that will enhance educational development. </a:t>
            </a:r>
          </a:p>
          <a:p>
            <a:r>
              <a:rPr lang="en-US" b="1" dirty="0"/>
              <a:t>Vocational Guidance and Counselling</a:t>
            </a:r>
            <a:r>
              <a:rPr lang="en-US" dirty="0"/>
              <a:t>: This is the process of helping learners to choose the right vocation for future carrier based on interest, ability, and aptitude. </a:t>
            </a:r>
          </a:p>
          <a:p>
            <a:r>
              <a:rPr lang="en-US" b="1" dirty="0"/>
              <a:t>Personal/ social Guidance and Counselling: </a:t>
            </a:r>
            <a:r>
              <a:rPr lang="en-US" dirty="0"/>
              <a:t>This is the process of helping the learners to adjust and live happily with the members of his environment in spite of differences. </a:t>
            </a:r>
          </a:p>
          <a:p>
            <a:endParaRPr lang="en-US" dirty="0"/>
          </a:p>
          <a:p>
            <a:endParaRPr lang="en-US" dirty="0"/>
          </a:p>
        </p:txBody>
      </p:sp>
    </p:spTree>
    <p:extLst>
      <p:ext uri="{BB962C8B-B14F-4D97-AF65-F5344CB8AC3E}">
        <p14:creationId xmlns:p14="http://schemas.microsoft.com/office/powerpoint/2010/main" val="107026450"/>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3721" y="365125"/>
            <a:ext cx="10970079" cy="663575"/>
          </a:xfrm>
        </p:spPr>
        <p:txBody>
          <a:bodyPr>
            <a:normAutofit/>
          </a:bodyPr>
          <a:lstStyle/>
          <a:p>
            <a:pPr algn="ctr"/>
            <a:r>
              <a:rPr lang="en-US" sz="3600" b="1" dirty="0">
                <a:solidFill>
                  <a:srgbClr val="006BBC"/>
                </a:solidFill>
              </a:rPr>
              <a:t>Components of Guidance and counselling (Cont’d)</a:t>
            </a:r>
          </a:p>
        </p:txBody>
      </p:sp>
      <p:sp>
        <p:nvSpPr>
          <p:cNvPr id="3" name="Content Placeholder 2"/>
          <p:cNvSpPr>
            <a:spLocks noGrp="1"/>
          </p:cNvSpPr>
          <p:nvPr>
            <p:ph idx="1"/>
          </p:nvPr>
        </p:nvSpPr>
        <p:spPr>
          <a:xfrm>
            <a:off x="814027" y="1996168"/>
            <a:ext cx="10970079" cy="2865664"/>
          </a:xfrm>
        </p:spPr>
        <p:txBody>
          <a:bodyPr>
            <a:normAutofit/>
          </a:bodyPr>
          <a:lstStyle/>
          <a:p>
            <a:r>
              <a:rPr lang="en-US" b="1" dirty="0"/>
              <a:t>Rehabilitation Guidance and Counselling: </a:t>
            </a:r>
            <a:r>
              <a:rPr lang="en-US" dirty="0"/>
              <a:t>This is the process of assisting person with Disabilities who has suffered a catastrophe and has lost part of his body which rendered him hopeless to reinstall hope in him and help to maximize the remaining potential in him. </a:t>
            </a:r>
          </a:p>
          <a:p>
            <a:r>
              <a:rPr lang="en-US" b="1" dirty="0"/>
              <a:t>Marital Guidance and Counselling: </a:t>
            </a:r>
            <a:r>
              <a:rPr lang="en-US" dirty="0"/>
              <a:t>This is the process of educating learners about the body components and the functions of each part. </a:t>
            </a:r>
          </a:p>
          <a:p>
            <a:endParaRPr lang="en-US" dirty="0"/>
          </a:p>
          <a:p>
            <a:endParaRPr lang="en-US" dirty="0"/>
          </a:p>
        </p:txBody>
      </p:sp>
    </p:spTree>
    <p:extLst>
      <p:ext uri="{BB962C8B-B14F-4D97-AF65-F5344CB8AC3E}">
        <p14:creationId xmlns:p14="http://schemas.microsoft.com/office/powerpoint/2010/main" val="1345081208"/>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691" y="1313220"/>
            <a:ext cx="10872107" cy="590096"/>
          </a:xfrm>
        </p:spPr>
        <p:txBody>
          <a:bodyPr>
            <a:normAutofit/>
          </a:bodyPr>
          <a:lstStyle/>
          <a:p>
            <a:r>
              <a:rPr lang="en-US" sz="2800" b="1" dirty="0">
                <a:solidFill>
                  <a:schemeClr val="accent2"/>
                </a:solidFill>
              </a:rPr>
              <a:t>Activity                                                                           (Think-Pair-share)</a:t>
            </a:r>
          </a:p>
        </p:txBody>
      </p:sp>
      <p:sp>
        <p:nvSpPr>
          <p:cNvPr id="3" name="Content Placeholder 2"/>
          <p:cNvSpPr>
            <a:spLocks noGrp="1"/>
          </p:cNvSpPr>
          <p:nvPr>
            <p:ph idx="1"/>
          </p:nvPr>
        </p:nvSpPr>
        <p:spPr>
          <a:xfrm>
            <a:off x="481692" y="1815834"/>
            <a:ext cx="10872107" cy="3433898"/>
          </a:xfrm>
        </p:spPr>
        <p:txBody>
          <a:bodyPr>
            <a:noAutofit/>
          </a:bodyPr>
          <a:lstStyle/>
          <a:p>
            <a:pPr marL="0" indent="0">
              <a:buNone/>
            </a:pPr>
            <a:endParaRPr lang="en-US" dirty="0"/>
          </a:p>
          <a:p>
            <a:r>
              <a:rPr lang="en-US" dirty="0"/>
              <a:t>Do you carry out guidance and counselling in your school? If yes which category of people, do you counsel and guide and who does guidance and counselling in your school? </a:t>
            </a:r>
          </a:p>
          <a:p>
            <a:r>
              <a:rPr lang="en-US" dirty="0"/>
              <a:t>It is recommended that parent of children with SNE requires guidance and counselling. What is your view on this statement? </a:t>
            </a:r>
          </a:p>
        </p:txBody>
      </p:sp>
    </p:spTree>
    <p:extLst>
      <p:ext uri="{BB962C8B-B14F-4D97-AF65-F5344CB8AC3E}">
        <p14:creationId xmlns:p14="http://schemas.microsoft.com/office/powerpoint/2010/main" val="4167054246"/>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2979" y="2477655"/>
            <a:ext cx="7848336" cy="842237"/>
          </a:xfrm>
        </p:spPr>
        <p:txBody>
          <a:bodyPr>
            <a:normAutofit/>
          </a:bodyPr>
          <a:lstStyle/>
          <a:p>
            <a:pPr algn="ctr"/>
            <a:r>
              <a:rPr lang="en-US" sz="4000" b="1" dirty="0">
                <a:solidFill>
                  <a:schemeClr val="accent2"/>
                </a:solidFill>
              </a:rPr>
              <a:t>Unit 6:</a:t>
            </a:r>
            <a:r>
              <a:rPr lang="en-US" sz="4000" b="1" dirty="0">
                <a:solidFill>
                  <a:srgbClr val="006BBC"/>
                </a:solidFill>
              </a:rPr>
              <a:t> Cross- Cutting Issues </a:t>
            </a:r>
          </a:p>
        </p:txBody>
      </p:sp>
    </p:spTree>
    <p:extLst>
      <p:ext uri="{BB962C8B-B14F-4D97-AF65-F5344CB8AC3E}">
        <p14:creationId xmlns:p14="http://schemas.microsoft.com/office/powerpoint/2010/main" val="1564178423"/>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002" y="175519"/>
            <a:ext cx="7848336" cy="842237"/>
          </a:xfrm>
        </p:spPr>
        <p:txBody>
          <a:bodyPr>
            <a:normAutofit/>
          </a:bodyPr>
          <a:lstStyle/>
          <a:p>
            <a:pPr algn="ctr"/>
            <a:r>
              <a:rPr lang="en-US" sz="3600" b="1" dirty="0">
                <a:solidFill>
                  <a:srgbClr val="006BBC"/>
                </a:solidFill>
              </a:rPr>
              <a:t>Unit 6: Cross- Cutting issues </a:t>
            </a:r>
          </a:p>
        </p:txBody>
      </p:sp>
      <p:sp>
        <p:nvSpPr>
          <p:cNvPr id="3" name="Content Placeholder 2"/>
          <p:cNvSpPr>
            <a:spLocks noGrp="1"/>
          </p:cNvSpPr>
          <p:nvPr>
            <p:ph idx="1"/>
          </p:nvPr>
        </p:nvSpPr>
        <p:spPr>
          <a:xfrm>
            <a:off x="1262472" y="1024293"/>
            <a:ext cx="9957753" cy="4965793"/>
          </a:xfrm>
        </p:spPr>
        <p:txBody>
          <a:bodyPr>
            <a:noAutofit/>
          </a:bodyPr>
          <a:lstStyle/>
          <a:p>
            <a:pPr marL="0" indent="0">
              <a:buNone/>
            </a:pPr>
            <a:r>
              <a:rPr lang="en-US" sz="3200" dirty="0">
                <a:solidFill>
                  <a:schemeClr val="accent2"/>
                </a:solidFill>
              </a:rPr>
              <a:t>The cross-cutting issues include:</a:t>
            </a:r>
          </a:p>
          <a:p>
            <a:pPr marL="0" indent="0">
              <a:buNone/>
            </a:pPr>
            <a:endParaRPr lang="en-US" sz="3200" dirty="0">
              <a:solidFill>
                <a:schemeClr val="accent2"/>
              </a:solidFill>
            </a:endParaRPr>
          </a:p>
          <a:p>
            <a:pPr lvl="1"/>
            <a:r>
              <a:rPr lang="en-US" sz="3200" dirty="0"/>
              <a:t>Genocide Studies </a:t>
            </a:r>
          </a:p>
          <a:p>
            <a:pPr lvl="1"/>
            <a:r>
              <a:rPr lang="en-US" sz="3200" dirty="0"/>
              <a:t>Environment and Sustainability </a:t>
            </a:r>
          </a:p>
          <a:p>
            <a:pPr lvl="1"/>
            <a:r>
              <a:rPr lang="en-US" sz="3200" dirty="0"/>
              <a:t>Gender </a:t>
            </a:r>
          </a:p>
          <a:p>
            <a:pPr lvl="1"/>
            <a:r>
              <a:rPr lang="en-US" sz="3200" dirty="0"/>
              <a:t>Comprehensive Sexuality Education </a:t>
            </a:r>
          </a:p>
          <a:p>
            <a:pPr lvl="1"/>
            <a:r>
              <a:rPr lang="en-US" sz="3200" dirty="0"/>
              <a:t>Peace and Values Education </a:t>
            </a:r>
          </a:p>
          <a:p>
            <a:pPr lvl="1"/>
            <a:r>
              <a:rPr lang="en-US" sz="3200" dirty="0"/>
              <a:t>Financial Education </a:t>
            </a:r>
          </a:p>
          <a:p>
            <a:pPr lvl="1"/>
            <a:r>
              <a:rPr lang="en-US" sz="3200" dirty="0"/>
              <a:t>Standardization Culture </a:t>
            </a:r>
          </a:p>
          <a:p>
            <a:pPr lvl="1"/>
            <a:r>
              <a:rPr lang="en-US" sz="3200" dirty="0"/>
              <a:t>Inclusive Education </a:t>
            </a:r>
          </a:p>
        </p:txBody>
      </p:sp>
    </p:spTree>
    <p:extLst>
      <p:ext uri="{BB962C8B-B14F-4D97-AF65-F5344CB8AC3E}">
        <p14:creationId xmlns:p14="http://schemas.microsoft.com/office/powerpoint/2010/main" val="2539031078"/>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2385" y="1462406"/>
            <a:ext cx="11027229" cy="581932"/>
          </a:xfrm>
        </p:spPr>
        <p:txBody>
          <a:bodyPr>
            <a:normAutofit/>
          </a:bodyPr>
          <a:lstStyle/>
          <a:p>
            <a:r>
              <a:rPr lang="en-US" sz="2800" b="1" dirty="0">
                <a:solidFill>
                  <a:schemeClr val="accent2"/>
                </a:solidFill>
              </a:rPr>
              <a:t>Activity                                                                        (Think-Pair-Share)</a:t>
            </a:r>
          </a:p>
        </p:txBody>
      </p:sp>
      <p:sp>
        <p:nvSpPr>
          <p:cNvPr id="3" name="Content Placeholder 2"/>
          <p:cNvSpPr>
            <a:spLocks noGrp="1"/>
          </p:cNvSpPr>
          <p:nvPr>
            <p:ph idx="1"/>
          </p:nvPr>
        </p:nvSpPr>
        <p:spPr>
          <a:xfrm>
            <a:off x="387275" y="2839346"/>
            <a:ext cx="11532167" cy="963386"/>
          </a:xfrm>
        </p:spPr>
        <p:txBody>
          <a:bodyPr>
            <a:noAutofit/>
          </a:bodyPr>
          <a:lstStyle/>
          <a:p>
            <a:pPr marL="0" indent="0">
              <a:buNone/>
            </a:pPr>
            <a:r>
              <a:rPr lang="en-US" sz="3200" dirty="0"/>
              <a:t>Explain how you can integrate gender education as a cross-cutting issue in of your teaching subjects. </a:t>
            </a:r>
          </a:p>
        </p:txBody>
      </p:sp>
    </p:spTree>
    <p:extLst>
      <p:ext uri="{BB962C8B-B14F-4D97-AF65-F5344CB8AC3E}">
        <p14:creationId xmlns:p14="http://schemas.microsoft.com/office/powerpoint/2010/main" val="798248292"/>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214" y="365125"/>
            <a:ext cx="10945586" cy="728889"/>
          </a:xfrm>
        </p:spPr>
        <p:txBody>
          <a:bodyPr>
            <a:normAutofit/>
          </a:bodyPr>
          <a:lstStyle/>
          <a:p>
            <a:pPr algn="ctr"/>
            <a:r>
              <a:rPr lang="en-US" sz="3600" b="1" dirty="0">
                <a:solidFill>
                  <a:srgbClr val="006BBC"/>
                </a:solidFill>
              </a:rPr>
              <a:t>Unit 6: Learning outcomes</a:t>
            </a:r>
          </a:p>
        </p:txBody>
      </p:sp>
      <p:sp>
        <p:nvSpPr>
          <p:cNvPr id="3" name="Content Placeholder 2"/>
          <p:cNvSpPr>
            <a:spLocks noGrp="1"/>
          </p:cNvSpPr>
          <p:nvPr>
            <p:ph idx="1"/>
          </p:nvPr>
        </p:nvSpPr>
        <p:spPr>
          <a:xfrm>
            <a:off x="408214" y="1405986"/>
            <a:ext cx="11489744" cy="4446173"/>
          </a:xfrm>
        </p:spPr>
        <p:txBody>
          <a:bodyPr>
            <a:noAutofit/>
          </a:bodyPr>
          <a:lstStyle/>
          <a:p>
            <a:pPr marL="0" indent="0">
              <a:buNone/>
            </a:pPr>
            <a:r>
              <a:rPr lang="en-US" sz="3200" b="1" dirty="0"/>
              <a:t>Teacher trainees will be able to: </a:t>
            </a:r>
          </a:p>
          <a:p>
            <a:pPr marL="0" indent="0">
              <a:buNone/>
            </a:pPr>
            <a:endParaRPr lang="en-US" sz="3200" dirty="0"/>
          </a:p>
          <a:p>
            <a:pPr lvl="1"/>
            <a:r>
              <a:rPr lang="en-US" sz="3200" dirty="0"/>
              <a:t>Develop an understanding of cross-cutting issues in teaching and learning activities. </a:t>
            </a:r>
          </a:p>
          <a:p>
            <a:pPr lvl="1"/>
            <a:r>
              <a:rPr lang="en-US" sz="3200" dirty="0"/>
              <a:t>Demonstrate ability to develop and integrate cross-cutting issues within and across subjects. </a:t>
            </a:r>
          </a:p>
          <a:p>
            <a:pPr lvl="1"/>
            <a:r>
              <a:rPr lang="en-US" sz="3200" dirty="0"/>
              <a:t>Demonstrate the appreciation of cross-cutting issues in enhancing life skills and ethical values for learners.</a:t>
            </a:r>
          </a:p>
          <a:p>
            <a:endParaRPr lang="en-US" sz="3200" dirty="0"/>
          </a:p>
        </p:txBody>
      </p:sp>
    </p:spTree>
    <p:extLst>
      <p:ext uri="{BB962C8B-B14F-4D97-AF65-F5344CB8AC3E}">
        <p14:creationId xmlns:p14="http://schemas.microsoft.com/office/powerpoint/2010/main" val="1517399101"/>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571" y="365126"/>
            <a:ext cx="11027229" cy="965654"/>
          </a:xfrm>
        </p:spPr>
        <p:txBody>
          <a:bodyPr>
            <a:noAutofit/>
          </a:bodyPr>
          <a:lstStyle/>
          <a:p>
            <a:pPr algn="ctr"/>
            <a:r>
              <a:rPr lang="en-US" sz="3600" b="1" dirty="0">
                <a:solidFill>
                  <a:srgbClr val="006BBC"/>
                </a:solidFill>
              </a:rPr>
              <a:t>Genocide: Definition </a:t>
            </a:r>
            <a:endParaRPr lang="en-US" sz="3600" dirty="0">
              <a:solidFill>
                <a:srgbClr val="006BBC"/>
              </a:solidFill>
            </a:endParaRPr>
          </a:p>
        </p:txBody>
      </p:sp>
      <p:sp>
        <p:nvSpPr>
          <p:cNvPr id="3" name="Content Placeholder 2"/>
          <p:cNvSpPr>
            <a:spLocks noGrp="1"/>
          </p:cNvSpPr>
          <p:nvPr>
            <p:ph idx="1"/>
          </p:nvPr>
        </p:nvSpPr>
        <p:spPr>
          <a:xfrm>
            <a:off x="326571" y="1825625"/>
            <a:ext cx="11027229" cy="3829451"/>
          </a:xfrm>
        </p:spPr>
        <p:txBody>
          <a:bodyPr>
            <a:normAutofit/>
          </a:bodyPr>
          <a:lstStyle/>
          <a:p>
            <a:pPr marL="0" indent="0">
              <a:buNone/>
            </a:pPr>
            <a:r>
              <a:rPr lang="en-US" sz="3200" b="1" dirty="0">
                <a:solidFill>
                  <a:schemeClr val="accent5"/>
                </a:solidFill>
              </a:rPr>
              <a:t>Definition:</a:t>
            </a:r>
          </a:p>
          <a:p>
            <a:pPr marL="0" indent="0">
              <a:buNone/>
            </a:pPr>
            <a:endParaRPr lang="en-US" sz="3200" dirty="0"/>
          </a:p>
          <a:p>
            <a:r>
              <a:rPr lang="en-US" sz="3200" dirty="0"/>
              <a:t>Genocide is defined genocide as acts “committed with intent to destroy, in whole or in part, a national, ethnical, racial or religious group.”</a:t>
            </a:r>
          </a:p>
          <a:p>
            <a:pPr marL="0" indent="0">
              <a:buNone/>
            </a:pPr>
            <a:endParaRPr lang="en-US" sz="3200" dirty="0"/>
          </a:p>
        </p:txBody>
      </p:sp>
    </p:spTree>
    <p:extLst>
      <p:ext uri="{BB962C8B-B14F-4D97-AF65-F5344CB8AC3E}">
        <p14:creationId xmlns:p14="http://schemas.microsoft.com/office/powerpoint/2010/main" val="2103330790"/>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272" y="267153"/>
            <a:ext cx="11002736" cy="1325563"/>
          </a:xfrm>
        </p:spPr>
        <p:txBody>
          <a:bodyPr>
            <a:normAutofit/>
          </a:bodyPr>
          <a:lstStyle/>
          <a:p>
            <a:r>
              <a:rPr lang="en-US" sz="3600" b="1" dirty="0">
                <a:solidFill>
                  <a:schemeClr val="accent5"/>
                </a:solidFill>
              </a:rPr>
              <a:t>Gender Education </a:t>
            </a:r>
            <a:endParaRPr lang="en-US" sz="3600" dirty="0">
              <a:solidFill>
                <a:schemeClr val="accent5"/>
              </a:solidFill>
            </a:endParaRPr>
          </a:p>
        </p:txBody>
      </p:sp>
      <p:sp>
        <p:nvSpPr>
          <p:cNvPr id="3" name="Content Placeholder 2"/>
          <p:cNvSpPr>
            <a:spLocks noGrp="1"/>
          </p:cNvSpPr>
          <p:nvPr>
            <p:ph idx="1"/>
          </p:nvPr>
        </p:nvSpPr>
        <p:spPr>
          <a:xfrm>
            <a:off x="277585" y="1825625"/>
            <a:ext cx="11448249" cy="2419804"/>
          </a:xfrm>
        </p:spPr>
        <p:txBody>
          <a:bodyPr>
            <a:noAutofit/>
          </a:bodyPr>
          <a:lstStyle/>
          <a:p>
            <a:endParaRPr lang="en-US" dirty="0"/>
          </a:p>
          <a:p>
            <a:r>
              <a:rPr lang="en-US" dirty="0"/>
              <a:t>Gender refers to the socio-cultural definition of man and woman; </a:t>
            </a:r>
            <a:r>
              <a:rPr lang="en-US" b="1" dirty="0"/>
              <a:t>the way societies distinguish men and women and assign them social roles. </a:t>
            </a:r>
            <a:r>
              <a:rPr lang="en-US" dirty="0"/>
              <a:t>It entails the behaviors and attitudes which are culturally accepted as appropriate ways of being a woman (femininity) and masculinity being a man (masculinity,). </a:t>
            </a:r>
          </a:p>
        </p:txBody>
      </p:sp>
    </p:spTree>
    <p:extLst>
      <p:ext uri="{BB962C8B-B14F-4D97-AF65-F5344CB8AC3E}">
        <p14:creationId xmlns:p14="http://schemas.microsoft.com/office/powerpoint/2010/main" val="23761877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5286" y="206936"/>
            <a:ext cx="7916874" cy="687824"/>
          </a:xfrm>
        </p:spPr>
        <p:txBody>
          <a:bodyPr>
            <a:normAutofit/>
          </a:bodyPr>
          <a:lstStyle/>
          <a:p>
            <a:pPr algn="l"/>
            <a:r>
              <a:rPr lang="en-US" sz="2800" b="1" dirty="0">
                <a:solidFill>
                  <a:srgbClr val="006BBC"/>
                </a:solidFill>
                <a:latin typeface="Calibri (Body)"/>
              </a:rPr>
              <a:t>1.1.6: Barriers to inclusive education</a:t>
            </a:r>
          </a:p>
        </p:txBody>
      </p:sp>
      <p:sp>
        <p:nvSpPr>
          <p:cNvPr id="3" name="Subtitle 2"/>
          <p:cNvSpPr>
            <a:spLocks noGrp="1"/>
          </p:cNvSpPr>
          <p:nvPr>
            <p:ph type="subTitle" idx="1"/>
          </p:nvPr>
        </p:nvSpPr>
        <p:spPr>
          <a:xfrm>
            <a:off x="925285" y="1056443"/>
            <a:ext cx="10660074" cy="5282213"/>
          </a:xfrm>
        </p:spPr>
        <p:txBody>
          <a:bodyPr>
            <a:normAutofit fontScale="92500" lnSpcReduction="10000"/>
          </a:bodyPr>
          <a:lstStyle/>
          <a:p>
            <a:pPr marL="457200" indent="-457200" algn="l">
              <a:buFont typeface="Arial" panose="020B0604020202020204" pitchFamily="34" charset="0"/>
              <a:buChar char="•"/>
            </a:pPr>
            <a:r>
              <a:rPr lang="en-US" sz="3000" b="1" dirty="0"/>
              <a:t>Attitudinal Barriers: </a:t>
            </a:r>
            <a:endParaRPr lang="en-US" sz="3000" dirty="0"/>
          </a:p>
          <a:p>
            <a:pPr marL="1257300" lvl="2" indent="-342900" algn="l">
              <a:buFont typeface="Arial" panose="020B0604020202020204" pitchFamily="34" charset="0"/>
              <a:buChar char="•"/>
            </a:pPr>
            <a:r>
              <a:rPr lang="en-US" sz="2600" dirty="0"/>
              <a:t>Social exclusion and Discrimination </a:t>
            </a:r>
          </a:p>
          <a:p>
            <a:pPr marL="1257300" lvl="2" indent="-342900" algn="l">
              <a:buFont typeface="Arial" panose="020B0604020202020204" pitchFamily="34" charset="0"/>
              <a:buChar char="•"/>
            </a:pPr>
            <a:r>
              <a:rPr lang="en-US" sz="2600" dirty="0"/>
              <a:t>Peer Pressure </a:t>
            </a:r>
          </a:p>
          <a:p>
            <a:pPr marL="1257300" lvl="2" indent="-342900" algn="l">
              <a:buFont typeface="Arial" panose="020B0604020202020204" pitchFamily="34" charset="0"/>
              <a:buChar char="•"/>
            </a:pPr>
            <a:r>
              <a:rPr lang="en-US" sz="2600" dirty="0"/>
              <a:t>Attitude of Regular Teachers </a:t>
            </a:r>
          </a:p>
          <a:p>
            <a:pPr marL="457200" indent="-457200" algn="l">
              <a:buFont typeface="Arial" panose="020B0604020202020204" pitchFamily="34" charset="0"/>
              <a:buChar char="•"/>
            </a:pPr>
            <a:r>
              <a:rPr lang="en-US" sz="2800" b="1" dirty="0"/>
              <a:t>Curriculum as a barrier</a:t>
            </a:r>
          </a:p>
          <a:p>
            <a:pPr marL="457200" indent="-457200" algn="l">
              <a:buFont typeface="Arial" panose="020B0604020202020204" pitchFamily="34" charset="0"/>
              <a:buChar char="•"/>
            </a:pPr>
            <a:r>
              <a:rPr lang="en-US" sz="2800" b="1" dirty="0"/>
              <a:t>Untrained Teachers in inclusive Education </a:t>
            </a:r>
          </a:p>
          <a:p>
            <a:pPr marL="457200" indent="-457200" algn="l">
              <a:buFont typeface="Arial" panose="020B0604020202020204" pitchFamily="34" charset="0"/>
              <a:buChar char="•"/>
            </a:pPr>
            <a:r>
              <a:rPr lang="en-US" sz="2800" b="1" dirty="0"/>
              <a:t>Constraint of Resources </a:t>
            </a:r>
          </a:p>
          <a:p>
            <a:pPr marL="457200" indent="-457200" algn="l">
              <a:buFont typeface="Arial" panose="020B0604020202020204" pitchFamily="34" charset="0"/>
              <a:buChar char="•"/>
            </a:pPr>
            <a:r>
              <a:rPr lang="en-US" sz="2800" b="1" dirty="0"/>
              <a:t>Schools as Barriers</a:t>
            </a:r>
          </a:p>
          <a:p>
            <a:pPr marL="1371600" lvl="2" indent="-457200" algn="l">
              <a:buFont typeface="Arial" panose="020B0604020202020204" pitchFamily="34" charset="0"/>
              <a:buChar char="•"/>
            </a:pPr>
            <a:r>
              <a:rPr lang="en-US" sz="2600" dirty="0"/>
              <a:t>Admission </a:t>
            </a:r>
          </a:p>
          <a:p>
            <a:pPr marL="1371600" lvl="2" indent="-457200" algn="l">
              <a:buFont typeface="Arial" panose="020B0604020202020204" pitchFamily="34" charset="0"/>
              <a:buChar char="•"/>
            </a:pPr>
            <a:r>
              <a:rPr lang="en-US" sz="2600" dirty="0"/>
              <a:t>Accessibility Problem </a:t>
            </a:r>
          </a:p>
          <a:p>
            <a:pPr marL="1371600" lvl="2" indent="-457200" algn="l">
              <a:buFont typeface="Arial" panose="020B0604020202020204" pitchFamily="34" charset="0"/>
              <a:buChar char="•"/>
            </a:pPr>
            <a:r>
              <a:rPr lang="en-US" sz="2600" dirty="0"/>
              <a:t>Buildings and Infrastructure </a:t>
            </a:r>
          </a:p>
          <a:p>
            <a:pPr marL="1371600" lvl="2" indent="-457200" algn="l">
              <a:buFont typeface="Arial" panose="020B0604020202020204" pitchFamily="34" charset="0"/>
              <a:buChar char="•"/>
            </a:pPr>
            <a:r>
              <a:rPr lang="en-US" sz="2600" dirty="0"/>
              <a:t>Materials and Technology</a:t>
            </a:r>
          </a:p>
          <a:p>
            <a:pPr marL="1371600" lvl="2" indent="-457200" algn="l">
              <a:buFont typeface="Arial" panose="020B0604020202020204" pitchFamily="34" charset="0"/>
              <a:buChar char="•"/>
            </a:pPr>
            <a:r>
              <a:rPr lang="en-US" sz="2600" dirty="0"/>
              <a:t>Classroom Size </a:t>
            </a:r>
          </a:p>
          <a:p>
            <a:pPr marL="457200" indent="-457200" algn="l">
              <a:buFont typeface="Arial" panose="020B0604020202020204" pitchFamily="34" charset="0"/>
              <a:buChar char="•"/>
            </a:pPr>
            <a:endParaRPr lang="en-US" sz="2800" dirty="0"/>
          </a:p>
          <a:p>
            <a:pPr algn="l"/>
            <a:endParaRPr lang="en-US" sz="2800" dirty="0"/>
          </a:p>
          <a:p>
            <a:pPr algn="l"/>
            <a:endParaRPr lang="en-US" sz="2800" dirty="0"/>
          </a:p>
          <a:p>
            <a:pPr algn="l"/>
            <a:endParaRPr lang="en-US" sz="2800" b="1" dirty="0"/>
          </a:p>
        </p:txBody>
      </p:sp>
    </p:spTree>
    <p:extLst>
      <p:ext uri="{BB962C8B-B14F-4D97-AF65-F5344CB8AC3E}">
        <p14:creationId xmlns:p14="http://schemas.microsoft.com/office/powerpoint/2010/main" val="42555730"/>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871" y="365125"/>
            <a:ext cx="10912929" cy="1325563"/>
          </a:xfrm>
        </p:spPr>
        <p:txBody>
          <a:bodyPr>
            <a:normAutofit/>
          </a:bodyPr>
          <a:lstStyle/>
          <a:p>
            <a:pPr algn="ctr"/>
            <a:r>
              <a:rPr lang="en-US" sz="3600" b="1" dirty="0">
                <a:solidFill>
                  <a:srgbClr val="006BBC"/>
                </a:solidFill>
              </a:rPr>
              <a:t>Comprehensive Sexuality Education </a:t>
            </a:r>
            <a:endParaRPr lang="en-US" sz="3600" dirty="0">
              <a:solidFill>
                <a:srgbClr val="006BBC"/>
              </a:solidFill>
            </a:endParaRPr>
          </a:p>
        </p:txBody>
      </p:sp>
      <p:sp>
        <p:nvSpPr>
          <p:cNvPr id="3" name="Content Placeholder 2"/>
          <p:cNvSpPr>
            <a:spLocks noGrp="1"/>
          </p:cNvSpPr>
          <p:nvPr>
            <p:ph idx="1"/>
          </p:nvPr>
        </p:nvSpPr>
        <p:spPr>
          <a:xfrm>
            <a:off x="440872" y="1513652"/>
            <a:ext cx="11177388" cy="4618207"/>
          </a:xfrm>
        </p:spPr>
        <p:txBody>
          <a:bodyPr>
            <a:noAutofit/>
          </a:bodyPr>
          <a:lstStyle/>
          <a:p>
            <a:r>
              <a:rPr lang="en-US" dirty="0"/>
              <a:t>Comprehensive Sexuality Education (CSE) provides a full range of information, life skills, and values that enable young people to make choices about their health and sexuality. CSE is broader than sex education and includes:</a:t>
            </a:r>
          </a:p>
          <a:p>
            <a:pPr lvl="1"/>
            <a:r>
              <a:rPr lang="en-US" dirty="0"/>
              <a:t>Sexual and reproductive health </a:t>
            </a:r>
          </a:p>
          <a:p>
            <a:pPr lvl="1"/>
            <a:r>
              <a:rPr lang="en-US" dirty="0"/>
              <a:t> Human growth and development </a:t>
            </a:r>
          </a:p>
          <a:p>
            <a:pPr lvl="1"/>
            <a:r>
              <a:rPr lang="en-US" dirty="0"/>
              <a:t> Communication, relationships, gender </a:t>
            </a:r>
          </a:p>
          <a:p>
            <a:pPr lvl="1"/>
            <a:r>
              <a:rPr lang="en-US" dirty="0"/>
              <a:t> Prevention of Sexually Transmitted infections (STI) </a:t>
            </a:r>
          </a:p>
          <a:p>
            <a:pPr lvl="1"/>
            <a:r>
              <a:rPr lang="en-US" dirty="0"/>
              <a:t> HIV and AIDS </a:t>
            </a:r>
          </a:p>
          <a:p>
            <a:pPr lvl="1"/>
            <a:r>
              <a:rPr lang="en-US" dirty="0"/>
              <a:t>Unwanted Pregnancies and Gender-Based Violence (GBV). </a:t>
            </a:r>
          </a:p>
          <a:p>
            <a:endParaRPr lang="en-US" dirty="0"/>
          </a:p>
        </p:txBody>
      </p:sp>
    </p:spTree>
    <p:extLst>
      <p:ext uri="{BB962C8B-B14F-4D97-AF65-F5344CB8AC3E}">
        <p14:creationId xmlns:p14="http://schemas.microsoft.com/office/powerpoint/2010/main" val="690599328"/>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430440"/>
            <a:ext cx="10515600" cy="1039132"/>
          </a:xfrm>
        </p:spPr>
        <p:txBody>
          <a:bodyPr>
            <a:normAutofit/>
          </a:bodyPr>
          <a:lstStyle/>
          <a:p>
            <a:r>
              <a:rPr lang="en-US" sz="3600" b="1" dirty="0">
                <a:solidFill>
                  <a:srgbClr val="006BBC"/>
                </a:solidFill>
              </a:rPr>
              <a:t>Environment and Sustainability </a:t>
            </a:r>
            <a:endParaRPr lang="en-US" sz="3600" dirty="0">
              <a:solidFill>
                <a:srgbClr val="006BBC"/>
              </a:solidFill>
            </a:endParaRPr>
          </a:p>
        </p:txBody>
      </p:sp>
      <p:sp>
        <p:nvSpPr>
          <p:cNvPr id="3" name="Content Placeholder 2"/>
          <p:cNvSpPr>
            <a:spLocks noGrp="1"/>
          </p:cNvSpPr>
          <p:nvPr>
            <p:ph idx="1"/>
          </p:nvPr>
        </p:nvSpPr>
        <p:spPr>
          <a:xfrm>
            <a:off x="326571" y="1469572"/>
            <a:ext cx="11027229" cy="3177731"/>
          </a:xfrm>
        </p:spPr>
        <p:txBody>
          <a:bodyPr>
            <a:noAutofit/>
          </a:bodyPr>
          <a:lstStyle/>
          <a:p>
            <a:endParaRPr lang="en-US" sz="3200" b="1" dirty="0"/>
          </a:p>
          <a:p>
            <a:r>
              <a:rPr lang="en-US" sz="3200" b="1" dirty="0"/>
              <a:t>Environmental sustainability</a:t>
            </a:r>
            <a:r>
              <a:rPr lang="en-US" sz="3200" dirty="0"/>
              <a:t> is the ability to maintain an ecological balance in our planet’s natural environment and conserve natural resources to support the wellbeing of current and future generations. </a:t>
            </a:r>
          </a:p>
        </p:txBody>
      </p:sp>
    </p:spTree>
    <p:extLst>
      <p:ext uri="{BB962C8B-B14F-4D97-AF65-F5344CB8AC3E}">
        <p14:creationId xmlns:p14="http://schemas.microsoft.com/office/powerpoint/2010/main" val="3611207240"/>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7522" y="500063"/>
            <a:ext cx="10515600" cy="936852"/>
          </a:xfrm>
        </p:spPr>
        <p:txBody>
          <a:bodyPr>
            <a:normAutofit/>
          </a:bodyPr>
          <a:lstStyle/>
          <a:p>
            <a:pPr algn="ctr"/>
            <a:r>
              <a:rPr lang="en-US" sz="3600" b="1" dirty="0">
                <a:solidFill>
                  <a:srgbClr val="006BBC"/>
                </a:solidFill>
              </a:rPr>
              <a:t>Environmental Education </a:t>
            </a:r>
            <a:endParaRPr lang="en-US" sz="3600" dirty="0">
              <a:solidFill>
                <a:srgbClr val="006BBC"/>
              </a:solidFill>
            </a:endParaRPr>
          </a:p>
        </p:txBody>
      </p:sp>
      <p:sp>
        <p:nvSpPr>
          <p:cNvPr id="3" name="Content Placeholder 2"/>
          <p:cNvSpPr>
            <a:spLocks noGrp="1"/>
          </p:cNvSpPr>
          <p:nvPr>
            <p:ph idx="1"/>
          </p:nvPr>
        </p:nvSpPr>
        <p:spPr>
          <a:xfrm>
            <a:off x="449036" y="1592036"/>
            <a:ext cx="10904764" cy="3657696"/>
          </a:xfrm>
        </p:spPr>
        <p:txBody>
          <a:bodyPr>
            <a:noAutofit/>
          </a:bodyPr>
          <a:lstStyle/>
          <a:p>
            <a:endParaRPr lang="en-US" sz="3200" dirty="0"/>
          </a:p>
          <a:p>
            <a:r>
              <a:rPr lang="en-US" sz="3200" dirty="0"/>
              <a:t>Environmental education can be defined as “a communication process that causes behavior change towards the environment, while sustainability is a societal goal that relates to the ability to safely co-exist over the earth over a long time”. </a:t>
            </a:r>
          </a:p>
        </p:txBody>
      </p:sp>
    </p:spTree>
    <p:extLst>
      <p:ext uri="{BB962C8B-B14F-4D97-AF65-F5344CB8AC3E}">
        <p14:creationId xmlns:p14="http://schemas.microsoft.com/office/powerpoint/2010/main" val="2692027137"/>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407" y="365125"/>
            <a:ext cx="11035393" cy="720725"/>
          </a:xfrm>
        </p:spPr>
        <p:txBody>
          <a:bodyPr>
            <a:normAutofit/>
          </a:bodyPr>
          <a:lstStyle/>
          <a:p>
            <a:pPr algn="ctr"/>
            <a:r>
              <a:rPr lang="en-US" sz="3600" b="1" dirty="0">
                <a:solidFill>
                  <a:srgbClr val="006BBC"/>
                </a:solidFill>
              </a:rPr>
              <a:t>Environmental Education (</a:t>
            </a:r>
            <a:r>
              <a:rPr lang="en-US" sz="3600" b="1" dirty="0" err="1">
                <a:solidFill>
                  <a:srgbClr val="006BBC"/>
                </a:solidFill>
              </a:rPr>
              <a:t>Contd</a:t>
            </a:r>
            <a:r>
              <a:rPr lang="en-US" sz="3600" b="1" dirty="0">
                <a:solidFill>
                  <a:srgbClr val="006BBC"/>
                </a:solidFill>
              </a:rPr>
              <a:t>)</a:t>
            </a:r>
          </a:p>
        </p:txBody>
      </p:sp>
      <p:sp>
        <p:nvSpPr>
          <p:cNvPr id="3" name="Content Placeholder 2"/>
          <p:cNvSpPr>
            <a:spLocks noGrp="1"/>
          </p:cNvSpPr>
          <p:nvPr>
            <p:ph idx="1"/>
          </p:nvPr>
        </p:nvSpPr>
        <p:spPr>
          <a:xfrm>
            <a:off x="408214" y="1280255"/>
            <a:ext cx="11177772" cy="4378267"/>
          </a:xfrm>
        </p:spPr>
        <p:txBody>
          <a:bodyPr>
            <a:noAutofit/>
          </a:bodyPr>
          <a:lstStyle/>
          <a:p>
            <a:pPr marL="0" indent="0">
              <a:buNone/>
            </a:pPr>
            <a:endParaRPr lang="en-US" sz="3200" dirty="0"/>
          </a:p>
          <a:p>
            <a:r>
              <a:rPr lang="en-US" sz="3200" dirty="0"/>
              <a:t>Education for sustainable development is crucial to promote an understanding of the connections between the environment and society. </a:t>
            </a:r>
          </a:p>
          <a:p>
            <a:r>
              <a:rPr lang="en-US" sz="3200" dirty="0"/>
              <a:t>Some of the aims of environmental education include: </a:t>
            </a:r>
          </a:p>
          <a:p>
            <a:r>
              <a:rPr lang="en-US" sz="3200" dirty="0"/>
              <a:t> Awareness: to foster an appreciation of the environment. </a:t>
            </a:r>
          </a:p>
          <a:p>
            <a:r>
              <a:rPr lang="en-US" sz="3200" dirty="0"/>
              <a:t> Knowledge: learners and other people to be informed of their roles in causing environmental problems, like overgrazing </a:t>
            </a:r>
          </a:p>
          <a:p>
            <a:endParaRPr lang="en-US" sz="3200" dirty="0"/>
          </a:p>
          <a:p>
            <a:endParaRPr lang="en-US" sz="3200" dirty="0"/>
          </a:p>
        </p:txBody>
      </p:sp>
    </p:spTree>
    <p:extLst>
      <p:ext uri="{BB962C8B-B14F-4D97-AF65-F5344CB8AC3E}">
        <p14:creationId xmlns:p14="http://schemas.microsoft.com/office/powerpoint/2010/main" val="2859009975"/>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736" y="365126"/>
            <a:ext cx="11019064" cy="990146"/>
          </a:xfrm>
        </p:spPr>
        <p:txBody>
          <a:bodyPr>
            <a:normAutofit/>
          </a:bodyPr>
          <a:lstStyle/>
          <a:p>
            <a:pPr algn="ctr"/>
            <a:r>
              <a:rPr lang="en-US" sz="3600" b="1" dirty="0">
                <a:solidFill>
                  <a:srgbClr val="006BBC"/>
                </a:solidFill>
              </a:rPr>
              <a:t>Peace and Values Education </a:t>
            </a:r>
          </a:p>
        </p:txBody>
      </p:sp>
      <p:sp>
        <p:nvSpPr>
          <p:cNvPr id="3" name="Content Placeholder 2"/>
          <p:cNvSpPr>
            <a:spLocks noGrp="1"/>
          </p:cNvSpPr>
          <p:nvPr>
            <p:ph idx="1"/>
          </p:nvPr>
        </p:nvSpPr>
        <p:spPr>
          <a:xfrm>
            <a:off x="449036" y="1477736"/>
            <a:ext cx="10904764" cy="4342151"/>
          </a:xfrm>
        </p:spPr>
        <p:txBody>
          <a:bodyPr>
            <a:noAutofit/>
          </a:bodyPr>
          <a:lstStyle/>
          <a:p>
            <a:endParaRPr lang="en-US" sz="3200" dirty="0"/>
          </a:p>
          <a:p>
            <a:r>
              <a:rPr lang="en-US" sz="3200" dirty="0"/>
              <a:t>One of Rwanda’s Education Sector objectives is to promote a culture of peace, tolerance, justice, respect for human rights, democracy, and solidarity, and of avoiding any form of discrimination. 609  </a:t>
            </a:r>
          </a:p>
          <a:p>
            <a:r>
              <a:rPr lang="en-US" sz="3200" dirty="0"/>
              <a:t>Peace and Values Education (PVE) refers to how education can contribute to a better awareness of the root causes of conflicts, violence and absence of peace </a:t>
            </a:r>
          </a:p>
        </p:txBody>
      </p:sp>
    </p:spTree>
    <p:extLst>
      <p:ext uri="{BB962C8B-B14F-4D97-AF65-F5344CB8AC3E}">
        <p14:creationId xmlns:p14="http://schemas.microsoft.com/office/powerpoint/2010/main" val="1464476501"/>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393" y="365125"/>
            <a:ext cx="10986407" cy="671739"/>
          </a:xfrm>
        </p:spPr>
        <p:txBody>
          <a:bodyPr>
            <a:normAutofit/>
          </a:bodyPr>
          <a:lstStyle/>
          <a:p>
            <a:pPr algn="ctr"/>
            <a:r>
              <a:rPr lang="en-US" sz="3600" b="1" dirty="0">
                <a:solidFill>
                  <a:srgbClr val="006BBC"/>
                </a:solidFill>
              </a:rPr>
              <a:t>Financial Education </a:t>
            </a:r>
            <a:endParaRPr lang="en-US" sz="3600" dirty="0">
              <a:solidFill>
                <a:srgbClr val="006BBC"/>
              </a:solidFill>
            </a:endParaRPr>
          </a:p>
        </p:txBody>
      </p:sp>
      <p:sp>
        <p:nvSpPr>
          <p:cNvPr id="3" name="Content Placeholder 2"/>
          <p:cNvSpPr>
            <a:spLocks noGrp="1"/>
          </p:cNvSpPr>
          <p:nvPr>
            <p:ph idx="1"/>
          </p:nvPr>
        </p:nvSpPr>
        <p:spPr>
          <a:xfrm>
            <a:off x="367393" y="1102179"/>
            <a:ext cx="10986407" cy="4889830"/>
          </a:xfrm>
        </p:spPr>
        <p:txBody>
          <a:bodyPr>
            <a:noAutofit/>
          </a:bodyPr>
          <a:lstStyle/>
          <a:p>
            <a:endParaRPr lang="en-US" dirty="0"/>
          </a:p>
          <a:p>
            <a:r>
              <a:rPr lang="en-US" dirty="0"/>
              <a:t>Financial education refers to teaching learners the principles of managing their money throughout their lives. </a:t>
            </a:r>
          </a:p>
          <a:p>
            <a:r>
              <a:rPr lang="en-US" dirty="0"/>
              <a:t>also refers to the process of learning the skills and knowledge on financial matters to confidently take effective action that best fulfills an individual’s personal, family, and global community goals. </a:t>
            </a:r>
          </a:p>
          <a:p>
            <a:r>
              <a:rPr lang="en-US" dirty="0"/>
              <a:t>Learners need to learn how to reduce costs in whatever they do. Financial education teaches the skills, and attitudes necessary to understand money and finance. </a:t>
            </a:r>
          </a:p>
        </p:txBody>
      </p:sp>
    </p:spTree>
    <p:extLst>
      <p:ext uri="{BB962C8B-B14F-4D97-AF65-F5344CB8AC3E}">
        <p14:creationId xmlns:p14="http://schemas.microsoft.com/office/powerpoint/2010/main" val="3608330202"/>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02318"/>
          </a:xfrm>
        </p:spPr>
        <p:txBody>
          <a:bodyPr>
            <a:noAutofit/>
          </a:bodyPr>
          <a:lstStyle/>
          <a:p>
            <a:pPr algn="ctr"/>
            <a:r>
              <a:rPr lang="en-US" sz="3600" b="1" dirty="0">
                <a:solidFill>
                  <a:srgbClr val="006BBC"/>
                </a:solidFill>
              </a:rPr>
              <a:t>Integrating Standardization Culture </a:t>
            </a:r>
            <a:endParaRPr lang="en-US" sz="3600" dirty="0">
              <a:solidFill>
                <a:srgbClr val="006BBC"/>
              </a:solidFill>
            </a:endParaRPr>
          </a:p>
        </p:txBody>
      </p:sp>
      <p:sp>
        <p:nvSpPr>
          <p:cNvPr id="3" name="Content Placeholder 2"/>
          <p:cNvSpPr>
            <a:spLocks noGrp="1"/>
          </p:cNvSpPr>
          <p:nvPr>
            <p:ph idx="1"/>
          </p:nvPr>
        </p:nvSpPr>
        <p:spPr>
          <a:xfrm>
            <a:off x="424543" y="1359114"/>
            <a:ext cx="10929257" cy="3653949"/>
          </a:xfrm>
        </p:spPr>
        <p:txBody>
          <a:bodyPr>
            <a:noAutofit/>
          </a:bodyPr>
          <a:lstStyle/>
          <a:p>
            <a:endParaRPr lang="en-US" sz="3200" dirty="0"/>
          </a:p>
          <a:p>
            <a:r>
              <a:rPr lang="en-US" sz="3200" dirty="0"/>
              <a:t>Standardization is the process of making things of the same type have the same basic features.</a:t>
            </a:r>
          </a:p>
        </p:txBody>
      </p:sp>
    </p:spTree>
    <p:extLst>
      <p:ext uri="{BB962C8B-B14F-4D97-AF65-F5344CB8AC3E}">
        <p14:creationId xmlns:p14="http://schemas.microsoft.com/office/powerpoint/2010/main" val="3717137211"/>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26861"/>
          </a:xfrm>
        </p:spPr>
        <p:txBody>
          <a:bodyPr>
            <a:normAutofit/>
          </a:bodyPr>
          <a:lstStyle/>
          <a:p>
            <a:pPr algn="ctr"/>
            <a:r>
              <a:rPr lang="en-US" sz="3600" b="1" dirty="0">
                <a:solidFill>
                  <a:srgbClr val="006BBC"/>
                </a:solidFill>
              </a:rPr>
              <a:t>Inclusive Education </a:t>
            </a:r>
            <a:endParaRPr lang="en-US" sz="3600" dirty="0">
              <a:solidFill>
                <a:srgbClr val="006BBC"/>
              </a:solidFill>
            </a:endParaRPr>
          </a:p>
        </p:txBody>
      </p:sp>
      <p:sp>
        <p:nvSpPr>
          <p:cNvPr id="3" name="Content Placeholder 2"/>
          <p:cNvSpPr>
            <a:spLocks noGrp="1"/>
          </p:cNvSpPr>
          <p:nvPr>
            <p:ph idx="1"/>
          </p:nvPr>
        </p:nvSpPr>
        <p:spPr>
          <a:xfrm>
            <a:off x="741382" y="1456893"/>
            <a:ext cx="10515600" cy="4115567"/>
          </a:xfrm>
        </p:spPr>
        <p:txBody>
          <a:bodyPr>
            <a:noAutofit/>
          </a:bodyPr>
          <a:lstStyle/>
          <a:p>
            <a:endParaRPr lang="en-US" sz="3600" dirty="0"/>
          </a:p>
          <a:p>
            <a:r>
              <a:rPr lang="en-US" sz="3600" dirty="0"/>
              <a:t>Inclusive Education means that all children, irrespective of disabilities, or other barriers, should be accorded the same learning opportunities in the same classrooms, and in the same schools. </a:t>
            </a:r>
          </a:p>
        </p:txBody>
      </p:sp>
    </p:spTree>
    <p:extLst>
      <p:ext uri="{BB962C8B-B14F-4D97-AF65-F5344CB8AC3E}">
        <p14:creationId xmlns:p14="http://schemas.microsoft.com/office/powerpoint/2010/main" val="2155177282"/>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3721" y="365126"/>
            <a:ext cx="10970079" cy="1270036"/>
          </a:xfrm>
        </p:spPr>
        <p:txBody>
          <a:bodyPr>
            <a:noAutofit/>
          </a:bodyPr>
          <a:lstStyle/>
          <a:p>
            <a:pPr algn="ctr"/>
            <a:r>
              <a:rPr lang="en-US" sz="3600" b="1" dirty="0">
                <a:solidFill>
                  <a:schemeClr val="accent5"/>
                </a:solidFill>
              </a:rPr>
              <a:t>Health Education </a:t>
            </a:r>
            <a:endParaRPr lang="en-US" sz="3600" dirty="0">
              <a:solidFill>
                <a:schemeClr val="accent5"/>
              </a:solidFill>
            </a:endParaRPr>
          </a:p>
        </p:txBody>
      </p:sp>
      <p:sp>
        <p:nvSpPr>
          <p:cNvPr id="3" name="Content Placeholder 2"/>
          <p:cNvSpPr>
            <a:spLocks noGrp="1"/>
          </p:cNvSpPr>
          <p:nvPr>
            <p:ph idx="1"/>
          </p:nvPr>
        </p:nvSpPr>
        <p:spPr>
          <a:xfrm>
            <a:off x="383721" y="1338943"/>
            <a:ext cx="10970079" cy="3975335"/>
          </a:xfrm>
        </p:spPr>
        <p:txBody>
          <a:bodyPr>
            <a:noAutofit/>
          </a:bodyPr>
          <a:lstStyle/>
          <a:p>
            <a:endParaRPr lang="en-US" dirty="0"/>
          </a:p>
          <a:p>
            <a:r>
              <a:rPr lang="en-US" dirty="0"/>
              <a:t>Health education refers to the principle by which individuals and groups of people learn to behave in a manner conducive to the promotion, maintenance, or restoration of health. </a:t>
            </a:r>
          </a:p>
          <a:p>
            <a:r>
              <a:rPr lang="en-US" dirty="0"/>
              <a:t>Health education </a:t>
            </a:r>
            <a:r>
              <a:rPr lang="en-US" dirty="0" err="1"/>
              <a:t>motivats</a:t>
            </a:r>
            <a:r>
              <a:rPr lang="en-US" dirty="0"/>
              <a:t> Learners to adopt health-promoting behaviors by providing a positive attitude. </a:t>
            </a:r>
          </a:p>
          <a:p>
            <a:r>
              <a:rPr lang="en-US" dirty="0"/>
              <a:t>It also aims at helping Learners to make wise decisions about their health and the quality of their life. </a:t>
            </a:r>
          </a:p>
        </p:txBody>
      </p:sp>
    </p:spTree>
    <p:extLst>
      <p:ext uri="{BB962C8B-B14F-4D97-AF65-F5344CB8AC3E}">
        <p14:creationId xmlns:p14="http://schemas.microsoft.com/office/powerpoint/2010/main" val="3064031319"/>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050" y="365125"/>
            <a:ext cx="9464712" cy="777875"/>
          </a:xfrm>
        </p:spPr>
        <p:txBody>
          <a:bodyPr>
            <a:noAutofit/>
          </a:bodyPr>
          <a:lstStyle/>
          <a:p>
            <a:r>
              <a:rPr lang="en-US" sz="2800" b="1" dirty="0">
                <a:solidFill>
                  <a:schemeClr val="accent2"/>
                </a:solidFill>
              </a:rPr>
              <a:t>Activity                                         (Group of 5 and Presentation)</a:t>
            </a:r>
          </a:p>
        </p:txBody>
      </p:sp>
      <p:sp>
        <p:nvSpPr>
          <p:cNvPr id="3" name="Content Placeholder 2"/>
          <p:cNvSpPr>
            <a:spLocks noGrp="1"/>
          </p:cNvSpPr>
          <p:nvPr>
            <p:ph idx="1"/>
          </p:nvPr>
        </p:nvSpPr>
        <p:spPr>
          <a:xfrm>
            <a:off x="677731" y="2469696"/>
            <a:ext cx="10413403" cy="2209880"/>
          </a:xfrm>
        </p:spPr>
        <p:txBody>
          <a:bodyPr>
            <a:normAutofit fontScale="92500" lnSpcReduction="20000"/>
          </a:bodyPr>
          <a:lstStyle/>
          <a:p>
            <a:pPr marL="514350" indent="-514350">
              <a:buAutoNum type="arabicPeriod"/>
            </a:pPr>
            <a:r>
              <a:rPr lang="en-US" sz="3200" dirty="0"/>
              <a:t>How can you integrate one or two cross-cutting issues in your lesson? Choose 2 cross-cutting issues.</a:t>
            </a:r>
          </a:p>
          <a:p>
            <a:pPr marL="514350" indent="-514350">
              <a:buAutoNum type="arabicPeriod"/>
            </a:pPr>
            <a:r>
              <a:rPr lang="en-US" sz="3200" dirty="0"/>
              <a:t>Write an inclusive lesson plan on the topic of your choice from the subject you teach, then show how you will include one or two cross-cutting issues. Use competence-based curriculum and lesson plan template. </a:t>
            </a:r>
          </a:p>
        </p:txBody>
      </p:sp>
    </p:spTree>
    <p:extLst>
      <p:ext uri="{BB962C8B-B14F-4D97-AF65-F5344CB8AC3E}">
        <p14:creationId xmlns:p14="http://schemas.microsoft.com/office/powerpoint/2010/main" val="29977403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F7161-2E07-70F9-2144-86D15670CCE1}"/>
              </a:ext>
            </a:extLst>
          </p:cNvPr>
          <p:cNvSpPr>
            <a:spLocks noGrp="1"/>
          </p:cNvSpPr>
          <p:nvPr>
            <p:ph type="title"/>
          </p:nvPr>
        </p:nvSpPr>
        <p:spPr>
          <a:xfrm>
            <a:off x="687280" y="231961"/>
            <a:ext cx="8536619" cy="599998"/>
          </a:xfrm>
        </p:spPr>
        <p:txBody>
          <a:bodyPr>
            <a:normAutofit/>
          </a:bodyPr>
          <a:lstStyle/>
          <a:p>
            <a:pPr algn="ctr"/>
            <a:r>
              <a:rPr lang="fr-FR" sz="2800" b="1" dirty="0">
                <a:solidFill>
                  <a:srgbClr val="006BBC"/>
                </a:solidFill>
                <a:latin typeface="Calibri (Body)"/>
              </a:rPr>
              <a:t>UNIT1: END UNIT ASSESSMENT</a:t>
            </a:r>
          </a:p>
        </p:txBody>
      </p:sp>
      <p:sp>
        <p:nvSpPr>
          <p:cNvPr id="3" name="Content Placeholder 2">
            <a:extLst>
              <a:ext uri="{FF2B5EF4-FFF2-40B4-BE49-F238E27FC236}">
                <a16:creationId xmlns:a16="http://schemas.microsoft.com/office/drawing/2014/main" id="{634D9331-5CE7-DD7F-77AF-6B31685D6E5A}"/>
              </a:ext>
            </a:extLst>
          </p:cNvPr>
          <p:cNvSpPr>
            <a:spLocks noGrp="1"/>
          </p:cNvSpPr>
          <p:nvPr>
            <p:ph idx="1"/>
          </p:nvPr>
        </p:nvSpPr>
        <p:spPr>
          <a:xfrm>
            <a:off x="623656" y="1182310"/>
            <a:ext cx="10944687" cy="4351338"/>
          </a:xfrm>
        </p:spPr>
        <p:txBody>
          <a:bodyPr>
            <a:normAutofit/>
          </a:bodyPr>
          <a:lstStyle/>
          <a:p>
            <a:pPr marL="457200" indent="-457200">
              <a:buFont typeface="+mj-lt"/>
              <a:buAutoNum type="arabicPeriod"/>
            </a:pPr>
            <a:r>
              <a:rPr lang="en-US" sz="2400" dirty="0"/>
              <a:t>Differentiate between disability, impairment, and handicap.</a:t>
            </a:r>
          </a:p>
          <a:p>
            <a:pPr marL="457200" indent="-457200">
              <a:buFont typeface="+mj-lt"/>
              <a:buAutoNum type="arabicPeriod"/>
            </a:pPr>
            <a:r>
              <a:rPr lang="en-US" sz="2400" dirty="0"/>
              <a:t>Distinguish between Special Needs, and Special Educational Needs.</a:t>
            </a:r>
          </a:p>
          <a:p>
            <a:pPr marL="457200" indent="-457200">
              <a:buFont typeface="+mj-lt"/>
              <a:buAutoNum type="arabicPeriod"/>
            </a:pPr>
            <a:r>
              <a:rPr lang="en-US" sz="2400" dirty="0"/>
              <a:t>Do you have a resource room in your school? If yes, what is it for? Now discuss what is missing and state what should be done to ensure all schools in Rwanda have resource rooms.</a:t>
            </a:r>
          </a:p>
          <a:p>
            <a:pPr marL="457200" indent="-457200">
              <a:buFont typeface="+mj-lt"/>
              <a:buAutoNum type="arabicPeriod"/>
            </a:pPr>
            <a:r>
              <a:rPr lang="en-US" sz="2400" dirty="0"/>
              <a:t>Discuss how poverty can affect the education of children.</a:t>
            </a:r>
          </a:p>
          <a:p>
            <a:pPr marL="457200" indent="-457200">
              <a:buFont typeface="+mj-lt"/>
              <a:buAutoNum type="arabicPeriod"/>
            </a:pPr>
            <a:r>
              <a:rPr lang="en-US" sz="2400" dirty="0"/>
              <a:t>How can you overcome negative attitudes among stakeholders in education and the community towards learners with Special Needs Education?</a:t>
            </a:r>
          </a:p>
          <a:p>
            <a:pPr marL="457200" indent="-457200">
              <a:buFont typeface="+mj-lt"/>
              <a:buAutoNum type="arabicPeriod"/>
            </a:pPr>
            <a:r>
              <a:rPr lang="en-US" sz="2400" dirty="0"/>
              <a:t>Which aspect do you think your school is missing to be fully inclusive?</a:t>
            </a:r>
            <a:endParaRPr lang="fr-FR" sz="2400" dirty="0"/>
          </a:p>
        </p:txBody>
      </p:sp>
    </p:spTree>
    <p:extLst>
      <p:ext uri="{BB962C8B-B14F-4D97-AF65-F5344CB8AC3E}">
        <p14:creationId xmlns:p14="http://schemas.microsoft.com/office/powerpoint/2010/main" val="566130371"/>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590662" y="4267832"/>
            <a:ext cx="4805996" cy="1297115"/>
          </a:xfrm>
        </p:spPr>
        <p:txBody>
          <a:bodyPr vert="horz" lIns="91440" tIns="45720" rIns="91440" bIns="45720" rtlCol="0" anchor="t">
            <a:normAutofit/>
          </a:bodyPr>
          <a:lstStyle/>
          <a:p>
            <a:r>
              <a:rPr lang="en-US" sz="3600" kern="1200" dirty="0">
                <a:solidFill>
                  <a:schemeClr val="tx2"/>
                </a:solidFill>
                <a:latin typeface="+mj-lt"/>
                <a:ea typeface="+mj-ea"/>
                <a:cs typeface="+mj-cs"/>
              </a:rPr>
              <a:t>End</a:t>
            </a:r>
          </a:p>
        </p:txBody>
      </p:sp>
      <p:sp>
        <p:nvSpPr>
          <p:cNvPr id="3" name="Content Placeholder 2"/>
          <p:cNvSpPr>
            <a:spLocks noGrp="1"/>
          </p:cNvSpPr>
          <p:nvPr>
            <p:ph idx="1"/>
          </p:nvPr>
        </p:nvSpPr>
        <p:spPr>
          <a:xfrm>
            <a:off x="6590966" y="3428999"/>
            <a:ext cx="4805691" cy="838831"/>
          </a:xfrm>
        </p:spPr>
        <p:txBody>
          <a:bodyPr vert="horz" lIns="91440" tIns="45720" rIns="91440" bIns="45720" rtlCol="0" anchor="b">
            <a:normAutofit/>
          </a:bodyPr>
          <a:lstStyle/>
          <a:p>
            <a:pPr marL="0" indent="0">
              <a:buNone/>
            </a:pPr>
            <a:r>
              <a:rPr lang="en-US" sz="3600" kern="1200" dirty="0">
                <a:solidFill>
                  <a:srgbClr val="006BBC"/>
                </a:solidFill>
                <a:latin typeface="+mn-lt"/>
                <a:ea typeface="+mn-ea"/>
                <a:cs typeface="+mn-cs"/>
              </a:rPr>
              <a:t>Thank you all</a:t>
            </a:r>
          </a:p>
        </p:txBody>
      </p:sp>
      <p:pic>
        <p:nvPicPr>
          <p:cNvPr id="7" name="Graphic 6" descr="Winking Face with No Fill">
            <a:extLst>
              <a:ext uri="{FF2B5EF4-FFF2-40B4-BE49-F238E27FC236}">
                <a16:creationId xmlns:a16="http://schemas.microsoft.com/office/drawing/2014/main" id="{E7D9331D-5B33-1DA6-5A56-E1B9DC4C271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1787044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73212" y="2210540"/>
            <a:ext cx="10694898" cy="1412185"/>
          </a:xfrm>
        </p:spPr>
        <p:txBody>
          <a:bodyPr>
            <a:noAutofit/>
          </a:bodyPr>
          <a:lstStyle/>
          <a:p>
            <a:pPr algn="ctr"/>
            <a:r>
              <a:rPr lang="en-US" sz="3600" b="1" dirty="0">
                <a:solidFill>
                  <a:schemeClr val="accent2"/>
                </a:solidFill>
                <a:latin typeface="Calibri (Body)"/>
              </a:rPr>
              <a:t>UNIT 2:</a:t>
            </a:r>
            <a:r>
              <a:rPr lang="en-US" sz="3600" b="1" dirty="0">
                <a:solidFill>
                  <a:srgbClr val="006BBC"/>
                </a:solidFill>
                <a:latin typeface="Calibri (Body)"/>
              </a:rPr>
              <a:t> CATEGORIES OF LEARNERS WITH SPECIAL EDUCATIONAL NEEDS</a:t>
            </a:r>
            <a:endParaRPr lang="en-US" sz="3600" dirty="0">
              <a:solidFill>
                <a:srgbClr val="006BBC"/>
              </a:solidFill>
              <a:latin typeface="Calibri (Body)"/>
            </a:endParaRPr>
          </a:p>
        </p:txBody>
      </p:sp>
    </p:spTree>
    <p:extLst>
      <p:ext uri="{BB962C8B-B14F-4D97-AF65-F5344CB8AC3E}">
        <p14:creationId xmlns:p14="http://schemas.microsoft.com/office/powerpoint/2010/main" val="39280926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371" y="152062"/>
            <a:ext cx="10694898" cy="745218"/>
          </a:xfrm>
        </p:spPr>
        <p:txBody>
          <a:bodyPr>
            <a:normAutofit fontScale="90000"/>
          </a:bodyPr>
          <a:lstStyle/>
          <a:p>
            <a:r>
              <a:rPr lang="en-US" sz="2800" b="1" dirty="0">
                <a:solidFill>
                  <a:srgbClr val="006BBC"/>
                </a:solidFill>
                <a:latin typeface="Calibri (Body)"/>
              </a:rPr>
              <a:t>UNIT 2: CATEGORIES OF LEARNERS WITH SPECIAL EDUCATIONAL NEEDS</a:t>
            </a:r>
            <a:endParaRPr lang="en-US" sz="2800" dirty="0">
              <a:solidFill>
                <a:srgbClr val="006BBC"/>
              </a:solidFill>
              <a:latin typeface="Calibri (Body)"/>
            </a:endParaRPr>
          </a:p>
        </p:txBody>
      </p:sp>
      <p:sp>
        <p:nvSpPr>
          <p:cNvPr id="3" name="Content Placeholder 2"/>
          <p:cNvSpPr>
            <a:spLocks noGrp="1"/>
          </p:cNvSpPr>
          <p:nvPr>
            <p:ph idx="1"/>
          </p:nvPr>
        </p:nvSpPr>
        <p:spPr>
          <a:xfrm>
            <a:off x="375557" y="1110345"/>
            <a:ext cx="11571278" cy="5121490"/>
          </a:xfrm>
        </p:spPr>
        <p:txBody>
          <a:bodyPr>
            <a:normAutofit/>
          </a:bodyPr>
          <a:lstStyle/>
          <a:p>
            <a:pPr marL="0" indent="0">
              <a:buNone/>
            </a:pPr>
            <a:r>
              <a:rPr lang="en-US" b="1" dirty="0">
                <a:solidFill>
                  <a:schemeClr val="accent2"/>
                </a:solidFill>
              </a:rPr>
              <a:t>Activity</a:t>
            </a:r>
          </a:p>
          <a:p>
            <a:pPr marL="0" indent="0" algn="r">
              <a:buNone/>
            </a:pPr>
            <a:r>
              <a:rPr lang="en-US" sz="2400" dirty="0">
                <a:solidFill>
                  <a:srgbClr val="006BBC"/>
                </a:solidFill>
              </a:rPr>
              <a:t>( Group of 7 and presentation)</a:t>
            </a:r>
            <a:endParaRPr lang="en-US" sz="2400" b="1" dirty="0">
              <a:solidFill>
                <a:schemeClr val="accent2"/>
              </a:solidFill>
            </a:endParaRPr>
          </a:p>
          <a:p>
            <a:pPr marL="0" indent="0">
              <a:buNone/>
            </a:pPr>
            <a:r>
              <a:rPr lang="en-US" dirty="0"/>
              <a:t>Reflect on the following activity in the module page 18 and respond to the questions:</a:t>
            </a:r>
          </a:p>
          <a:p>
            <a:pPr marL="0" indent="0">
              <a:buNone/>
            </a:pPr>
            <a:r>
              <a:rPr lang="en-US" dirty="0"/>
              <a:t>GS </a:t>
            </a:r>
            <a:r>
              <a:rPr lang="en-US" dirty="0" err="1"/>
              <a:t>Muhondo</a:t>
            </a:r>
            <a:r>
              <a:rPr lang="en-US" dirty="0"/>
              <a:t> has more than 1,000 learners. Some learners use wheelchairs, glasses, sign language, and others cannot be able to afford learning materials. </a:t>
            </a:r>
          </a:p>
          <a:p>
            <a:pPr marL="0" indent="0">
              <a:buNone/>
            </a:pPr>
            <a:endParaRPr lang="en-US" dirty="0"/>
          </a:p>
          <a:p>
            <a:pPr lvl="1"/>
            <a:r>
              <a:rPr lang="en-US" sz="2800" dirty="0"/>
              <a:t>What are the possible categories, causes, and characteristics of disabilities and special educational needs in GS </a:t>
            </a:r>
            <a:r>
              <a:rPr lang="en-US" sz="2800" dirty="0" err="1"/>
              <a:t>Muhondo</a:t>
            </a:r>
            <a:r>
              <a:rPr lang="en-US" sz="2800" dirty="0"/>
              <a:t>? </a:t>
            </a:r>
          </a:p>
          <a:p>
            <a:pPr lvl="1"/>
            <a:r>
              <a:rPr lang="en-US" sz="2800" dirty="0"/>
              <a:t>Which support can you provide to such different learners according to their disabilities?</a:t>
            </a:r>
          </a:p>
        </p:txBody>
      </p:sp>
    </p:spTree>
    <p:extLst>
      <p:ext uri="{BB962C8B-B14F-4D97-AF65-F5344CB8AC3E}">
        <p14:creationId xmlns:p14="http://schemas.microsoft.com/office/powerpoint/2010/main" val="18378350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65126"/>
            <a:ext cx="11068050" cy="532946"/>
          </a:xfrm>
        </p:spPr>
        <p:txBody>
          <a:bodyPr>
            <a:noAutofit/>
          </a:bodyPr>
          <a:lstStyle/>
          <a:p>
            <a:pPr algn="ctr"/>
            <a:r>
              <a:rPr lang="en-US" sz="3600" b="1" dirty="0">
                <a:solidFill>
                  <a:srgbClr val="006BBC"/>
                </a:solidFill>
                <a:latin typeface="Calibri (Body)"/>
              </a:rPr>
              <a:t>Unit 2: Learning Outcomes</a:t>
            </a:r>
          </a:p>
        </p:txBody>
      </p:sp>
      <p:sp>
        <p:nvSpPr>
          <p:cNvPr id="3" name="Content Placeholder 2"/>
          <p:cNvSpPr>
            <a:spLocks noGrp="1"/>
          </p:cNvSpPr>
          <p:nvPr>
            <p:ph idx="1"/>
          </p:nvPr>
        </p:nvSpPr>
        <p:spPr>
          <a:xfrm>
            <a:off x="346808" y="1169040"/>
            <a:ext cx="11498383" cy="4943525"/>
          </a:xfrm>
        </p:spPr>
        <p:txBody>
          <a:bodyPr>
            <a:noAutofit/>
          </a:bodyPr>
          <a:lstStyle/>
          <a:p>
            <a:pPr marL="0" indent="0">
              <a:buNone/>
            </a:pPr>
            <a:r>
              <a:rPr lang="en-GB" sz="2400" dirty="0">
                <a:solidFill>
                  <a:schemeClr val="accent2"/>
                </a:solidFill>
              </a:rPr>
              <a:t>By the end of this Unit, trainees will be able to:</a:t>
            </a:r>
          </a:p>
          <a:p>
            <a:pPr marL="0" indent="0">
              <a:buNone/>
            </a:pPr>
            <a:endParaRPr lang="en-GB" sz="2400" dirty="0"/>
          </a:p>
          <a:p>
            <a:pPr>
              <a:lnSpc>
                <a:spcPct val="100000"/>
              </a:lnSpc>
              <a:spcBef>
                <a:spcPts val="0"/>
              </a:spcBef>
            </a:pPr>
            <a:r>
              <a:rPr lang="en-GB" sz="2400" dirty="0"/>
              <a:t> </a:t>
            </a:r>
            <a:r>
              <a:rPr lang="en-GB" sz="2500" dirty="0"/>
              <a:t>Identify characteristics of learners with visual difficulties and teaching approaches </a:t>
            </a:r>
          </a:p>
          <a:p>
            <a:pPr>
              <a:lnSpc>
                <a:spcPct val="100000"/>
              </a:lnSpc>
              <a:spcBef>
                <a:spcPts val="0"/>
              </a:spcBef>
            </a:pPr>
            <a:r>
              <a:rPr lang="en-GB" sz="2500" dirty="0"/>
              <a:t> apply teaching methods and strategies to support learners with hearing difficulties. </a:t>
            </a:r>
          </a:p>
          <a:p>
            <a:pPr>
              <a:lnSpc>
                <a:spcPct val="100000"/>
              </a:lnSpc>
              <a:spcBef>
                <a:spcPts val="0"/>
              </a:spcBef>
            </a:pPr>
            <a:r>
              <a:rPr lang="en-GB" sz="2500" dirty="0"/>
              <a:t>Provide educational leaners with deaf-blind disability.</a:t>
            </a:r>
          </a:p>
          <a:p>
            <a:pPr>
              <a:lnSpc>
                <a:spcPct val="100000"/>
              </a:lnSpc>
              <a:spcBef>
                <a:spcPts val="0"/>
              </a:spcBef>
            </a:pPr>
            <a:r>
              <a:rPr lang="en-GB" sz="2500" dirty="0"/>
              <a:t> Apply teaching strategies to support learners with physical disabilities and other health impairments.</a:t>
            </a:r>
          </a:p>
          <a:p>
            <a:pPr>
              <a:lnSpc>
                <a:spcPct val="100000"/>
              </a:lnSpc>
              <a:spcBef>
                <a:spcPts val="0"/>
              </a:spcBef>
            </a:pPr>
            <a:r>
              <a:rPr lang="en-US" sz="2500" dirty="0"/>
              <a:t>Portray the characteristics of learners with learning difficulties for suitable educational support. </a:t>
            </a:r>
          </a:p>
          <a:p>
            <a:pPr>
              <a:lnSpc>
                <a:spcPct val="100000"/>
              </a:lnSpc>
              <a:spcBef>
                <a:spcPts val="0"/>
              </a:spcBef>
            </a:pPr>
            <a:r>
              <a:rPr lang="en-US" sz="2500" dirty="0"/>
              <a:t> Identify the characteristics of learners with speech and language difficulties with appropriate teaching strategies. </a:t>
            </a:r>
          </a:p>
          <a:p>
            <a:pPr>
              <a:lnSpc>
                <a:spcPct val="100000"/>
              </a:lnSpc>
              <a:spcBef>
                <a:spcPts val="0"/>
              </a:spcBef>
            </a:pPr>
            <a:r>
              <a:rPr lang="en-US" sz="2500" dirty="0"/>
              <a:t>Classify the characteristics and educational needs of gifted and talented learners</a:t>
            </a:r>
          </a:p>
        </p:txBody>
      </p:sp>
    </p:spTree>
    <p:extLst>
      <p:ext uri="{BB962C8B-B14F-4D97-AF65-F5344CB8AC3E}">
        <p14:creationId xmlns:p14="http://schemas.microsoft.com/office/powerpoint/2010/main" val="22733764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571" y="365125"/>
            <a:ext cx="9622499" cy="867327"/>
          </a:xfrm>
        </p:spPr>
        <p:txBody>
          <a:bodyPr>
            <a:noAutofit/>
          </a:bodyPr>
          <a:lstStyle/>
          <a:p>
            <a:pPr algn="ctr"/>
            <a:r>
              <a:rPr lang="en-US" sz="3600" b="1" dirty="0">
                <a:solidFill>
                  <a:srgbClr val="006BBC"/>
                </a:solidFill>
                <a:latin typeface="Calibri (Body)"/>
              </a:rPr>
              <a:t>Unit 2: Learning Outcomes (Cont’d)</a:t>
            </a:r>
          </a:p>
        </p:txBody>
      </p:sp>
      <p:sp>
        <p:nvSpPr>
          <p:cNvPr id="3" name="Content Placeholder 2"/>
          <p:cNvSpPr>
            <a:spLocks noGrp="1"/>
          </p:cNvSpPr>
          <p:nvPr>
            <p:ph idx="1"/>
          </p:nvPr>
        </p:nvSpPr>
        <p:spPr>
          <a:xfrm>
            <a:off x="280188" y="1338239"/>
            <a:ext cx="11452194" cy="4699212"/>
          </a:xfrm>
        </p:spPr>
        <p:txBody>
          <a:bodyPr>
            <a:noAutofit/>
          </a:bodyPr>
          <a:lstStyle/>
          <a:p>
            <a:pPr>
              <a:lnSpc>
                <a:spcPct val="100000"/>
              </a:lnSpc>
              <a:spcBef>
                <a:spcPts val="0"/>
              </a:spcBef>
            </a:pPr>
            <a:r>
              <a:rPr lang="en-US" dirty="0"/>
              <a:t>Portray the characteristics of learners with learning difficulties for suitable educational support.  </a:t>
            </a:r>
          </a:p>
          <a:p>
            <a:pPr>
              <a:lnSpc>
                <a:spcPct val="100000"/>
              </a:lnSpc>
              <a:spcBef>
                <a:spcPts val="0"/>
              </a:spcBef>
            </a:pPr>
            <a:r>
              <a:rPr lang="en-US" dirty="0"/>
              <a:t>Identify the characteristics of learners with speech and language difficulties with appropriate teaching strategies. </a:t>
            </a:r>
          </a:p>
          <a:p>
            <a:pPr>
              <a:lnSpc>
                <a:spcPct val="100000"/>
              </a:lnSpc>
              <a:spcBef>
                <a:spcPts val="0"/>
              </a:spcBef>
            </a:pPr>
            <a:r>
              <a:rPr lang="en-US" dirty="0"/>
              <a:t>Classify the characteristics and educational needs of gifted and talented learners.</a:t>
            </a:r>
          </a:p>
          <a:p>
            <a:pPr>
              <a:lnSpc>
                <a:spcPct val="100000"/>
              </a:lnSpc>
              <a:spcBef>
                <a:spcPts val="0"/>
              </a:spcBef>
            </a:pPr>
            <a:r>
              <a:rPr lang="en-US" dirty="0"/>
              <a:t>Explain the characteristics of learners with emotional and behavioral disorders (</a:t>
            </a:r>
            <a:r>
              <a:rPr lang="en-US" dirty="0" err="1"/>
              <a:t>ebd</a:t>
            </a:r>
            <a:r>
              <a:rPr lang="en-US" dirty="0"/>
              <a:t>) and use appropriate teaching/ learning approaches. </a:t>
            </a:r>
          </a:p>
          <a:p>
            <a:pPr>
              <a:lnSpc>
                <a:spcPct val="100000"/>
              </a:lnSpc>
              <a:spcBef>
                <a:spcPts val="0"/>
              </a:spcBef>
            </a:pPr>
            <a:r>
              <a:rPr lang="en-US" dirty="0"/>
              <a:t>Identify all other categories of learners with different special educational needs, specify their characteristics and impact on learning and teaching.</a:t>
            </a:r>
          </a:p>
        </p:txBody>
      </p:sp>
    </p:spTree>
    <p:extLst>
      <p:ext uri="{BB962C8B-B14F-4D97-AF65-F5344CB8AC3E}">
        <p14:creationId xmlns:p14="http://schemas.microsoft.com/office/powerpoint/2010/main" val="7646950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492" y="125428"/>
            <a:ext cx="9971526" cy="769094"/>
          </a:xfrm>
        </p:spPr>
        <p:txBody>
          <a:bodyPr>
            <a:normAutofit fontScale="90000"/>
          </a:bodyPr>
          <a:lstStyle/>
          <a:p>
            <a:r>
              <a:rPr lang="en-US" sz="3100" b="1" dirty="0">
                <a:solidFill>
                  <a:srgbClr val="006BBC"/>
                </a:solidFill>
                <a:latin typeface="Calibri (Body)"/>
              </a:rPr>
              <a:t>CATEGORIES OF DISABILITIES/SPECIAL EDUCATIONAL NEEDS </a:t>
            </a:r>
          </a:p>
        </p:txBody>
      </p:sp>
      <p:sp>
        <p:nvSpPr>
          <p:cNvPr id="3" name="Content Placeholder 2"/>
          <p:cNvSpPr>
            <a:spLocks noGrp="1"/>
          </p:cNvSpPr>
          <p:nvPr>
            <p:ph idx="1"/>
          </p:nvPr>
        </p:nvSpPr>
        <p:spPr>
          <a:xfrm>
            <a:off x="606287" y="894523"/>
            <a:ext cx="11181521" cy="5406886"/>
          </a:xfrm>
        </p:spPr>
        <p:txBody>
          <a:bodyPr>
            <a:normAutofit/>
          </a:bodyPr>
          <a:lstStyle/>
          <a:p>
            <a:pPr marL="0" indent="0">
              <a:buNone/>
            </a:pPr>
            <a:r>
              <a:rPr lang="en-US" sz="2600" dirty="0">
                <a:solidFill>
                  <a:schemeClr val="accent2"/>
                </a:solidFill>
              </a:rPr>
              <a:t>This Unit covers the following categories: </a:t>
            </a:r>
          </a:p>
          <a:p>
            <a:pPr marL="0" indent="0">
              <a:buNone/>
            </a:pPr>
            <a:endParaRPr lang="en-US" sz="2600" dirty="0"/>
          </a:p>
          <a:p>
            <a:pPr lvl="1"/>
            <a:r>
              <a:rPr lang="en-US" dirty="0"/>
              <a:t>Learners with visual impairment. </a:t>
            </a:r>
          </a:p>
          <a:p>
            <a:pPr lvl="1"/>
            <a:r>
              <a:rPr lang="en-US" dirty="0"/>
              <a:t>Learners with hearing impairment. </a:t>
            </a:r>
          </a:p>
          <a:p>
            <a:pPr lvl="1"/>
            <a:r>
              <a:rPr lang="en-US" dirty="0"/>
              <a:t>Learners with deaf-blindness. </a:t>
            </a:r>
          </a:p>
          <a:p>
            <a:pPr lvl="1"/>
            <a:r>
              <a:rPr lang="en-US" dirty="0"/>
              <a:t>Learners with physical disabilities and other health impairments. </a:t>
            </a:r>
          </a:p>
          <a:p>
            <a:pPr lvl="1"/>
            <a:r>
              <a:rPr lang="en-US" dirty="0"/>
              <a:t>Learners with specific learning difficulties. </a:t>
            </a:r>
          </a:p>
          <a:p>
            <a:pPr lvl="1"/>
            <a:r>
              <a:rPr lang="en-US" dirty="0"/>
              <a:t>Learners with communication difficulties: speech and language difficulties. </a:t>
            </a:r>
          </a:p>
          <a:p>
            <a:pPr lvl="1"/>
            <a:r>
              <a:rPr lang="en-US" dirty="0"/>
              <a:t>Learners with attention deficit hyperactivity disorder (ADHD). </a:t>
            </a:r>
          </a:p>
          <a:p>
            <a:pPr lvl="1"/>
            <a:r>
              <a:rPr lang="en-US" dirty="0"/>
              <a:t>Learners with autism. </a:t>
            </a:r>
          </a:p>
          <a:p>
            <a:pPr lvl="1"/>
            <a:r>
              <a:rPr lang="en-US" dirty="0"/>
              <a:t>Gifted and talented learners. </a:t>
            </a:r>
          </a:p>
          <a:p>
            <a:pPr lvl="1"/>
            <a:r>
              <a:rPr lang="en-US" dirty="0"/>
              <a:t>Learners with emotional and behavioral disorders (EBD). </a:t>
            </a:r>
          </a:p>
          <a:p>
            <a:pPr lvl="1"/>
            <a:r>
              <a:rPr lang="en-US" dirty="0"/>
              <a:t>Children who are educationally vulnerable. </a:t>
            </a:r>
          </a:p>
          <a:p>
            <a:endParaRPr lang="en-US" dirty="0"/>
          </a:p>
        </p:txBody>
      </p:sp>
    </p:spTree>
    <p:extLst>
      <p:ext uri="{BB962C8B-B14F-4D97-AF65-F5344CB8AC3E}">
        <p14:creationId xmlns:p14="http://schemas.microsoft.com/office/powerpoint/2010/main" val="39680284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1064" y="555636"/>
            <a:ext cx="11002736" cy="598261"/>
          </a:xfrm>
        </p:spPr>
        <p:txBody>
          <a:bodyPr>
            <a:normAutofit fontScale="90000"/>
          </a:bodyPr>
          <a:lstStyle/>
          <a:p>
            <a:r>
              <a:rPr lang="en-US" sz="4000" b="1" dirty="0">
                <a:solidFill>
                  <a:srgbClr val="006BBC"/>
                </a:solidFill>
                <a:latin typeface="Calibri (Body)"/>
              </a:rPr>
              <a:t>Section 2.1. Learners with Visual Impairment </a:t>
            </a:r>
            <a:r>
              <a:rPr lang="en-US" sz="2800" b="1" dirty="0">
                <a:solidFill>
                  <a:srgbClr val="006BBC"/>
                </a:solidFill>
              </a:rPr>
              <a:t/>
            </a:r>
            <a:br>
              <a:rPr lang="en-US" sz="2800" b="1" dirty="0">
                <a:solidFill>
                  <a:srgbClr val="006BBC"/>
                </a:solidFill>
              </a:rPr>
            </a:br>
            <a:endParaRPr lang="en-US" sz="2800" b="1" dirty="0">
              <a:solidFill>
                <a:srgbClr val="006BBC"/>
              </a:solidFill>
            </a:endParaRPr>
          </a:p>
        </p:txBody>
      </p:sp>
      <p:sp>
        <p:nvSpPr>
          <p:cNvPr id="3" name="Content Placeholder 2"/>
          <p:cNvSpPr>
            <a:spLocks noGrp="1"/>
          </p:cNvSpPr>
          <p:nvPr>
            <p:ph idx="1"/>
          </p:nvPr>
        </p:nvSpPr>
        <p:spPr>
          <a:xfrm>
            <a:off x="594632" y="1432437"/>
            <a:ext cx="11002736" cy="4771493"/>
          </a:xfrm>
        </p:spPr>
        <p:txBody>
          <a:bodyPr>
            <a:normAutofit/>
          </a:bodyPr>
          <a:lstStyle/>
          <a:p>
            <a:pPr marL="0" indent="0">
              <a:buNone/>
            </a:pPr>
            <a:r>
              <a:rPr lang="en-US" b="1" dirty="0">
                <a:solidFill>
                  <a:schemeClr val="accent2"/>
                </a:solidFill>
              </a:rPr>
              <a:t>Activity</a:t>
            </a:r>
          </a:p>
          <a:p>
            <a:pPr marL="0" indent="0" algn="r">
              <a:buNone/>
            </a:pPr>
            <a:r>
              <a:rPr lang="en-US" dirty="0">
                <a:solidFill>
                  <a:schemeClr val="accent2"/>
                </a:solidFill>
              </a:rPr>
              <a:t>( Group of 5 and presentation)</a:t>
            </a:r>
            <a:endParaRPr lang="en-US" b="1" dirty="0">
              <a:solidFill>
                <a:schemeClr val="accent2"/>
              </a:solidFill>
            </a:endParaRPr>
          </a:p>
          <a:p>
            <a:pPr marL="0" indent="0">
              <a:buNone/>
            </a:pPr>
            <a:endParaRPr lang="en-US" dirty="0"/>
          </a:p>
          <a:p>
            <a:pPr marL="0" indent="0">
              <a:buNone/>
            </a:pPr>
            <a:r>
              <a:rPr lang="en-US" dirty="0"/>
              <a:t>Reflect on the scenario </a:t>
            </a:r>
            <a:r>
              <a:rPr lang="en-US" dirty="0" err="1"/>
              <a:t>Gs</a:t>
            </a:r>
            <a:r>
              <a:rPr lang="en-US" dirty="0"/>
              <a:t> </a:t>
            </a:r>
            <a:r>
              <a:rPr lang="en-US" dirty="0" err="1"/>
              <a:t>Muhondo</a:t>
            </a:r>
            <a:r>
              <a:rPr lang="en-US" dirty="0"/>
              <a:t>, on page 20 of the module, take 5 minutes  to read and answer the questions from the scenario.</a:t>
            </a:r>
          </a:p>
          <a:p>
            <a:pPr marL="0" indent="0">
              <a:buNone/>
            </a:pPr>
            <a:endParaRPr lang="en-US" dirty="0"/>
          </a:p>
          <a:p>
            <a:pPr lvl="1"/>
            <a:r>
              <a:rPr lang="en-US" sz="2800" dirty="0"/>
              <a:t>What do you think could be Martha’s problems?</a:t>
            </a:r>
          </a:p>
          <a:p>
            <a:pPr lvl="1"/>
            <a:r>
              <a:rPr lang="en-US" sz="2800" dirty="0"/>
              <a:t>If you are Martha’s teacher, what can you do to respond to her special needs?</a:t>
            </a:r>
          </a:p>
          <a:p>
            <a:pPr lvl="1"/>
            <a:r>
              <a:rPr lang="en-US" sz="2800" dirty="0"/>
              <a:t>What are possible causes and characteristics of Martha’s impairment?</a:t>
            </a:r>
          </a:p>
        </p:txBody>
      </p:sp>
    </p:spTree>
    <p:extLst>
      <p:ext uri="{BB962C8B-B14F-4D97-AF65-F5344CB8AC3E}">
        <p14:creationId xmlns:p14="http://schemas.microsoft.com/office/powerpoint/2010/main" val="29245821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229" y="365125"/>
            <a:ext cx="10994571" cy="1019792"/>
          </a:xfrm>
        </p:spPr>
        <p:txBody>
          <a:bodyPr>
            <a:normAutofit/>
          </a:bodyPr>
          <a:lstStyle/>
          <a:p>
            <a:pPr algn="ctr"/>
            <a:r>
              <a:rPr lang="en-US" sz="3600" b="1" dirty="0">
                <a:solidFill>
                  <a:srgbClr val="006BBC"/>
                </a:solidFill>
                <a:latin typeface="Calibri (Body)"/>
              </a:rPr>
              <a:t>LEARNERS WITH VISUAL IMPAIRMENT (Cont’d)</a:t>
            </a:r>
          </a:p>
        </p:txBody>
      </p:sp>
      <p:sp>
        <p:nvSpPr>
          <p:cNvPr id="3" name="Content Placeholder 2"/>
          <p:cNvSpPr>
            <a:spLocks noGrp="1"/>
          </p:cNvSpPr>
          <p:nvPr>
            <p:ph idx="1"/>
          </p:nvPr>
        </p:nvSpPr>
        <p:spPr>
          <a:xfrm>
            <a:off x="838200" y="1657664"/>
            <a:ext cx="10515600" cy="3296076"/>
          </a:xfrm>
        </p:spPr>
        <p:txBody>
          <a:bodyPr>
            <a:normAutofit/>
          </a:bodyPr>
          <a:lstStyle/>
          <a:p>
            <a:pPr marL="0" indent="0">
              <a:buNone/>
            </a:pPr>
            <a:r>
              <a:rPr lang="en-US" sz="2600" dirty="0">
                <a:solidFill>
                  <a:srgbClr val="006BBC"/>
                </a:solidFill>
              </a:rPr>
              <a:t>Definition:</a:t>
            </a:r>
          </a:p>
          <a:p>
            <a:pPr marL="0" indent="0">
              <a:buNone/>
            </a:pPr>
            <a:endParaRPr lang="en-US" sz="2600" dirty="0"/>
          </a:p>
          <a:p>
            <a:r>
              <a:rPr lang="en-US" sz="2600" dirty="0"/>
              <a:t>Loss of vision, whether total or partial. </a:t>
            </a:r>
          </a:p>
          <a:p>
            <a:r>
              <a:rPr lang="en-US" sz="2600" dirty="0"/>
              <a:t>Any abnormality or problem in vision. </a:t>
            </a:r>
          </a:p>
          <a:p>
            <a:r>
              <a:rPr lang="en-US" sz="2600" dirty="0"/>
              <a:t>Any factor that can cause one to see less. </a:t>
            </a:r>
          </a:p>
          <a:p>
            <a:r>
              <a:rPr lang="en-US" sz="2600" dirty="0"/>
              <a:t>Inability of the eye or brain or both to visualize things in the normal way </a:t>
            </a:r>
          </a:p>
          <a:p>
            <a:endParaRPr lang="en-US" dirty="0"/>
          </a:p>
        </p:txBody>
      </p:sp>
    </p:spTree>
    <p:extLst>
      <p:ext uri="{BB962C8B-B14F-4D97-AF65-F5344CB8AC3E}">
        <p14:creationId xmlns:p14="http://schemas.microsoft.com/office/powerpoint/2010/main" val="2136637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a:solidFill>
                  <a:srgbClr val="006BBC"/>
                </a:solidFill>
              </a:rPr>
              <a:t>Introductions</a:t>
            </a:r>
            <a:endParaRPr lang="en-US" sz="2800" b="1" dirty="0">
              <a:solidFill>
                <a:srgbClr val="006BBC"/>
              </a:solidFill>
            </a:endParaRPr>
          </a:p>
        </p:txBody>
      </p:sp>
      <p:sp>
        <p:nvSpPr>
          <p:cNvPr id="3" name="Content Placeholder 2"/>
          <p:cNvSpPr>
            <a:spLocks noGrp="1"/>
          </p:cNvSpPr>
          <p:nvPr>
            <p:ph idx="1"/>
          </p:nvPr>
        </p:nvSpPr>
        <p:spPr>
          <a:xfrm>
            <a:off x="838200" y="1825625"/>
            <a:ext cx="10515600" cy="1241256"/>
          </a:xfrm>
        </p:spPr>
        <p:txBody>
          <a:bodyPr>
            <a:normAutofit/>
          </a:bodyPr>
          <a:lstStyle/>
          <a:p>
            <a:r>
              <a:rPr lang="en-GB" sz="2400" dirty="0"/>
              <a:t>Facilitator introduces him/herself</a:t>
            </a:r>
          </a:p>
          <a:p>
            <a:r>
              <a:rPr lang="en-GB" sz="2400" dirty="0"/>
              <a:t>Participants introduces themselves.</a:t>
            </a:r>
            <a:endParaRPr lang="en-US" sz="2400" dirty="0"/>
          </a:p>
        </p:txBody>
      </p:sp>
    </p:spTree>
    <p:extLst>
      <p:ext uri="{BB962C8B-B14F-4D97-AF65-F5344CB8AC3E}">
        <p14:creationId xmlns:p14="http://schemas.microsoft.com/office/powerpoint/2010/main" val="7728337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393" y="365125"/>
            <a:ext cx="10986407" cy="1014639"/>
          </a:xfrm>
        </p:spPr>
        <p:txBody>
          <a:bodyPr>
            <a:normAutofit/>
          </a:bodyPr>
          <a:lstStyle/>
          <a:p>
            <a:pPr algn="ctr"/>
            <a:r>
              <a:rPr lang="en-US" sz="2800" b="1" dirty="0">
                <a:solidFill>
                  <a:srgbClr val="006BBC"/>
                </a:solidFill>
              </a:rPr>
              <a:t>CAUSES OF VISUAL IMPAIRMENT </a:t>
            </a:r>
          </a:p>
        </p:txBody>
      </p:sp>
      <p:sp>
        <p:nvSpPr>
          <p:cNvPr id="3" name="Content Placeholder 2"/>
          <p:cNvSpPr>
            <a:spLocks noGrp="1"/>
          </p:cNvSpPr>
          <p:nvPr>
            <p:ph idx="1"/>
          </p:nvPr>
        </p:nvSpPr>
        <p:spPr>
          <a:xfrm>
            <a:off x="1151620" y="1635547"/>
            <a:ext cx="10081816" cy="3964592"/>
          </a:xfrm>
        </p:spPr>
        <p:txBody>
          <a:bodyPr>
            <a:normAutofit/>
          </a:bodyPr>
          <a:lstStyle/>
          <a:p>
            <a:r>
              <a:rPr lang="en-US" sz="2600" b="1" dirty="0"/>
              <a:t>Parental problems</a:t>
            </a:r>
            <a:r>
              <a:rPr lang="en-US" sz="2600" dirty="0"/>
              <a:t>: poor nutrition of pregnant mothers.</a:t>
            </a:r>
          </a:p>
          <a:p>
            <a:r>
              <a:rPr lang="en-US" sz="2600" b="1" dirty="0"/>
              <a:t>Birth problems</a:t>
            </a:r>
            <a:r>
              <a:rPr lang="en-US" sz="2600" dirty="0"/>
              <a:t>: inappropriate use of tools to deliver the baby. </a:t>
            </a:r>
          </a:p>
          <a:p>
            <a:r>
              <a:rPr lang="en-US" sz="2600" b="1" dirty="0"/>
              <a:t>Malnutrition of the child from birth</a:t>
            </a:r>
            <a:r>
              <a:rPr lang="en-US" sz="2600" dirty="0"/>
              <a:t>: lack of a balanced diet .</a:t>
            </a:r>
          </a:p>
          <a:p>
            <a:r>
              <a:rPr lang="en-US" sz="2600" b="1" dirty="0"/>
              <a:t>Injuries</a:t>
            </a:r>
            <a:r>
              <a:rPr lang="en-US" sz="2600" dirty="0"/>
              <a:t>: accidents which may affect different parts of the eye.</a:t>
            </a:r>
          </a:p>
          <a:p>
            <a:r>
              <a:rPr lang="en-US" sz="2600" b="1" dirty="0"/>
              <a:t>Diseases/conditions</a:t>
            </a:r>
            <a:r>
              <a:rPr lang="en-US" sz="2600" dirty="0"/>
              <a:t>: meningitis; cerebral malaria; glaucoma; cataract.</a:t>
            </a:r>
          </a:p>
          <a:p>
            <a:r>
              <a:rPr lang="en-US" sz="2800" b="1" dirty="0"/>
              <a:t>Old age</a:t>
            </a:r>
            <a:r>
              <a:rPr lang="en-US" sz="2800" dirty="0"/>
              <a:t>: resulting into diseases like cataracts, long-sightedness, </a:t>
            </a:r>
            <a:r>
              <a:rPr lang="en-US" sz="2800" dirty="0" err="1"/>
              <a:t>etc</a:t>
            </a:r>
            <a:endParaRPr lang="en-US" sz="2800" dirty="0"/>
          </a:p>
          <a:p>
            <a:r>
              <a:rPr lang="en-US" sz="2800" dirty="0"/>
              <a:t> </a:t>
            </a:r>
            <a:r>
              <a:rPr lang="en-US" sz="2800" b="1" dirty="0"/>
              <a:t>Heredity</a:t>
            </a:r>
            <a:r>
              <a:rPr lang="en-US" sz="2800" dirty="0"/>
              <a:t>: genetic/parental diseases, diabetes, allergy </a:t>
            </a:r>
          </a:p>
        </p:txBody>
      </p:sp>
    </p:spTree>
    <p:extLst>
      <p:ext uri="{BB962C8B-B14F-4D97-AF65-F5344CB8AC3E}">
        <p14:creationId xmlns:p14="http://schemas.microsoft.com/office/powerpoint/2010/main" val="30499128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5588" y="365125"/>
            <a:ext cx="8140823" cy="846677"/>
          </a:xfrm>
        </p:spPr>
        <p:txBody>
          <a:bodyPr>
            <a:normAutofit/>
          </a:bodyPr>
          <a:lstStyle/>
          <a:p>
            <a:pPr algn="ctr"/>
            <a:r>
              <a:rPr lang="en-US" sz="3100" b="1" dirty="0">
                <a:solidFill>
                  <a:srgbClr val="006BBC"/>
                </a:solidFill>
              </a:rPr>
              <a:t>CHARACTERISTICS OF VISUAL IMPAIRMENT </a:t>
            </a:r>
          </a:p>
        </p:txBody>
      </p:sp>
      <p:sp>
        <p:nvSpPr>
          <p:cNvPr id="3" name="Content Placeholder 2"/>
          <p:cNvSpPr>
            <a:spLocks noGrp="1"/>
          </p:cNvSpPr>
          <p:nvPr>
            <p:ph idx="1"/>
          </p:nvPr>
        </p:nvSpPr>
        <p:spPr>
          <a:xfrm>
            <a:off x="891562" y="1321808"/>
            <a:ext cx="10945586" cy="4492584"/>
          </a:xfrm>
        </p:spPr>
        <p:txBody>
          <a:bodyPr>
            <a:noAutofit/>
          </a:bodyPr>
          <a:lstStyle/>
          <a:p>
            <a:r>
              <a:rPr lang="en-US" dirty="0"/>
              <a:t>Problems in reading notes from chalkboard or scanning information quickly. </a:t>
            </a:r>
          </a:p>
          <a:p>
            <a:r>
              <a:rPr lang="en-US" dirty="0"/>
              <a:t>Distortion of perception: i.e., what is being seen and perceived. </a:t>
            </a:r>
          </a:p>
          <a:p>
            <a:r>
              <a:rPr lang="en-US" dirty="0"/>
              <a:t> Problems in maintaining and changing focus at near and far distances. </a:t>
            </a:r>
          </a:p>
          <a:p>
            <a:r>
              <a:rPr lang="en-US" dirty="0"/>
              <a:t> Visual discomfort and fatigue. </a:t>
            </a:r>
          </a:p>
          <a:p>
            <a:r>
              <a:rPr lang="en-US" dirty="0"/>
              <a:t>Avoiding tasks and activities that require good vision. </a:t>
            </a:r>
          </a:p>
          <a:p>
            <a:r>
              <a:rPr lang="en-US" dirty="0"/>
              <a:t> Tendency to sit next to the teacher at the front. </a:t>
            </a:r>
          </a:p>
          <a:p>
            <a:r>
              <a:rPr lang="en-US" dirty="0"/>
              <a:t> Reading by putting books close to the eyes. </a:t>
            </a:r>
          </a:p>
          <a:p>
            <a:r>
              <a:rPr lang="en-US" dirty="0"/>
              <a:t>Sitting too close to the tv or holding toys and books too close to the face. </a:t>
            </a:r>
          </a:p>
        </p:txBody>
      </p:sp>
    </p:spTree>
    <p:extLst>
      <p:ext uri="{BB962C8B-B14F-4D97-AF65-F5344CB8AC3E}">
        <p14:creationId xmlns:p14="http://schemas.microsoft.com/office/powerpoint/2010/main" val="18536440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48439"/>
            <a:ext cx="10210800" cy="577026"/>
          </a:xfrm>
        </p:spPr>
        <p:txBody>
          <a:bodyPr>
            <a:normAutofit fontScale="90000"/>
          </a:bodyPr>
          <a:lstStyle/>
          <a:p>
            <a:pPr algn="l"/>
            <a:r>
              <a:rPr lang="en-US" dirty="0"/>
              <a:t/>
            </a:r>
            <a:br>
              <a:rPr lang="en-US" dirty="0"/>
            </a:br>
            <a:r>
              <a:rPr lang="en-US" sz="3100" b="1" dirty="0">
                <a:solidFill>
                  <a:srgbClr val="006BBC"/>
                </a:solidFill>
              </a:rPr>
              <a:t>Strategies of Accommodating Learners with Visual Disabilities in Class </a:t>
            </a:r>
            <a:endParaRPr lang="en-US" sz="3100" dirty="0">
              <a:solidFill>
                <a:srgbClr val="006BBC"/>
              </a:solidFill>
            </a:endParaRPr>
          </a:p>
        </p:txBody>
      </p:sp>
      <p:sp>
        <p:nvSpPr>
          <p:cNvPr id="3" name="Subtitle 2"/>
          <p:cNvSpPr>
            <a:spLocks noGrp="1"/>
          </p:cNvSpPr>
          <p:nvPr>
            <p:ph type="subTitle" idx="1"/>
          </p:nvPr>
        </p:nvSpPr>
        <p:spPr>
          <a:xfrm>
            <a:off x="804909" y="1198329"/>
            <a:ext cx="10582182" cy="4909508"/>
          </a:xfrm>
        </p:spPr>
        <p:txBody>
          <a:bodyPr>
            <a:noAutofit/>
          </a:bodyPr>
          <a:lstStyle/>
          <a:p>
            <a:pPr marL="342900" indent="-342900" algn="l">
              <a:buFont typeface="Arial" panose="020B0604020202020204" pitchFamily="34" charset="0"/>
              <a:buChar char="•"/>
            </a:pPr>
            <a:r>
              <a:rPr lang="en-US" dirty="0"/>
              <a:t>Sitting in a position where children can see the board clearly. </a:t>
            </a:r>
          </a:p>
          <a:p>
            <a:pPr marL="342900" indent="-342900" algn="l">
              <a:buFont typeface="Arial" panose="020B0604020202020204" pitchFamily="34" charset="0"/>
              <a:buChar char="•"/>
            </a:pPr>
            <a:r>
              <a:rPr lang="en-US" dirty="0"/>
              <a:t>Orienting children to where facilities / obstacles are. </a:t>
            </a:r>
          </a:p>
          <a:p>
            <a:pPr marL="342900" indent="-342900" algn="l">
              <a:buFont typeface="Arial" panose="020B0604020202020204" pitchFamily="34" charset="0"/>
              <a:buChar char="•"/>
            </a:pPr>
            <a:r>
              <a:rPr lang="en-US" dirty="0"/>
              <a:t>Speak to the class when entering / leaving classroom for Visual Impaired know what is happening. </a:t>
            </a:r>
          </a:p>
          <a:p>
            <a:pPr marL="342900" indent="-342900" algn="l">
              <a:buFont typeface="Arial" panose="020B0604020202020204" pitchFamily="34" charset="0"/>
              <a:buChar char="•"/>
            </a:pPr>
            <a:r>
              <a:rPr lang="en-US" dirty="0"/>
              <a:t>Use auditory or tactile signals and not just visual signals. </a:t>
            </a:r>
          </a:p>
          <a:p>
            <a:pPr marL="342900" indent="-342900" algn="l">
              <a:buFont typeface="Arial" panose="020B0604020202020204" pitchFamily="34" charset="0"/>
              <a:buChar char="•"/>
            </a:pPr>
            <a:r>
              <a:rPr lang="en-US" dirty="0"/>
              <a:t>Reading out loud to a learner with visual impairment. </a:t>
            </a:r>
          </a:p>
          <a:p>
            <a:pPr marL="342900" indent="-342900" algn="l">
              <a:buFont typeface="Arial" panose="020B0604020202020204" pitchFamily="34" charset="0"/>
              <a:buChar char="•"/>
            </a:pPr>
            <a:r>
              <a:rPr lang="en-US" dirty="0"/>
              <a:t>Enlarge and enhance printed materials. </a:t>
            </a:r>
          </a:p>
          <a:p>
            <a:pPr marL="342900" indent="-342900" algn="l">
              <a:buFont typeface="Arial" panose="020B0604020202020204" pitchFamily="34" charset="0"/>
              <a:buChar char="•"/>
            </a:pPr>
            <a:r>
              <a:rPr lang="en-US" dirty="0"/>
              <a:t>Convert print to braille formats </a:t>
            </a:r>
          </a:p>
          <a:p>
            <a:pPr marL="342900" indent="-342900" algn="l">
              <a:buFont typeface="Arial" panose="020B0604020202020204" pitchFamily="34" charset="0"/>
              <a:buChar char="•"/>
            </a:pPr>
            <a:r>
              <a:rPr lang="en-US" dirty="0"/>
              <a:t>Use tactile and three-dimensional mode. </a:t>
            </a:r>
          </a:p>
          <a:p>
            <a:pPr marL="342900" indent="-342900" algn="l">
              <a:buFont typeface="Arial" panose="020B0604020202020204" pitchFamily="34" charset="0"/>
              <a:buChar char="•"/>
            </a:pPr>
            <a:r>
              <a:rPr lang="en-US" dirty="0"/>
              <a:t>Be explicit when giving oral presentations and use oral output devices. </a:t>
            </a:r>
          </a:p>
          <a:p>
            <a:pPr marL="342900" indent="-342900" algn="l">
              <a:buFont typeface="Arial" panose="020B0604020202020204" pitchFamily="34" charset="0"/>
              <a:buChar char="•"/>
            </a:pPr>
            <a:r>
              <a:rPr lang="en-US" dirty="0"/>
              <a:t>Allocate enough time to complete tests. </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endParaRPr lang="en-US" dirty="0"/>
          </a:p>
          <a:p>
            <a:endParaRPr lang="en-US" dirty="0"/>
          </a:p>
          <a:p>
            <a:pPr marL="342900" indent="-342900">
              <a:buFont typeface="Arial" panose="020B0604020202020204" pitchFamily="34" charset="0"/>
              <a:buChar char="•"/>
            </a:pPr>
            <a:endParaRPr lang="en-US" dirty="0"/>
          </a:p>
          <a:p>
            <a:pPr algn="l"/>
            <a:endParaRPr lang="en-US" sz="2800" dirty="0"/>
          </a:p>
          <a:p>
            <a:pPr algn="l"/>
            <a:endParaRPr lang="en-US" sz="2800" dirty="0"/>
          </a:p>
          <a:p>
            <a:pPr algn="l"/>
            <a:endParaRPr lang="en-US" sz="2800" dirty="0"/>
          </a:p>
          <a:p>
            <a:pPr algn="l"/>
            <a:endParaRPr lang="en-US" sz="2800" dirty="0"/>
          </a:p>
        </p:txBody>
      </p:sp>
    </p:spTree>
    <p:extLst>
      <p:ext uri="{BB962C8B-B14F-4D97-AF65-F5344CB8AC3E}">
        <p14:creationId xmlns:p14="http://schemas.microsoft.com/office/powerpoint/2010/main" val="33291867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529" y="340632"/>
            <a:ext cx="10880271" cy="704397"/>
          </a:xfrm>
        </p:spPr>
        <p:txBody>
          <a:bodyPr>
            <a:normAutofit/>
          </a:bodyPr>
          <a:lstStyle/>
          <a:p>
            <a:pPr algn="ctr"/>
            <a:r>
              <a:rPr lang="en-US" sz="3600" b="1" dirty="0">
                <a:solidFill>
                  <a:srgbClr val="006BBC"/>
                </a:solidFill>
              </a:rPr>
              <a:t>LEARNERS WITH HEARING IMPAIRMENT</a:t>
            </a:r>
            <a:endParaRPr lang="en-US" sz="3600" dirty="0">
              <a:solidFill>
                <a:srgbClr val="006BBC"/>
              </a:solidFill>
            </a:endParaRPr>
          </a:p>
        </p:txBody>
      </p:sp>
      <p:sp>
        <p:nvSpPr>
          <p:cNvPr id="3" name="Content Placeholder 2"/>
          <p:cNvSpPr>
            <a:spLocks noGrp="1"/>
          </p:cNvSpPr>
          <p:nvPr>
            <p:ph idx="1"/>
          </p:nvPr>
        </p:nvSpPr>
        <p:spPr>
          <a:xfrm>
            <a:off x="473529" y="1183820"/>
            <a:ext cx="11403732" cy="5028137"/>
          </a:xfrm>
        </p:spPr>
        <p:txBody>
          <a:bodyPr>
            <a:noAutofit/>
          </a:bodyPr>
          <a:lstStyle/>
          <a:p>
            <a:pPr marL="0" indent="0">
              <a:buNone/>
            </a:pPr>
            <a:r>
              <a:rPr lang="en-US" b="1" dirty="0">
                <a:solidFill>
                  <a:schemeClr val="accent2"/>
                </a:solidFill>
              </a:rPr>
              <a:t>Activity                                                                   </a:t>
            </a:r>
            <a:r>
              <a:rPr lang="en-US" dirty="0">
                <a:solidFill>
                  <a:schemeClr val="accent2"/>
                </a:solidFill>
              </a:rPr>
              <a:t>( Think-Pair-Share)</a:t>
            </a:r>
            <a:endParaRPr lang="en-US" b="1" dirty="0">
              <a:solidFill>
                <a:schemeClr val="accent2"/>
              </a:solidFill>
            </a:endParaRPr>
          </a:p>
          <a:p>
            <a:pPr marL="0" indent="0">
              <a:buNone/>
            </a:pPr>
            <a:endParaRPr lang="en-US" i="1" dirty="0"/>
          </a:p>
          <a:p>
            <a:pPr marL="0" indent="0">
              <a:buNone/>
            </a:pPr>
            <a:r>
              <a:rPr lang="en-US" i="1" dirty="0"/>
              <a:t>Read the following activity and respond to the questions</a:t>
            </a:r>
            <a:r>
              <a:rPr lang="en-US" dirty="0"/>
              <a:t>:</a:t>
            </a:r>
          </a:p>
          <a:p>
            <a:pPr marL="0" indent="0">
              <a:buNone/>
            </a:pPr>
            <a:r>
              <a:rPr lang="en-US" dirty="0" err="1"/>
              <a:t>Kamali</a:t>
            </a:r>
            <a:r>
              <a:rPr lang="en-US" dirty="0"/>
              <a:t> has problems of listening to all what the teacher is saying in the class. When he wants to hear what is said, he gets close to the teacher. He always asks the teacher to repeat or speak loudly. Sometimes you need to use signs when you communicate with him. </a:t>
            </a:r>
          </a:p>
          <a:p>
            <a:pPr lvl="1"/>
            <a:r>
              <a:rPr lang="en-US" sz="2800" dirty="0"/>
              <a:t>What types of impairment does </a:t>
            </a:r>
            <a:r>
              <a:rPr lang="en-US" sz="2800" dirty="0" err="1"/>
              <a:t>Kamali</a:t>
            </a:r>
            <a:r>
              <a:rPr lang="en-US" sz="2800" dirty="0"/>
              <a:t> have? </a:t>
            </a:r>
          </a:p>
          <a:p>
            <a:pPr lvl="1"/>
            <a:r>
              <a:rPr lang="en-US" sz="2800" dirty="0"/>
              <a:t>Can you name some causes of that impairment? </a:t>
            </a:r>
          </a:p>
          <a:p>
            <a:pPr lvl="1"/>
            <a:r>
              <a:rPr lang="en-US" sz="2800" dirty="0"/>
              <a:t>What educational challenges does </a:t>
            </a:r>
            <a:r>
              <a:rPr lang="en-US" sz="2800" dirty="0" err="1"/>
              <a:t>Kamali</a:t>
            </a:r>
            <a:r>
              <a:rPr lang="en-US" sz="2800" dirty="0"/>
              <a:t> face? </a:t>
            </a:r>
          </a:p>
          <a:p>
            <a:pPr lvl="1"/>
            <a:r>
              <a:rPr lang="en-US" sz="2800" dirty="0"/>
              <a:t>How can you support </a:t>
            </a:r>
            <a:r>
              <a:rPr lang="en-US" sz="2800" dirty="0" err="1"/>
              <a:t>Kamali</a:t>
            </a:r>
            <a:r>
              <a:rPr lang="en-US" sz="2800" dirty="0"/>
              <a:t> for effective learning?</a:t>
            </a:r>
            <a:endParaRPr lang="en-US" sz="2800" b="1" dirty="0"/>
          </a:p>
        </p:txBody>
      </p:sp>
    </p:spTree>
    <p:extLst>
      <p:ext uri="{BB962C8B-B14F-4D97-AF65-F5344CB8AC3E}">
        <p14:creationId xmlns:p14="http://schemas.microsoft.com/office/powerpoint/2010/main" val="41406079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529" y="340632"/>
            <a:ext cx="10880271" cy="704397"/>
          </a:xfrm>
        </p:spPr>
        <p:txBody>
          <a:bodyPr/>
          <a:lstStyle/>
          <a:p>
            <a:r>
              <a:rPr lang="en-US" sz="2800" b="1" dirty="0">
                <a:solidFill>
                  <a:srgbClr val="006BBC"/>
                </a:solidFill>
              </a:rPr>
              <a:t>HEARING IMPAIRMENT</a:t>
            </a:r>
            <a:endParaRPr lang="en-US" sz="2800" dirty="0">
              <a:solidFill>
                <a:srgbClr val="006BBC"/>
              </a:solidFill>
            </a:endParaRPr>
          </a:p>
        </p:txBody>
      </p:sp>
      <p:sp>
        <p:nvSpPr>
          <p:cNvPr id="3" name="Content Placeholder 2"/>
          <p:cNvSpPr>
            <a:spLocks noGrp="1"/>
          </p:cNvSpPr>
          <p:nvPr>
            <p:ph idx="1"/>
          </p:nvPr>
        </p:nvSpPr>
        <p:spPr>
          <a:xfrm>
            <a:off x="473529" y="1183820"/>
            <a:ext cx="10880271" cy="2535923"/>
          </a:xfrm>
        </p:spPr>
        <p:txBody>
          <a:bodyPr>
            <a:normAutofit/>
          </a:bodyPr>
          <a:lstStyle/>
          <a:p>
            <a:pPr marL="0" indent="0">
              <a:buNone/>
            </a:pPr>
            <a:endParaRPr lang="en-US" dirty="0"/>
          </a:p>
          <a:p>
            <a:pPr marL="0" indent="0">
              <a:buNone/>
            </a:pPr>
            <a:r>
              <a:rPr lang="en-US" sz="2400" b="1" dirty="0">
                <a:solidFill>
                  <a:srgbClr val="006BBC"/>
                </a:solidFill>
              </a:rPr>
              <a:t>Definition:</a:t>
            </a:r>
          </a:p>
          <a:p>
            <a:pPr marL="0" indent="0">
              <a:buNone/>
            </a:pPr>
            <a:endParaRPr lang="en-US" sz="2400" b="1" dirty="0">
              <a:solidFill>
                <a:schemeClr val="accent5"/>
              </a:solidFill>
            </a:endParaRPr>
          </a:p>
          <a:p>
            <a:r>
              <a:rPr lang="en-US" sz="2400" dirty="0"/>
              <a:t>Full or partial loss of the ability to detect sounds.</a:t>
            </a:r>
          </a:p>
          <a:p>
            <a:r>
              <a:rPr lang="en-US" sz="2400" dirty="0"/>
              <a:t>Inability to discriminate sounds.</a:t>
            </a:r>
          </a:p>
          <a:p>
            <a:endParaRPr lang="en-US" sz="2400" b="1" dirty="0"/>
          </a:p>
        </p:txBody>
      </p:sp>
    </p:spTree>
    <p:extLst>
      <p:ext uri="{BB962C8B-B14F-4D97-AF65-F5344CB8AC3E}">
        <p14:creationId xmlns:p14="http://schemas.microsoft.com/office/powerpoint/2010/main" val="5620321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0871" y="314270"/>
            <a:ext cx="10227129" cy="661181"/>
          </a:xfrm>
        </p:spPr>
        <p:txBody>
          <a:bodyPr>
            <a:normAutofit/>
          </a:bodyPr>
          <a:lstStyle/>
          <a:p>
            <a:r>
              <a:rPr lang="en-US" sz="3100" b="1" dirty="0">
                <a:solidFill>
                  <a:srgbClr val="006BBC"/>
                </a:solidFill>
              </a:rPr>
              <a:t>CAUSES OF HEARING IMPAIRMENT AND DEAFNESS </a:t>
            </a:r>
            <a:endParaRPr lang="en-US" sz="3100" dirty="0">
              <a:solidFill>
                <a:srgbClr val="006BBC"/>
              </a:solidFill>
            </a:endParaRPr>
          </a:p>
        </p:txBody>
      </p:sp>
      <p:sp>
        <p:nvSpPr>
          <p:cNvPr id="3" name="Subtitle 2"/>
          <p:cNvSpPr>
            <a:spLocks noGrp="1"/>
          </p:cNvSpPr>
          <p:nvPr>
            <p:ph type="subTitle" idx="1"/>
          </p:nvPr>
        </p:nvSpPr>
        <p:spPr>
          <a:xfrm>
            <a:off x="440871" y="1392703"/>
            <a:ext cx="10855486" cy="2771084"/>
          </a:xfrm>
        </p:spPr>
        <p:txBody>
          <a:bodyPr>
            <a:noAutofit/>
          </a:bodyPr>
          <a:lstStyle/>
          <a:p>
            <a:pPr marL="342900" indent="-342900" algn="l">
              <a:buFont typeface="Arial" panose="020B0604020202020204" pitchFamily="34" charset="0"/>
              <a:buChar char="•"/>
            </a:pPr>
            <a:r>
              <a:rPr lang="en-US" b="1" dirty="0"/>
              <a:t>Hereditary factors</a:t>
            </a:r>
            <a:r>
              <a:rPr lang="en-US" dirty="0"/>
              <a:t>: inherited from parents or relatives</a:t>
            </a:r>
            <a:r>
              <a:rPr lang="en-US" b="1" dirty="0"/>
              <a:t>. </a:t>
            </a:r>
            <a:endParaRPr lang="en-US" dirty="0"/>
          </a:p>
          <a:p>
            <a:pPr marL="342900" indent="-342900" algn="l">
              <a:buFont typeface="Arial" panose="020B0604020202020204" pitchFamily="34" charset="0"/>
              <a:buChar char="•"/>
            </a:pPr>
            <a:r>
              <a:rPr lang="en-US" b="1" dirty="0"/>
              <a:t>Prenatal factors:</a:t>
            </a:r>
            <a:r>
              <a:rPr lang="en-US" dirty="0"/>
              <a:t> damage to developing embryo due to disease.</a:t>
            </a:r>
          </a:p>
          <a:p>
            <a:pPr marL="342900" indent="-342900" algn="l">
              <a:buFont typeface="Arial" panose="020B0604020202020204" pitchFamily="34" charset="0"/>
              <a:buChar char="•"/>
            </a:pPr>
            <a:r>
              <a:rPr lang="en-US" b="1" dirty="0"/>
              <a:t>Excessive drugs </a:t>
            </a:r>
            <a:r>
              <a:rPr lang="en-US" dirty="0"/>
              <a:t>such as quinine </a:t>
            </a:r>
            <a:r>
              <a:rPr lang="en-US" dirty="0" err="1"/>
              <a:t>etc</a:t>
            </a:r>
            <a:r>
              <a:rPr lang="en-US" dirty="0"/>
              <a:t> taken during pregnancy</a:t>
            </a:r>
          </a:p>
          <a:p>
            <a:pPr marL="342900" indent="-342900" algn="l">
              <a:buFont typeface="Arial" panose="020B0604020202020204" pitchFamily="34" charset="0"/>
              <a:buChar char="•"/>
            </a:pPr>
            <a:r>
              <a:rPr lang="en-US" b="1" dirty="0"/>
              <a:t>Peri-natal factors</a:t>
            </a:r>
            <a:r>
              <a:rPr lang="en-US" dirty="0"/>
              <a:t>: before, during or just after birth due to the lack of oxygen (anoxia). </a:t>
            </a:r>
          </a:p>
          <a:p>
            <a:pPr marL="342900" indent="-342900" algn="l">
              <a:buFont typeface="Arial" panose="020B0604020202020204" pitchFamily="34" charset="0"/>
              <a:buChar char="•"/>
            </a:pPr>
            <a:r>
              <a:rPr lang="en-US" b="1" dirty="0"/>
              <a:t>Post-natal factors</a:t>
            </a:r>
            <a:r>
              <a:rPr lang="en-US" dirty="0"/>
              <a:t>: infectious diseases such as meningitis, measles and mumps during childhood or later in life. </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endParaRPr lang="en-US" dirty="0"/>
          </a:p>
          <a:p>
            <a:pPr algn="l"/>
            <a:r>
              <a:rPr lang="en-US" sz="2800" dirty="0"/>
              <a:t> </a:t>
            </a:r>
          </a:p>
          <a:p>
            <a:pPr algn="l"/>
            <a:endParaRPr lang="en-US" sz="2800" dirty="0"/>
          </a:p>
          <a:p>
            <a:pPr algn="l"/>
            <a:endParaRPr lang="en-US" sz="2800" dirty="0"/>
          </a:p>
        </p:txBody>
      </p:sp>
    </p:spTree>
    <p:extLst>
      <p:ext uri="{BB962C8B-B14F-4D97-AF65-F5344CB8AC3E}">
        <p14:creationId xmlns:p14="http://schemas.microsoft.com/office/powerpoint/2010/main" val="4014060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050" y="365126"/>
            <a:ext cx="10953750" cy="704396"/>
          </a:xfrm>
        </p:spPr>
        <p:txBody>
          <a:bodyPr>
            <a:normAutofit/>
          </a:bodyPr>
          <a:lstStyle/>
          <a:p>
            <a:r>
              <a:rPr lang="en-US" sz="2800" b="1" dirty="0">
                <a:solidFill>
                  <a:srgbClr val="006BBC"/>
                </a:solidFill>
              </a:rPr>
              <a:t>CHARACTERISTICS OF HEARING IMPAIRMENT</a:t>
            </a:r>
          </a:p>
        </p:txBody>
      </p:sp>
      <p:sp>
        <p:nvSpPr>
          <p:cNvPr id="3" name="Content Placeholder 2"/>
          <p:cNvSpPr>
            <a:spLocks noGrp="1"/>
          </p:cNvSpPr>
          <p:nvPr>
            <p:ph idx="1"/>
          </p:nvPr>
        </p:nvSpPr>
        <p:spPr>
          <a:xfrm>
            <a:off x="400050" y="1347107"/>
            <a:ext cx="10953750" cy="4609810"/>
          </a:xfrm>
        </p:spPr>
        <p:txBody>
          <a:bodyPr>
            <a:normAutofit/>
          </a:bodyPr>
          <a:lstStyle/>
          <a:p>
            <a:pPr lvl="1"/>
            <a:r>
              <a:rPr lang="en-US" dirty="0"/>
              <a:t>Difficulty in understanding directions. </a:t>
            </a:r>
          </a:p>
          <a:p>
            <a:pPr lvl="1"/>
            <a:r>
              <a:rPr lang="en-US" dirty="0"/>
              <a:t>Rely more on visual information processing. </a:t>
            </a:r>
          </a:p>
          <a:p>
            <a:pPr lvl="1"/>
            <a:r>
              <a:rPr lang="en-US" dirty="0"/>
              <a:t>Difficulty in group discussions </a:t>
            </a:r>
          </a:p>
          <a:p>
            <a:pPr lvl="1"/>
            <a:r>
              <a:rPr lang="en-US" dirty="0"/>
              <a:t>Do not develop speech spontaneously. </a:t>
            </a:r>
          </a:p>
          <a:p>
            <a:pPr lvl="1"/>
            <a:r>
              <a:rPr lang="en-US" dirty="0"/>
              <a:t>Do not participate in useful conversation with others. </a:t>
            </a:r>
          </a:p>
          <a:p>
            <a:pPr lvl="1"/>
            <a:r>
              <a:rPr lang="en-US" dirty="0"/>
              <a:t>Inappropriate rhythm in speech and poor articulation. </a:t>
            </a:r>
          </a:p>
          <a:p>
            <a:pPr lvl="1"/>
            <a:r>
              <a:rPr lang="en-US" dirty="0"/>
              <a:t> Inferiority complex.</a:t>
            </a:r>
          </a:p>
          <a:p>
            <a:pPr lvl="1"/>
            <a:r>
              <a:rPr lang="en-US" dirty="0"/>
              <a:t>Withdraw from the hearing community if misunderstood. </a:t>
            </a:r>
          </a:p>
          <a:p>
            <a:pPr lvl="1"/>
            <a:r>
              <a:rPr lang="en-US" dirty="0"/>
              <a:t> Aggressive or impulsive if not given appropriate support by the hearing learners. </a:t>
            </a:r>
          </a:p>
          <a:p>
            <a:pPr lvl="1"/>
            <a:r>
              <a:rPr lang="en-US" dirty="0"/>
              <a:t> Asking repetition of what has been said. </a:t>
            </a:r>
          </a:p>
          <a:p>
            <a:pPr lvl="1"/>
            <a:r>
              <a:rPr lang="en-US" dirty="0"/>
              <a:t> Cupping the ear in the direction of sounds. </a:t>
            </a:r>
            <a:endParaRPr lang="en-US" sz="2400" dirty="0"/>
          </a:p>
          <a:p>
            <a:endParaRPr lang="en-US" dirty="0"/>
          </a:p>
        </p:txBody>
      </p:sp>
    </p:spTree>
    <p:extLst>
      <p:ext uri="{BB962C8B-B14F-4D97-AF65-F5344CB8AC3E}">
        <p14:creationId xmlns:p14="http://schemas.microsoft.com/office/powerpoint/2010/main" val="991096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1064" y="240568"/>
            <a:ext cx="8402319" cy="481693"/>
          </a:xfrm>
        </p:spPr>
        <p:txBody>
          <a:bodyPr>
            <a:normAutofit fontScale="90000"/>
          </a:bodyPr>
          <a:lstStyle/>
          <a:p>
            <a:pPr algn="l"/>
            <a:r>
              <a:rPr lang="en-US" dirty="0"/>
              <a:t/>
            </a:r>
            <a:br>
              <a:rPr lang="en-US" dirty="0"/>
            </a:br>
            <a:r>
              <a:rPr lang="en-US" sz="3100" b="1" dirty="0">
                <a:solidFill>
                  <a:schemeClr val="accent5"/>
                </a:solidFill>
              </a:rPr>
              <a:t>Strategies to teach learners with Hearing Impairment </a:t>
            </a:r>
            <a:endParaRPr lang="en-US" sz="3100" dirty="0">
              <a:solidFill>
                <a:schemeClr val="accent5"/>
              </a:solidFill>
            </a:endParaRPr>
          </a:p>
        </p:txBody>
      </p:sp>
      <p:sp>
        <p:nvSpPr>
          <p:cNvPr id="3" name="Subtitle 2"/>
          <p:cNvSpPr>
            <a:spLocks noGrp="1"/>
          </p:cNvSpPr>
          <p:nvPr>
            <p:ph type="subTitle" idx="1"/>
          </p:nvPr>
        </p:nvSpPr>
        <p:spPr>
          <a:xfrm>
            <a:off x="351064" y="722261"/>
            <a:ext cx="10316936" cy="5157925"/>
          </a:xfrm>
        </p:spPr>
        <p:txBody>
          <a:bodyPr>
            <a:noAutofit/>
          </a:bodyPr>
          <a:lstStyle/>
          <a:p>
            <a:pPr marL="342900" indent="-342900" algn="l">
              <a:lnSpc>
                <a:spcPct val="100000"/>
              </a:lnSpc>
              <a:spcBef>
                <a:spcPts val="0"/>
              </a:spcBef>
              <a:buFont typeface="Arial" panose="020B0604020202020204" pitchFamily="34" charset="0"/>
              <a:buChar char="•"/>
            </a:pPr>
            <a:r>
              <a:rPr lang="en-US" dirty="0"/>
              <a:t>Organize the classroom so that all learners are sitting in a U-shape to make easy hearing. </a:t>
            </a:r>
          </a:p>
          <a:p>
            <a:pPr marL="342900" indent="-342900" algn="l">
              <a:lnSpc>
                <a:spcPct val="100000"/>
              </a:lnSpc>
              <a:spcBef>
                <a:spcPts val="0"/>
              </a:spcBef>
              <a:buFont typeface="Arial" panose="020B0604020202020204" pitchFamily="34" charset="0"/>
              <a:buChar char="•"/>
            </a:pPr>
            <a:r>
              <a:rPr lang="en-US" dirty="0"/>
              <a:t>Use sign language. </a:t>
            </a:r>
          </a:p>
          <a:p>
            <a:pPr marL="342900" indent="-342900" algn="l">
              <a:lnSpc>
                <a:spcPct val="100000"/>
              </a:lnSpc>
              <a:spcBef>
                <a:spcPts val="0"/>
              </a:spcBef>
              <a:buFont typeface="Arial" panose="020B0604020202020204" pitchFamily="34" charset="0"/>
              <a:buChar char="•"/>
            </a:pPr>
            <a:r>
              <a:rPr lang="en-US" dirty="0"/>
              <a:t>Spend some time giving face-to-face instruction.</a:t>
            </a:r>
          </a:p>
          <a:p>
            <a:pPr marL="342900" indent="-342900" algn="l">
              <a:lnSpc>
                <a:spcPct val="100000"/>
              </a:lnSpc>
              <a:spcBef>
                <a:spcPts val="0"/>
              </a:spcBef>
              <a:buFont typeface="Arial" panose="020B0604020202020204" pitchFamily="34" charset="0"/>
              <a:buChar char="•"/>
            </a:pPr>
            <a:r>
              <a:rPr lang="en-US" dirty="0"/>
              <a:t>Write down key words from the information. </a:t>
            </a:r>
          </a:p>
          <a:p>
            <a:pPr marL="342900" indent="-342900" algn="l">
              <a:lnSpc>
                <a:spcPct val="100000"/>
              </a:lnSpc>
              <a:spcBef>
                <a:spcPts val="0"/>
              </a:spcBef>
              <a:buFont typeface="Arial" panose="020B0604020202020204" pitchFamily="34" charset="0"/>
              <a:buChar char="•"/>
            </a:pPr>
            <a:r>
              <a:rPr lang="en-US" dirty="0"/>
              <a:t>Reduce all unnecessary noise. </a:t>
            </a:r>
          </a:p>
          <a:p>
            <a:pPr marL="342900" indent="-342900" algn="l">
              <a:lnSpc>
                <a:spcPct val="100000"/>
              </a:lnSpc>
              <a:spcBef>
                <a:spcPts val="0"/>
              </a:spcBef>
              <a:buFont typeface="Arial" panose="020B0604020202020204" pitchFamily="34" charset="0"/>
              <a:buChar char="•"/>
            </a:pPr>
            <a:r>
              <a:rPr lang="en-US" dirty="0"/>
              <a:t>Look at the child  while speaking to her/ him.</a:t>
            </a:r>
          </a:p>
          <a:p>
            <a:pPr marL="342900" indent="-342900" algn="l">
              <a:lnSpc>
                <a:spcPct val="100000"/>
              </a:lnSpc>
              <a:spcBef>
                <a:spcPts val="0"/>
              </a:spcBef>
              <a:buFont typeface="Arial" panose="020B0604020202020204" pitchFamily="34" charset="0"/>
              <a:buChar char="•"/>
            </a:pPr>
            <a:r>
              <a:rPr lang="en-US" dirty="0"/>
              <a:t>Speak slowly and clearly, loud.</a:t>
            </a:r>
          </a:p>
          <a:p>
            <a:pPr marL="342900" indent="-342900" algn="l">
              <a:lnSpc>
                <a:spcPct val="100000"/>
              </a:lnSpc>
              <a:spcBef>
                <a:spcPts val="0"/>
              </a:spcBef>
              <a:buFont typeface="Arial" panose="020B0604020202020204" pitchFamily="34" charset="0"/>
              <a:buChar char="•"/>
            </a:pPr>
            <a:r>
              <a:rPr lang="en-US" dirty="0"/>
              <a:t>Use short, simple, and clear sentences. </a:t>
            </a:r>
          </a:p>
          <a:p>
            <a:pPr marL="342900" indent="-342900" algn="l">
              <a:lnSpc>
                <a:spcPct val="100000"/>
              </a:lnSpc>
              <a:spcBef>
                <a:spcPts val="0"/>
              </a:spcBef>
              <a:buFont typeface="Arial" panose="020B0604020202020204" pitchFamily="34" charset="0"/>
              <a:buChar char="•"/>
            </a:pPr>
            <a:r>
              <a:rPr lang="en-US" dirty="0"/>
              <a:t> Be consistent in the use of language: Use clear mimics and gestures. </a:t>
            </a:r>
          </a:p>
          <a:p>
            <a:pPr marL="342900" indent="-342900" algn="l">
              <a:lnSpc>
                <a:spcPct val="100000"/>
              </a:lnSpc>
              <a:spcBef>
                <a:spcPts val="0"/>
              </a:spcBef>
              <a:buFont typeface="Arial" panose="020B0604020202020204" pitchFamily="34" charset="0"/>
              <a:buChar char="•"/>
            </a:pPr>
            <a:r>
              <a:rPr lang="en-US" dirty="0"/>
              <a:t> Ask the child (if s/he has an oral language) to repeat what s/ he has understood. </a:t>
            </a:r>
          </a:p>
          <a:p>
            <a:pPr marL="342900" indent="-342900" algn="l">
              <a:lnSpc>
                <a:spcPct val="100000"/>
              </a:lnSpc>
              <a:spcBef>
                <a:spcPts val="0"/>
              </a:spcBef>
              <a:buFont typeface="Arial" panose="020B0604020202020204" pitchFamily="34" charset="0"/>
              <a:buChar char="•"/>
            </a:pPr>
            <a:r>
              <a:rPr lang="en-US" sz="2400" dirty="0"/>
              <a:t>Work together with an audiologist (if available).</a:t>
            </a:r>
            <a:endParaRPr lang="en-US" dirty="0"/>
          </a:p>
          <a:p>
            <a:pPr marL="342900" indent="-342900" algn="l">
              <a:buFont typeface="Arial" panose="020B0604020202020204" pitchFamily="34" charset="0"/>
              <a:buChar char="•"/>
            </a:pPr>
            <a:endParaRPr lang="en-US" dirty="0"/>
          </a:p>
          <a:p>
            <a:pPr algn="l"/>
            <a:r>
              <a:rPr lang="en-US" sz="2800" dirty="0"/>
              <a:t> </a:t>
            </a:r>
          </a:p>
          <a:p>
            <a:pPr algn="l"/>
            <a:endParaRPr lang="en-US" sz="2800" dirty="0"/>
          </a:p>
          <a:p>
            <a:pPr algn="l"/>
            <a:endParaRPr lang="en-US" sz="2800" dirty="0"/>
          </a:p>
        </p:txBody>
      </p:sp>
    </p:spTree>
    <p:extLst>
      <p:ext uri="{BB962C8B-B14F-4D97-AF65-F5344CB8AC3E}">
        <p14:creationId xmlns:p14="http://schemas.microsoft.com/office/powerpoint/2010/main" val="7528132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393" y="424543"/>
            <a:ext cx="10300607" cy="465364"/>
          </a:xfrm>
        </p:spPr>
        <p:txBody>
          <a:bodyPr>
            <a:normAutofit fontScale="90000"/>
          </a:bodyPr>
          <a:lstStyle/>
          <a:p>
            <a:r>
              <a:rPr lang="en-US" sz="2800" b="1" dirty="0">
                <a:solidFill>
                  <a:srgbClr val="006BBC"/>
                </a:solidFill>
              </a:rPr>
              <a:t>LEARNERS WITH DEAF BLINDNESS </a:t>
            </a:r>
          </a:p>
        </p:txBody>
      </p:sp>
      <p:sp>
        <p:nvSpPr>
          <p:cNvPr id="3" name="Subtitle 2"/>
          <p:cNvSpPr>
            <a:spLocks noGrp="1"/>
          </p:cNvSpPr>
          <p:nvPr>
            <p:ph type="subTitle" idx="1"/>
          </p:nvPr>
        </p:nvSpPr>
        <p:spPr>
          <a:xfrm>
            <a:off x="649356" y="1212574"/>
            <a:ext cx="10893287" cy="5088835"/>
          </a:xfrm>
        </p:spPr>
        <p:txBody>
          <a:bodyPr>
            <a:noAutofit/>
          </a:bodyPr>
          <a:lstStyle/>
          <a:p>
            <a:pPr algn="just"/>
            <a:r>
              <a:rPr lang="en-US" b="1" dirty="0">
                <a:solidFill>
                  <a:schemeClr val="accent2"/>
                </a:solidFill>
              </a:rPr>
              <a:t>Activity                                                                                       </a:t>
            </a:r>
            <a:r>
              <a:rPr lang="en-US" dirty="0">
                <a:solidFill>
                  <a:schemeClr val="accent2"/>
                </a:solidFill>
              </a:rPr>
              <a:t>( Group of 5 and presentation)</a:t>
            </a:r>
            <a:endParaRPr lang="en-US" b="1" dirty="0">
              <a:solidFill>
                <a:schemeClr val="accent2"/>
              </a:solidFill>
            </a:endParaRPr>
          </a:p>
          <a:p>
            <a:pPr algn="just"/>
            <a:endParaRPr lang="en-US" b="1" dirty="0">
              <a:solidFill>
                <a:schemeClr val="accent2"/>
              </a:solidFill>
            </a:endParaRPr>
          </a:p>
          <a:p>
            <a:pPr algn="just"/>
            <a:r>
              <a:rPr lang="en-US" dirty="0"/>
              <a:t>Read the following scenario in module on page 27, and respond to the questions:</a:t>
            </a:r>
          </a:p>
          <a:p>
            <a:pPr algn="just"/>
            <a:endParaRPr lang="en-US" dirty="0"/>
          </a:p>
          <a:p>
            <a:pPr algn="just"/>
            <a:r>
              <a:rPr lang="en-US" dirty="0"/>
              <a:t>Teacher Paul received a learner who cannot see and hear properly the instructions in the classroom. It was too difficult for the teacher to support such a learner.</a:t>
            </a:r>
          </a:p>
          <a:p>
            <a:pPr algn="just"/>
            <a:r>
              <a:rPr lang="en-US" dirty="0"/>
              <a:t> </a:t>
            </a:r>
          </a:p>
          <a:p>
            <a:pPr marL="342900" indent="-342900" algn="just">
              <a:buFont typeface="Arial" panose="020B0604020202020204" pitchFamily="34" charset="0"/>
              <a:buChar char="•"/>
            </a:pPr>
            <a:r>
              <a:rPr lang="en-US" dirty="0"/>
              <a:t>What type of disability does the learner have? </a:t>
            </a:r>
          </a:p>
          <a:p>
            <a:pPr marL="342900" indent="-342900" algn="just">
              <a:buFont typeface="Arial" panose="020B0604020202020204" pitchFamily="34" charset="0"/>
              <a:buChar char="•"/>
            </a:pPr>
            <a:r>
              <a:rPr lang="en-US" dirty="0"/>
              <a:t>What do you think could be the causes of such disability? </a:t>
            </a:r>
          </a:p>
          <a:p>
            <a:pPr marL="342900" indent="-342900" algn="just">
              <a:buFont typeface="Arial" panose="020B0604020202020204" pitchFamily="34" charset="0"/>
              <a:buChar char="•"/>
            </a:pPr>
            <a:r>
              <a:rPr lang="en-US" dirty="0"/>
              <a:t>How can you support a learner with such disability? </a:t>
            </a:r>
          </a:p>
        </p:txBody>
      </p:sp>
    </p:spTree>
    <p:extLst>
      <p:ext uri="{BB962C8B-B14F-4D97-AF65-F5344CB8AC3E}">
        <p14:creationId xmlns:p14="http://schemas.microsoft.com/office/powerpoint/2010/main" val="28144802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393" y="424543"/>
            <a:ext cx="10300607" cy="465364"/>
          </a:xfrm>
        </p:spPr>
        <p:txBody>
          <a:bodyPr>
            <a:normAutofit fontScale="90000"/>
          </a:bodyPr>
          <a:lstStyle/>
          <a:p>
            <a:pPr algn="l"/>
            <a:r>
              <a:rPr lang="en-US" sz="2800" b="1" dirty="0">
                <a:solidFill>
                  <a:srgbClr val="006BBC"/>
                </a:solidFill>
              </a:rPr>
              <a:t>LEARNERS WITH DEAF BLINDNESS </a:t>
            </a:r>
          </a:p>
        </p:txBody>
      </p:sp>
      <p:sp>
        <p:nvSpPr>
          <p:cNvPr id="3" name="Subtitle 2"/>
          <p:cNvSpPr>
            <a:spLocks noGrp="1"/>
          </p:cNvSpPr>
          <p:nvPr>
            <p:ph type="subTitle" idx="1"/>
          </p:nvPr>
        </p:nvSpPr>
        <p:spPr>
          <a:xfrm>
            <a:off x="1260628" y="1860031"/>
            <a:ext cx="9605639" cy="1526721"/>
          </a:xfrm>
        </p:spPr>
        <p:txBody>
          <a:bodyPr>
            <a:normAutofit fontScale="92500" lnSpcReduction="20000"/>
          </a:bodyPr>
          <a:lstStyle/>
          <a:p>
            <a:pPr algn="just"/>
            <a:r>
              <a:rPr lang="en-US" b="1" dirty="0">
                <a:solidFill>
                  <a:schemeClr val="accent2"/>
                </a:solidFill>
              </a:rPr>
              <a:t>Definition</a:t>
            </a:r>
            <a:r>
              <a:rPr lang="en-US" dirty="0">
                <a:solidFill>
                  <a:schemeClr val="accent2"/>
                </a:solidFill>
              </a:rPr>
              <a:t>:</a:t>
            </a:r>
          </a:p>
          <a:p>
            <a:pPr algn="just"/>
            <a:endParaRPr lang="en-US" dirty="0">
              <a:solidFill>
                <a:schemeClr val="accent2"/>
              </a:solidFill>
            </a:endParaRPr>
          </a:p>
          <a:p>
            <a:pPr marL="342900" indent="-342900" algn="just">
              <a:buFont typeface="Arial" panose="020B0604020202020204" pitchFamily="34" charset="0"/>
              <a:buChar char="•"/>
            </a:pPr>
            <a:r>
              <a:rPr lang="en-US" dirty="0"/>
              <a:t> </a:t>
            </a:r>
            <a:r>
              <a:rPr lang="en-US" sz="2600" dirty="0"/>
              <a:t>Combination of sight and hearing impairments.</a:t>
            </a:r>
          </a:p>
          <a:p>
            <a:pPr marL="342900" indent="-342900" algn="just">
              <a:buFont typeface="Arial" panose="020B0604020202020204" pitchFamily="34" charset="0"/>
              <a:buChar char="•"/>
            </a:pPr>
            <a:r>
              <a:rPr lang="en-US" sz="2600" dirty="0"/>
              <a:t> Affects how one communicates, accesses information, and get around. </a:t>
            </a:r>
          </a:p>
        </p:txBody>
      </p:sp>
    </p:spTree>
    <p:extLst>
      <p:ext uri="{BB962C8B-B14F-4D97-AF65-F5344CB8AC3E}">
        <p14:creationId xmlns:p14="http://schemas.microsoft.com/office/powerpoint/2010/main" val="97397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2493"/>
          </a:xfrm>
        </p:spPr>
        <p:txBody>
          <a:bodyPr>
            <a:normAutofit/>
          </a:bodyPr>
          <a:lstStyle/>
          <a:p>
            <a:r>
              <a:rPr lang="en-US" sz="2800" b="1" dirty="0">
                <a:solidFill>
                  <a:srgbClr val="006BBC"/>
                </a:solidFill>
                <a:latin typeface="+mn-lt"/>
              </a:rPr>
              <a:t>House Keeping Rules</a:t>
            </a:r>
          </a:p>
        </p:txBody>
      </p:sp>
      <p:sp>
        <p:nvSpPr>
          <p:cNvPr id="3" name="Content Placeholder 2"/>
          <p:cNvSpPr>
            <a:spLocks noGrp="1"/>
          </p:cNvSpPr>
          <p:nvPr>
            <p:ph idx="1"/>
          </p:nvPr>
        </p:nvSpPr>
        <p:spPr/>
        <p:txBody>
          <a:bodyPr/>
          <a:lstStyle/>
          <a:p>
            <a:pPr marL="457200" indent="-457200" algn="just">
              <a:buFont typeface="Arial" pitchFamily="34" charset="0"/>
              <a:buChar char="•"/>
            </a:pPr>
            <a:r>
              <a:rPr lang="en-GB" sz="2800" dirty="0">
                <a:latin typeface="Calibri (Body)"/>
                <a:cs typeface="Times New Roman" pitchFamily="18" charset="0"/>
              </a:rPr>
              <a:t>Time management</a:t>
            </a:r>
          </a:p>
          <a:p>
            <a:pPr marL="457200" indent="-457200" algn="just">
              <a:buFont typeface="Arial" pitchFamily="34" charset="0"/>
              <a:buChar char="•"/>
            </a:pPr>
            <a:r>
              <a:rPr lang="en-GB" sz="2800" dirty="0">
                <a:latin typeface="Calibri (Body)"/>
                <a:cs typeface="Times New Roman" pitchFamily="18" charset="0"/>
              </a:rPr>
              <a:t>Active participation</a:t>
            </a:r>
          </a:p>
          <a:p>
            <a:pPr marL="457200" indent="-457200" algn="just">
              <a:buFont typeface="Arial" pitchFamily="34" charset="0"/>
              <a:buChar char="•"/>
            </a:pPr>
            <a:r>
              <a:rPr lang="en-GB" sz="2800" dirty="0">
                <a:latin typeface="Calibri (Body)"/>
                <a:cs typeface="Times New Roman" pitchFamily="18" charset="0"/>
              </a:rPr>
              <a:t>Phones in silent mode</a:t>
            </a:r>
          </a:p>
          <a:p>
            <a:pPr marL="457200" indent="-457200" algn="just">
              <a:buFont typeface="Arial" pitchFamily="34" charset="0"/>
              <a:buChar char="•"/>
            </a:pPr>
            <a:r>
              <a:rPr lang="en-GB" sz="2800" dirty="0">
                <a:latin typeface="Calibri (Body)"/>
                <a:cs typeface="Times New Roman" pitchFamily="18" charset="0"/>
              </a:rPr>
              <a:t>Avoid unnecessary movement</a:t>
            </a:r>
          </a:p>
          <a:p>
            <a:pPr marL="457200" indent="-457200" algn="just">
              <a:buFont typeface="Arial" pitchFamily="34" charset="0"/>
              <a:buChar char="•"/>
            </a:pPr>
            <a:r>
              <a:rPr lang="en-GB" sz="2800" dirty="0">
                <a:latin typeface="Calibri (Body)"/>
                <a:cs typeface="Times New Roman" pitchFamily="18" charset="0"/>
              </a:rPr>
              <a:t>Respect other’s ideas</a:t>
            </a:r>
          </a:p>
        </p:txBody>
      </p:sp>
    </p:spTree>
    <p:extLst>
      <p:ext uri="{BB962C8B-B14F-4D97-AF65-F5344CB8AC3E}">
        <p14:creationId xmlns:p14="http://schemas.microsoft.com/office/powerpoint/2010/main" val="30877041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1693" y="326571"/>
            <a:ext cx="10186307" cy="604158"/>
          </a:xfrm>
        </p:spPr>
        <p:txBody>
          <a:bodyPr>
            <a:normAutofit/>
          </a:bodyPr>
          <a:lstStyle/>
          <a:p>
            <a:r>
              <a:rPr lang="en-US" sz="2800" b="1" dirty="0">
                <a:solidFill>
                  <a:schemeClr val="accent5"/>
                </a:solidFill>
              </a:rPr>
              <a:t>Causes of deaf blind disability</a:t>
            </a:r>
          </a:p>
        </p:txBody>
      </p:sp>
      <p:sp>
        <p:nvSpPr>
          <p:cNvPr id="3" name="Subtitle 2"/>
          <p:cNvSpPr>
            <a:spLocks noGrp="1"/>
          </p:cNvSpPr>
          <p:nvPr>
            <p:ph type="subTitle" idx="1"/>
          </p:nvPr>
        </p:nvSpPr>
        <p:spPr>
          <a:xfrm>
            <a:off x="1704513" y="1801771"/>
            <a:ext cx="8963487" cy="2163535"/>
          </a:xfrm>
        </p:spPr>
        <p:txBody>
          <a:bodyPr>
            <a:normAutofit/>
          </a:bodyPr>
          <a:lstStyle/>
          <a:p>
            <a:pPr marL="342900" indent="-342900" algn="l">
              <a:buFont typeface="Arial" panose="020B0604020202020204" pitchFamily="34" charset="0"/>
              <a:buChar char="•"/>
            </a:pPr>
            <a:r>
              <a:rPr lang="en-US" b="1" dirty="0"/>
              <a:t>Genetic factors</a:t>
            </a:r>
            <a:r>
              <a:rPr lang="en-US" dirty="0"/>
              <a:t>: (Hereditary/Chromosomal Disorders) inherited.</a:t>
            </a:r>
          </a:p>
          <a:p>
            <a:pPr marL="342900" indent="-342900" algn="l">
              <a:buFont typeface="Arial" panose="020B0604020202020204" pitchFamily="34" charset="0"/>
              <a:buChar char="•"/>
            </a:pPr>
            <a:r>
              <a:rPr lang="en-US" b="1" dirty="0"/>
              <a:t>prenatal factors: </a:t>
            </a:r>
            <a:r>
              <a:rPr lang="en-US" dirty="0"/>
              <a:t>complications before birth. </a:t>
            </a:r>
          </a:p>
          <a:p>
            <a:pPr marL="342900" indent="-342900" algn="l">
              <a:buFont typeface="Arial" panose="020B0604020202020204" pitchFamily="34" charset="0"/>
              <a:buChar char="•"/>
            </a:pPr>
            <a:r>
              <a:rPr lang="en-US" b="1" dirty="0"/>
              <a:t>complications at birth</a:t>
            </a:r>
            <a:r>
              <a:rPr lang="en-US" dirty="0"/>
              <a:t>: complications  </a:t>
            </a:r>
          </a:p>
          <a:p>
            <a:pPr marL="457200" indent="-457200" algn="l">
              <a:buFont typeface="Arial" panose="020B0604020202020204" pitchFamily="34" charset="0"/>
              <a:buChar char="•"/>
            </a:pPr>
            <a:r>
              <a:rPr lang="en-US" b="1" dirty="0"/>
              <a:t>Post-natal: </a:t>
            </a:r>
            <a:r>
              <a:rPr lang="en-US" dirty="0"/>
              <a:t>Infections, accident, and illness </a:t>
            </a:r>
          </a:p>
          <a:p>
            <a:pPr marL="342900" indent="-34290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18593889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036" y="340632"/>
            <a:ext cx="10904764" cy="728889"/>
          </a:xfrm>
        </p:spPr>
        <p:txBody>
          <a:bodyPr>
            <a:normAutofit/>
          </a:bodyPr>
          <a:lstStyle/>
          <a:p>
            <a:pPr algn="ctr"/>
            <a:r>
              <a:rPr lang="en-US" sz="2800" b="1" dirty="0">
                <a:solidFill>
                  <a:srgbClr val="006BBC"/>
                </a:solidFill>
              </a:rPr>
              <a:t>CHARACTERISTICS OF DEAF-BLIND DISABILITY</a:t>
            </a:r>
          </a:p>
        </p:txBody>
      </p:sp>
      <p:sp>
        <p:nvSpPr>
          <p:cNvPr id="3" name="Content Placeholder 2"/>
          <p:cNvSpPr>
            <a:spLocks noGrp="1"/>
          </p:cNvSpPr>
          <p:nvPr>
            <p:ph idx="1"/>
          </p:nvPr>
        </p:nvSpPr>
        <p:spPr>
          <a:xfrm>
            <a:off x="1225118" y="1676175"/>
            <a:ext cx="9717720" cy="3505649"/>
          </a:xfrm>
        </p:spPr>
        <p:txBody>
          <a:bodyPr>
            <a:normAutofit/>
          </a:bodyPr>
          <a:lstStyle/>
          <a:p>
            <a:r>
              <a:rPr lang="en-US" sz="2400" dirty="0"/>
              <a:t>Needing to turn up the volume on the television or radio. </a:t>
            </a:r>
          </a:p>
          <a:p>
            <a:r>
              <a:rPr lang="en-US" sz="2400" dirty="0"/>
              <a:t> Difficulty following a conversation. </a:t>
            </a:r>
          </a:p>
          <a:p>
            <a:r>
              <a:rPr lang="en-US" sz="2400" dirty="0"/>
              <a:t> Not hearing noises such as a knock at the door. </a:t>
            </a:r>
          </a:p>
          <a:p>
            <a:r>
              <a:rPr lang="en-US" sz="2400" dirty="0"/>
              <a:t>Asking others to speak loudly, slowly, and more clearly. </a:t>
            </a:r>
          </a:p>
          <a:p>
            <a:r>
              <a:rPr lang="en-US" sz="2400" dirty="0"/>
              <a:t> Needing to hold books or newspapers very close to the eyes or sitting close to the chalkboard/screen. </a:t>
            </a:r>
          </a:p>
          <a:p>
            <a:r>
              <a:rPr lang="en-US" sz="2400" dirty="0"/>
              <a:t> Difficulty moving around in unfamiliar places. </a:t>
            </a:r>
          </a:p>
        </p:txBody>
      </p:sp>
    </p:spTree>
    <p:extLst>
      <p:ext uri="{BB962C8B-B14F-4D97-AF65-F5344CB8AC3E}">
        <p14:creationId xmlns:p14="http://schemas.microsoft.com/office/powerpoint/2010/main" val="40394093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8214" y="440871"/>
            <a:ext cx="10259786" cy="579665"/>
          </a:xfrm>
        </p:spPr>
        <p:txBody>
          <a:bodyPr>
            <a:normAutofit fontScale="90000"/>
          </a:bodyPr>
          <a:lstStyle/>
          <a:p>
            <a:pPr algn="l"/>
            <a:r>
              <a:rPr lang="en-US" dirty="0"/>
              <a:t/>
            </a:r>
            <a:br>
              <a:rPr lang="en-US" dirty="0"/>
            </a:br>
            <a:r>
              <a:rPr lang="en-US" sz="3100" b="1" dirty="0">
                <a:solidFill>
                  <a:srgbClr val="006BBC"/>
                </a:solidFill>
              </a:rPr>
              <a:t>Key difficulties experienced by deaf-blind learner  </a:t>
            </a:r>
          </a:p>
        </p:txBody>
      </p:sp>
      <p:sp>
        <p:nvSpPr>
          <p:cNvPr id="3" name="Subtitle 2"/>
          <p:cNvSpPr>
            <a:spLocks noGrp="1"/>
          </p:cNvSpPr>
          <p:nvPr>
            <p:ph type="subTitle" idx="1"/>
          </p:nvPr>
        </p:nvSpPr>
        <p:spPr>
          <a:xfrm>
            <a:off x="1659967" y="2107812"/>
            <a:ext cx="8052205" cy="1967593"/>
          </a:xfrm>
        </p:spPr>
        <p:txBody>
          <a:bodyPr>
            <a:noAutofit/>
          </a:bodyPr>
          <a:lstStyle/>
          <a:p>
            <a:pPr marL="342900" indent="-342900" algn="l">
              <a:buFont typeface="Arial" panose="020B0604020202020204" pitchFamily="34" charset="0"/>
              <a:buChar char="•"/>
            </a:pPr>
            <a:r>
              <a:rPr lang="en-US" dirty="0"/>
              <a:t>Difficulty in finding out information. </a:t>
            </a:r>
          </a:p>
          <a:p>
            <a:pPr marL="342900" indent="-342900" algn="l">
              <a:buFont typeface="Arial" panose="020B0604020202020204" pitchFamily="34" charset="0"/>
              <a:buChar char="•"/>
            </a:pPr>
            <a:r>
              <a:rPr lang="en-US" dirty="0"/>
              <a:t>Difficulty in communicating with others .</a:t>
            </a:r>
          </a:p>
          <a:p>
            <a:pPr marL="342900" indent="-342900" algn="l">
              <a:buFont typeface="Arial" panose="020B0604020202020204" pitchFamily="34" charset="0"/>
              <a:buChar char="•"/>
            </a:pPr>
            <a:r>
              <a:rPr lang="en-US" dirty="0"/>
              <a:t>Poor movement .</a:t>
            </a:r>
          </a:p>
          <a:p>
            <a:pPr algn="l"/>
            <a:endParaRPr lang="en-US" dirty="0"/>
          </a:p>
        </p:txBody>
      </p:sp>
    </p:spTree>
    <p:extLst>
      <p:ext uri="{BB962C8B-B14F-4D97-AF65-F5344CB8AC3E}">
        <p14:creationId xmlns:p14="http://schemas.microsoft.com/office/powerpoint/2010/main" val="27208252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2707" y="296688"/>
            <a:ext cx="10235293" cy="751115"/>
          </a:xfrm>
        </p:spPr>
        <p:txBody>
          <a:bodyPr>
            <a:normAutofit/>
          </a:bodyPr>
          <a:lstStyle/>
          <a:p>
            <a:pPr algn="l"/>
            <a:r>
              <a:rPr lang="en-US" sz="3100" b="1" dirty="0">
                <a:solidFill>
                  <a:schemeClr val="accent5"/>
                </a:solidFill>
              </a:rPr>
              <a:t>TEACHING APPROACHES FOR DEAF-BLIND LEARNERS </a:t>
            </a:r>
            <a:endParaRPr lang="en-US" sz="3100" dirty="0">
              <a:solidFill>
                <a:schemeClr val="accent5"/>
              </a:solidFill>
            </a:endParaRPr>
          </a:p>
        </p:txBody>
      </p:sp>
      <p:sp>
        <p:nvSpPr>
          <p:cNvPr id="3" name="Subtitle 2"/>
          <p:cNvSpPr>
            <a:spLocks noGrp="1"/>
          </p:cNvSpPr>
          <p:nvPr>
            <p:ph type="subTitle" idx="1"/>
          </p:nvPr>
        </p:nvSpPr>
        <p:spPr>
          <a:xfrm>
            <a:off x="1145219" y="1347583"/>
            <a:ext cx="10493406" cy="4538312"/>
          </a:xfrm>
        </p:spPr>
        <p:txBody>
          <a:bodyPr>
            <a:noAutofit/>
          </a:bodyPr>
          <a:lstStyle/>
          <a:p>
            <a:pPr marL="342900" indent="-342900" algn="l">
              <a:buFont typeface="Arial" panose="020B0604020202020204" pitchFamily="34" charset="0"/>
              <a:buChar char="•"/>
            </a:pPr>
            <a:r>
              <a:rPr lang="en-US" dirty="0"/>
              <a:t>Making contact: cued communication.</a:t>
            </a:r>
          </a:p>
          <a:p>
            <a:pPr marL="342900" indent="-342900" algn="l">
              <a:buFont typeface="Arial" panose="020B0604020202020204" pitchFamily="34" charset="0"/>
              <a:buChar char="•"/>
            </a:pPr>
            <a:r>
              <a:rPr lang="en-US" dirty="0"/>
              <a:t>Combination of approaches, tangible object cues, touch cues and tactile signs/gestures. </a:t>
            </a:r>
          </a:p>
          <a:p>
            <a:pPr marL="342900" indent="-342900" algn="l">
              <a:buFont typeface="Arial" panose="020B0604020202020204" pitchFamily="34" charset="0"/>
              <a:buChar char="•"/>
            </a:pPr>
            <a:r>
              <a:rPr lang="en-US" dirty="0"/>
              <a:t>Building relationship/ provide feedback. </a:t>
            </a:r>
          </a:p>
          <a:p>
            <a:pPr marL="342900" indent="-342900" algn="l">
              <a:buFont typeface="Arial" panose="020B0604020202020204" pitchFamily="34" charset="0"/>
              <a:buChar char="•"/>
            </a:pPr>
            <a:r>
              <a:rPr lang="en-US" dirty="0"/>
              <a:t>Interrupted routines: use signs related to activity. </a:t>
            </a:r>
          </a:p>
          <a:p>
            <a:pPr marL="342900" indent="-342900" algn="l">
              <a:buFont typeface="Arial" panose="020B0604020202020204" pitchFamily="34" charset="0"/>
              <a:buChar char="•"/>
            </a:pPr>
            <a:r>
              <a:rPr lang="en-US" dirty="0"/>
              <a:t>Choice making: use cognitive skills, communication, motor skills and social skills. </a:t>
            </a:r>
          </a:p>
          <a:p>
            <a:pPr marL="342900" indent="-342900" algn="l">
              <a:buFont typeface="Arial" panose="020B0604020202020204" pitchFamily="34" charset="0"/>
              <a:buChar char="•"/>
            </a:pPr>
            <a:r>
              <a:rPr lang="en-US" dirty="0"/>
              <a:t> imposed decisions to the learner for other people. </a:t>
            </a:r>
          </a:p>
          <a:p>
            <a:pPr marL="342900" indent="-342900" algn="l">
              <a:buFont typeface="Arial" panose="020B0604020202020204" pitchFamily="34" charset="0"/>
              <a:buChar char="•"/>
            </a:pPr>
            <a:r>
              <a:rPr lang="en-US" dirty="0"/>
              <a:t> Establishing routines: use simple communication techniques </a:t>
            </a:r>
          </a:p>
          <a:p>
            <a:pPr marL="342900" indent="-342900" algn="l">
              <a:buFont typeface="Arial" panose="020B0604020202020204" pitchFamily="34" charset="0"/>
              <a:buChar char="•"/>
            </a:pPr>
            <a:r>
              <a:rPr lang="en-US" dirty="0"/>
              <a:t>Acknowledge communication efforts. </a:t>
            </a:r>
          </a:p>
        </p:txBody>
      </p:sp>
    </p:spTree>
    <p:extLst>
      <p:ext uri="{BB962C8B-B14F-4D97-AF65-F5344CB8AC3E}">
        <p14:creationId xmlns:p14="http://schemas.microsoft.com/office/powerpoint/2010/main" val="36050062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1886" y="365125"/>
            <a:ext cx="7136378" cy="646929"/>
          </a:xfrm>
        </p:spPr>
        <p:txBody>
          <a:bodyPr>
            <a:normAutofit/>
          </a:bodyPr>
          <a:lstStyle/>
          <a:p>
            <a:pPr algn="ctr"/>
            <a:r>
              <a:rPr lang="en-US" sz="3100" b="1" dirty="0">
                <a:solidFill>
                  <a:srgbClr val="006BBC"/>
                </a:solidFill>
              </a:rPr>
              <a:t>Ways of communication for deaf-blind </a:t>
            </a:r>
          </a:p>
        </p:txBody>
      </p:sp>
      <p:sp>
        <p:nvSpPr>
          <p:cNvPr id="3" name="Content Placeholder 2"/>
          <p:cNvSpPr>
            <a:spLocks noGrp="1"/>
          </p:cNvSpPr>
          <p:nvPr>
            <p:ph idx="1"/>
          </p:nvPr>
        </p:nvSpPr>
        <p:spPr>
          <a:xfrm>
            <a:off x="391886" y="1461408"/>
            <a:ext cx="10961914" cy="4300200"/>
          </a:xfrm>
        </p:spPr>
        <p:txBody>
          <a:bodyPr>
            <a:normAutofit/>
          </a:bodyPr>
          <a:lstStyle/>
          <a:p>
            <a:r>
              <a:rPr lang="en-US" sz="2400" b="1" dirty="0"/>
              <a:t>Clear speech: </a:t>
            </a:r>
            <a:r>
              <a:rPr lang="en-US" sz="2400" dirty="0"/>
              <a:t>Speaking slowly and clearly </a:t>
            </a:r>
          </a:p>
          <a:p>
            <a:r>
              <a:rPr lang="en-US" sz="2400" b="1" dirty="0"/>
              <a:t>Deafblind manual alphabet</a:t>
            </a:r>
            <a:r>
              <a:rPr lang="en-US" sz="2400" dirty="0"/>
              <a:t>: using tactile form of communication. </a:t>
            </a:r>
          </a:p>
          <a:p>
            <a:r>
              <a:rPr lang="en-US" sz="2400" b="1" dirty="0"/>
              <a:t>Block alphabet</a:t>
            </a:r>
            <a:r>
              <a:rPr lang="en-US" sz="2400" dirty="0"/>
              <a:t>: tactile form of communication where a word is spelt out in capital letters that are drawn into the deafblind person’s palm</a:t>
            </a:r>
            <a:r>
              <a:rPr lang="en-US" sz="2400" b="1" dirty="0"/>
              <a:t>. </a:t>
            </a:r>
          </a:p>
          <a:p>
            <a:r>
              <a:rPr lang="en-US" sz="2400" b="1" dirty="0"/>
              <a:t>hands-on signing</a:t>
            </a:r>
            <a:r>
              <a:rPr lang="en-US" sz="2400" dirty="0"/>
              <a:t>: hands-on top of the signer’s hand. </a:t>
            </a:r>
          </a:p>
          <a:p>
            <a:r>
              <a:rPr lang="en-US" sz="2400" dirty="0"/>
              <a:t> </a:t>
            </a:r>
            <a:r>
              <a:rPr lang="en-US" sz="2400" b="1" dirty="0"/>
              <a:t>visual frame signing</a:t>
            </a:r>
            <a:r>
              <a:rPr lang="en-US" sz="2400" dirty="0"/>
              <a:t>: signs adapted in a smaller space to match the position and size of a deafblind person’s remaining sight</a:t>
            </a:r>
            <a:r>
              <a:rPr lang="en-US" sz="2400" b="1" dirty="0"/>
              <a:t>. </a:t>
            </a:r>
            <a:endParaRPr lang="en-US" sz="2400" dirty="0"/>
          </a:p>
          <a:p>
            <a:r>
              <a:rPr lang="en-US" sz="2400" dirty="0"/>
              <a:t> </a:t>
            </a:r>
            <a:r>
              <a:rPr lang="en-US" sz="2400" b="1" dirty="0"/>
              <a:t>braille</a:t>
            </a:r>
            <a:r>
              <a:rPr lang="en-US" sz="2400" dirty="0"/>
              <a:t>: uses a series of raised dots to represent letters or groups of letters </a:t>
            </a:r>
          </a:p>
          <a:p>
            <a:endParaRPr lang="en-US" dirty="0"/>
          </a:p>
        </p:txBody>
      </p:sp>
    </p:spTree>
    <p:extLst>
      <p:ext uri="{BB962C8B-B14F-4D97-AF65-F5344CB8AC3E}">
        <p14:creationId xmlns:p14="http://schemas.microsoft.com/office/powerpoint/2010/main" val="186596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9229" y="365126"/>
            <a:ext cx="10994571" cy="622754"/>
          </a:xfrm>
        </p:spPr>
        <p:txBody>
          <a:bodyPr>
            <a:normAutofit/>
          </a:bodyPr>
          <a:lstStyle/>
          <a:p>
            <a:r>
              <a:rPr lang="en-US" sz="2800" b="1" dirty="0">
                <a:solidFill>
                  <a:schemeClr val="accent5"/>
                </a:solidFill>
              </a:rPr>
              <a:t>Physical Disability and Health Impairment </a:t>
            </a:r>
            <a:endParaRPr lang="en-US" sz="2800" b="1" dirty="0">
              <a:solidFill>
                <a:srgbClr val="006BBC"/>
              </a:solidFill>
            </a:endParaRPr>
          </a:p>
        </p:txBody>
      </p:sp>
      <p:sp>
        <p:nvSpPr>
          <p:cNvPr id="3" name="Content Placeholder 2"/>
          <p:cNvSpPr>
            <a:spLocks noGrp="1"/>
          </p:cNvSpPr>
          <p:nvPr>
            <p:ph idx="1"/>
          </p:nvPr>
        </p:nvSpPr>
        <p:spPr>
          <a:xfrm>
            <a:off x="488438" y="1345688"/>
            <a:ext cx="10994571" cy="4862504"/>
          </a:xfrm>
        </p:spPr>
        <p:txBody>
          <a:bodyPr>
            <a:normAutofit lnSpcReduction="10000"/>
          </a:bodyPr>
          <a:lstStyle/>
          <a:p>
            <a:pPr marL="0" indent="0">
              <a:buNone/>
            </a:pPr>
            <a:r>
              <a:rPr lang="en-US" sz="2400" b="1" dirty="0">
                <a:solidFill>
                  <a:schemeClr val="accent2"/>
                </a:solidFill>
              </a:rPr>
              <a:t>Activity                                                                                  </a:t>
            </a:r>
            <a:r>
              <a:rPr lang="en-US" sz="2400" dirty="0">
                <a:solidFill>
                  <a:schemeClr val="accent2"/>
                </a:solidFill>
              </a:rPr>
              <a:t>( Group of 5 and presentation)</a:t>
            </a:r>
            <a:endParaRPr lang="en-US" sz="2400" b="1" dirty="0">
              <a:solidFill>
                <a:schemeClr val="accent2"/>
              </a:solidFill>
            </a:endParaRPr>
          </a:p>
          <a:p>
            <a:pPr marL="0" indent="0">
              <a:buNone/>
            </a:pPr>
            <a:endParaRPr lang="en-US" sz="2400" b="1" dirty="0">
              <a:solidFill>
                <a:schemeClr val="accent2"/>
              </a:solidFill>
            </a:endParaRPr>
          </a:p>
          <a:p>
            <a:pPr marL="0" indent="0">
              <a:buNone/>
            </a:pPr>
            <a:r>
              <a:rPr lang="en-US" dirty="0"/>
              <a:t>Read and answer the following case study and respond to the question on page 29 of the module:</a:t>
            </a:r>
          </a:p>
          <a:p>
            <a:pPr marL="0" indent="0">
              <a:buNone/>
            </a:pPr>
            <a:endParaRPr lang="en-US" dirty="0"/>
          </a:p>
          <a:p>
            <a:pPr marL="0" indent="0">
              <a:buNone/>
            </a:pPr>
            <a:r>
              <a:rPr lang="en-US" dirty="0"/>
              <a:t>Karama is a learner in </a:t>
            </a:r>
            <a:r>
              <a:rPr lang="en-US" dirty="0" err="1"/>
              <a:t>Mugina</a:t>
            </a:r>
            <a:r>
              <a:rPr lang="en-US" dirty="0"/>
              <a:t> Primary school, and he has difficulties with walking, sitting, standing, and use of hands and arms. Karama sometimes have seizures or chronic tiredness, and asthma. </a:t>
            </a:r>
          </a:p>
          <a:p>
            <a:pPr lvl="1"/>
            <a:r>
              <a:rPr lang="en-US" sz="2800" dirty="0"/>
              <a:t>What types of disability does Karama have? </a:t>
            </a:r>
          </a:p>
          <a:p>
            <a:pPr lvl="1"/>
            <a:r>
              <a:rPr lang="en-US" sz="2800" dirty="0"/>
              <a:t>What are possible causes of disabilities for Karama? </a:t>
            </a:r>
          </a:p>
          <a:p>
            <a:pPr lvl="1"/>
            <a:r>
              <a:rPr lang="en-US" sz="2800" dirty="0"/>
              <a:t>How can you support Karama to deal with his disability?</a:t>
            </a:r>
          </a:p>
        </p:txBody>
      </p:sp>
    </p:spTree>
    <p:extLst>
      <p:ext uri="{BB962C8B-B14F-4D97-AF65-F5344CB8AC3E}">
        <p14:creationId xmlns:p14="http://schemas.microsoft.com/office/powerpoint/2010/main" val="2426362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2900" y="334737"/>
            <a:ext cx="10325100" cy="587828"/>
          </a:xfrm>
        </p:spPr>
        <p:txBody>
          <a:bodyPr>
            <a:normAutofit/>
          </a:bodyPr>
          <a:lstStyle/>
          <a:p>
            <a:pPr algn="l"/>
            <a:r>
              <a:rPr lang="en-US" sz="3100" b="1" dirty="0">
                <a:solidFill>
                  <a:srgbClr val="006BBC"/>
                </a:solidFill>
              </a:rPr>
              <a:t>PHYSICAL DISABILITIES AND OTHER HEALTH IMPAIRMENTS </a:t>
            </a:r>
          </a:p>
        </p:txBody>
      </p:sp>
      <p:sp>
        <p:nvSpPr>
          <p:cNvPr id="3" name="Subtitle 2"/>
          <p:cNvSpPr>
            <a:spLocks noGrp="1"/>
          </p:cNvSpPr>
          <p:nvPr>
            <p:ph type="subTitle" idx="1"/>
          </p:nvPr>
        </p:nvSpPr>
        <p:spPr>
          <a:xfrm>
            <a:off x="440556" y="1945954"/>
            <a:ext cx="10587696" cy="1853292"/>
          </a:xfrm>
        </p:spPr>
        <p:txBody>
          <a:bodyPr>
            <a:normAutofit/>
          </a:bodyPr>
          <a:lstStyle/>
          <a:p>
            <a:pPr algn="l"/>
            <a:r>
              <a:rPr lang="en-US" b="1" dirty="0">
                <a:solidFill>
                  <a:schemeClr val="accent2"/>
                </a:solidFill>
              </a:rPr>
              <a:t>Definition: </a:t>
            </a:r>
          </a:p>
          <a:p>
            <a:pPr marL="342900" indent="-342900" algn="l">
              <a:buFont typeface="Arial" panose="020B0604020202020204" pitchFamily="34" charset="0"/>
              <a:buChar char="•"/>
            </a:pPr>
            <a:r>
              <a:rPr lang="en-US" b="1" dirty="0"/>
              <a:t>A Physical Disability</a:t>
            </a:r>
            <a:r>
              <a:rPr lang="en-US" dirty="0"/>
              <a:t>: loss or impairment of part of the body’s physical function.</a:t>
            </a:r>
          </a:p>
          <a:p>
            <a:pPr marL="342900" indent="-342900" algn="l">
              <a:buFont typeface="Arial" panose="020B0604020202020204" pitchFamily="34" charset="0"/>
              <a:buChar char="•"/>
            </a:pPr>
            <a:r>
              <a:rPr lang="en-US" b="1" dirty="0"/>
              <a:t>Health Impairment</a:t>
            </a:r>
            <a:r>
              <a:rPr lang="en-US" dirty="0"/>
              <a:t>: chronic or acute health problems like asthma, Epilepsy </a:t>
            </a:r>
            <a:r>
              <a:rPr lang="en-US" dirty="0" err="1"/>
              <a:t>etc</a:t>
            </a:r>
            <a:r>
              <a:rPr lang="en-US" dirty="0"/>
              <a:t>, affecting a child’s educational performance.</a:t>
            </a:r>
          </a:p>
          <a:p>
            <a:endParaRPr lang="en-US" sz="2800" dirty="0"/>
          </a:p>
        </p:txBody>
      </p:sp>
    </p:spTree>
    <p:extLst>
      <p:ext uri="{BB962C8B-B14F-4D97-AF65-F5344CB8AC3E}">
        <p14:creationId xmlns:p14="http://schemas.microsoft.com/office/powerpoint/2010/main" val="37675484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69002" y="453713"/>
            <a:ext cx="8265111" cy="702128"/>
          </a:xfrm>
        </p:spPr>
        <p:txBody>
          <a:bodyPr>
            <a:normAutofit fontScale="90000"/>
          </a:bodyPr>
          <a:lstStyle/>
          <a:p>
            <a:r>
              <a:rPr lang="en-US" sz="4000" dirty="0"/>
              <a:t/>
            </a:r>
            <a:br>
              <a:rPr lang="en-US" sz="4000" dirty="0"/>
            </a:br>
            <a:r>
              <a:rPr lang="en-US" sz="3100" b="1" dirty="0">
                <a:solidFill>
                  <a:schemeClr val="accent5"/>
                </a:solidFill>
              </a:rPr>
              <a:t>Categories of Physical Disability and Health Impairment </a:t>
            </a:r>
          </a:p>
        </p:txBody>
      </p:sp>
      <p:sp>
        <p:nvSpPr>
          <p:cNvPr id="3" name="Subtitle 2"/>
          <p:cNvSpPr>
            <a:spLocks noGrp="1"/>
          </p:cNvSpPr>
          <p:nvPr>
            <p:ph type="subTitle" idx="1"/>
          </p:nvPr>
        </p:nvSpPr>
        <p:spPr>
          <a:xfrm>
            <a:off x="499619" y="1767925"/>
            <a:ext cx="11192761" cy="2416628"/>
          </a:xfrm>
        </p:spPr>
        <p:txBody>
          <a:bodyPr>
            <a:normAutofit/>
          </a:bodyPr>
          <a:lstStyle/>
          <a:p>
            <a:pPr marL="342900" indent="-342900" algn="just">
              <a:buFont typeface="Arial" panose="020B0604020202020204" pitchFamily="34" charset="0"/>
              <a:buChar char="•"/>
            </a:pPr>
            <a:r>
              <a:rPr lang="en-US" b="1" dirty="0"/>
              <a:t>Muscular skeletal or Orthopedic impairment : </a:t>
            </a:r>
            <a:r>
              <a:rPr lang="en-US" dirty="0"/>
              <a:t>inability to carry out distinctive activities associated with movements of the body parts </a:t>
            </a:r>
          </a:p>
          <a:p>
            <a:pPr marL="342900" indent="-342900" algn="just">
              <a:buFont typeface="Arial" panose="020B0604020202020204" pitchFamily="34" charset="0"/>
              <a:buChar char="•"/>
            </a:pPr>
            <a:r>
              <a:rPr lang="en-US" b="1" dirty="0"/>
              <a:t>Neuro Musculo Disability</a:t>
            </a:r>
            <a:r>
              <a:rPr lang="en-US" dirty="0"/>
              <a:t>: inability to perform controlled movements of affected body parts due to diseases, degeneration, or disorder of the nervous system. </a:t>
            </a:r>
          </a:p>
          <a:p>
            <a:pPr marL="342900" indent="-342900" algn="just">
              <a:buFont typeface="Arial" panose="020B0604020202020204" pitchFamily="34" charset="0"/>
              <a:buChar char="•"/>
            </a:pPr>
            <a:r>
              <a:rPr lang="en-US" dirty="0"/>
              <a:t>Chronic Health Impairment: illness or diseases extremely limiting activities and require intensive medical help.</a:t>
            </a:r>
          </a:p>
          <a:p>
            <a:pPr marL="342900" indent="-342900" algn="just">
              <a:buFont typeface="Arial" panose="020B0604020202020204" pitchFamily="34" charset="0"/>
              <a:buChar char="•"/>
            </a:pPr>
            <a:endParaRPr lang="en-US" dirty="0"/>
          </a:p>
        </p:txBody>
      </p:sp>
    </p:spTree>
    <p:extLst>
      <p:ext uri="{BB962C8B-B14F-4D97-AF65-F5344CB8AC3E}">
        <p14:creationId xmlns:p14="http://schemas.microsoft.com/office/powerpoint/2010/main" val="36904026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557" y="365125"/>
            <a:ext cx="10978243" cy="732155"/>
          </a:xfrm>
        </p:spPr>
        <p:txBody>
          <a:bodyPr>
            <a:normAutofit/>
          </a:bodyPr>
          <a:lstStyle/>
          <a:p>
            <a:pPr algn="ctr"/>
            <a:r>
              <a:rPr lang="en-US" sz="2800" b="1" dirty="0">
                <a:solidFill>
                  <a:srgbClr val="006BBC"/>
                </a:solidFill>
              </a:rPr>
              <a:t>Causes of Physical Disability</a:t>
            </a:r>
          </a:p>
        </p:txBody>
      </p:sp>
      <p:sp>
        <p:nvSpPr>
          <p:cNvPr id="3" name="Content Placeholder 2"/>
          <p:cNvSpPr>
            <a:spLocks noGrp="1"/>
          </p:cNvSpPr>
          <p:nvPr>
            <p:ph idx="1"/>
          </p:nvPr>
        </p:nvSpPr>
        <p:spPr>
          <a:xfrm>
            <a:off x="984272" y="1477578"/>
            <a:ext cx="10369528" cy="3233057"/>
          </a:xfrm>
        </p:spPr>
        <p:txBody>
          <a:bodyPr/>
          <a:lstStyle/>
          <a:p>
            <a:r>
              <a:rPr lang="en-US" sz="2400" b="1" dirty="0"/>
              <a:t>Chromosomal and genetic causes:</a:t>
            </a:r>
            <a:r>
              <a:rPr lang="en-US" sz="2400" dirty="0"/>
              <a:t> hereditary conditions in one or both parent’s chromosomes and genes. </a:t>
            </a:r>
            <a:r>
              <a:rPr lang="en-US" sz="2400" b="1" dirty="0"/>
              <a:t> </a:t>
            </a:r>
            <a:endParaRPr lang="en-US" sz="2400" dirty="0"/>
          </a:p>
          <a:p>
            <a:r>
              <a:rPr lang="en-US" sz="2400" b="1" dirty="0"/>
              <a:t>Teratogenic causes:</a:t>
            </a:r>
            <a:r>
              <a:rPr lang="en-US" sz="2400" dirty="0"/>
              <a:t> outside causes, like infections, drugs, chemicals, or environmental agents, producing fetal abnormalities. </a:t>
            </a:r>
          </a:p>
          <a:p>
            <a:r>
              <a:rPr lang="en-US" sz="2400" b="1" dirty="0"/>
              <a:t>Prematurity and complications </a:t>
            </a:r>
            <a:r>
              <a:rPr lang="en-US" sz="2400" dirty="0"/>
              <a:t>of pregnancy. </a:t>
            </a:r>
          </a:p>
          <a:p>
            <a:r>
              <a:rPr lang="en-US" sz="2400" b="1" dirty="0"/>
              <a:t>Acquired causes : </a:t>
            </a:r>
            <a:r>
              <a:rPr lang="en-US" sz="2400" dirty="0"/>
              <a:t>circumstances acquired after birth.</a:t>
            </a:r>
            <a:endParaRPr lang="en-US" dirty="0"/>
          </a:p>
          <a:p>
            <a:endParaRPr lang="en-US" dirty="0"/>
          </a:p>
          <a:p>
            <a:endParaRPr lang="en-US" dirty="0"/>
          </a:p>
        </p:txBody>
      </p:sp>
    </p:spTree>
    <p:extLst>
      <p:ext uri="{BB962C8B-B14F-4D97-AF65-F5344CB8AC3E}">
        <p14:creationId xmlns:p14="http://schemas.microsoft.com/office/powerpoint/2010/main" val="6382601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77586"/>
            <a:ext cx="10210800" cy="579664"/>
          </a:xfrm>
        </p:spPr>
        <p:txBody>
          <a:bodyPr>
            <a:normAutofit fontScale="90000"/>
          </a:bodyPr>
          <a:lstStyle/>
          <a:p>
            <a:pPr algn="l"/>
            <a:r>
              <a:rPr lang="en-US" dirty="0"/>
              <a:t/>
            </a:r>
            <a:br>
              <a:rPr lang="en-US" dirty="0"/>
            </a:br>
            <a:r>
              <a:rPr lang="en-US" sz="3100" b="1" dirty="0">
                <a:solidFill>
                  <a:schemeClr val="accent5"/>
                </a:solidFill>
              </a:rPr>
              <a:t>Characteristics of Physical Disability and other Health Impairment </a:t>
            </a:r>
            <a:endParaRPr lang="en-US" sz="3100" dirty="0">
              <a:solidFill>
                <a:schemeClr val="accent5"/>
              </a:solidFill>
            </a:endParaRPr>
          </a:p>
        </p:txBody>
      </p:sp>
      <p:sp>
        <p:nvSpPr>
          <p:cNvPr id="3" name="Subtitle 2"/>
          <p:cNvSpPr>
            <a:spLocks noGrp="1"/>
          </p:cNvSpPr>
          <p:nvPr>
            <p:ph type="subTitle" idx="1"/>
          </p:nvPr>
        </p:nvSpPr>
        <p:spPr>
          <a:xfrm>
            <a:off x="457200" y="979714"/>
            <a:ext cx="10210800" cy="4595463"/>
          </a:xfrm>
        </p:spPr>
        <p:txBody>
          <a:bodyPr>
            <a:noAutofit/>
          </a:bodyPr>
          <a:lstStyle/>
          <a:p>
            <a:endParaRPr lang="en-US" sz="2800" dirty="0"/>
          </a:p>
          <a:p>
            <a:pPr marL="457200" indent="-457200" algn="l">
              <a:buFont typeface="Arial" panose="020B0604020202020204" pitchFamily="34" charset="0"/>
              <a:buChar char="•"/>
            </a:pPr>
            <a:r>
              <a:rPr lang="en-US" b="1" dirty="0"/>
              <a:t>Amputation</a:t>
            </a:r>
            <a:r>
              <a:rPr lang="en-US" dirty="0"/>
              <a:t>: removal of a body part like an arm, leg, fingers, or toe. </a:t>
            </a:r>
          </a:p>
          <a:p>
            <a:pPr marL="457200" indent="-457200" algn="l">
              <a:buFont typeface="Arial" panose="020B0604020202020204" pitchFamily="34" charset="0"/>
              <a:buChar char="•"/>
            </a:pPr>
            <a:r>
              <a:rPr lang="en-US" b="1" dirty="0"/>
              <a:t>Muscular dystrophy</a:t>
            </a:r>
            <a:r>
              <a:rPr lang="en-US" dirty="0"/>
              <a:t>: a genetic(inherited) condition that gradually causes the muscles to weaken.</a:t>
            </a:r>
          </a:p>
          <a:p>
            <a:pPr marL="457200" indent="-457200" algn="l">
              <a:buFont typeface="Arial" panose="020B0604020202020204" pitchFamily="34" charset="0"/>
              <a:buChar char="•"/>
            </a:pPr>
            <a:r>
              <a:rPr lang="en-US" b="1" dirty="0"/>
              <a:t>Cerebral Palsy (CP)</a:t>
            </a:r>
            <a:r>
              <a:rPr lang="en-US" dirty="0"/>
              <a:t>: defects of the brain causing paralysis. </a:t>
            </a:r>
          </a:p>
          <a:p>
            <a:pPr marL="457200" indent="-457200" algn="l">
              <a:buFont typeface="Arial" panose="020B0604020202020204" pitchFamily="34" charset="0"/>
              <a:buChar char="•"/>
            </a:pPr>
            <a:r>
              <a:rPr lang="en-US" b="1" dirty="0"/>
              <a:t>Spine Bifida</a:t>
            </a:r>
            <a:r>
              <a:rPr lang="en-US" dirty="0"/>
              <a:t>: birth defects causing spine and spinal cord not forming properly. </a:t>
            </a:r>
          </a:p>
          <a:p>
            <a:pPr marL="457200" indent="-457200" algn="l">
              <a:buFont typeface="Arial" panose="020B0604020202020204" pitchFamily="34" charset="0"/>
              <a:buChar char="•"/>
            </a:pPr>
            <a:r>
              <a:rPr lang="en-US" b="1" dirty="0"/>
              <a:t>Poliomyelitis</a:t>
            </a:r>
            <a:r>
              <a:rPr lang="en-US" dirty="0"/>
              <a:t>: highly infections viral disease that affects young children. </a:t>
            </a:r>
          </a:p>
          <a:p>
            <a:pPr marL="457200" indent="-457200" algn="l">
              <a:buFont typeface="Arial" panose="020B0604020202020204" pitchFamily="34" charset="0"/>
              <a:buChar char="•"/>
            </a:pPr>
            <a:r>
              <a:rPr lang="en-US" b="1" dirty="0"/>
              <a:t>Asthma</a:t>
            </a:r>
            <a:r>
              <a:rPr lang="en-US" dirty="0"/>
              <a:t>: situation that triggers a respiratory infection or exercise. </a:t>
            </a:r>
          </a:p>
          <a:p>
            <a:pPr marL="457200" indent="-457200" algn="l">
              <a:buFont typeface="Arial" panose="020B0604020202020204" pitchFamily="34" charset="0"/>
              <a:buChar char="•"/>
            </a:pPr>
            <a:endParaRPr lang="en-US" sz="2800" dirty="0"/>
          </a:p>
        </p:txBody>
      </p:sp>
    </p:spTree>
    <p:extLst>
      <p:ext uri="{BB962C8B-B14F-4D97-AF65-F5344CB8AC3E}">
        <p14:creationId xmlns:p14="http://schemas.microsoft.com/office/powerpoint/2010/main" val="2276792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C0E45-27D0-C498-D8F7-296C7EB60120}"/>
              </a:ext>
            </a:extLst>
          </p:cNvPr>
          <p:cNvSpPr>
            <a:spLocks noGrp="1"/>
          </p:cNvSpPr>
          <p:nvPr>
            <p:ph type="title"/>
          </p:nvPr>
        </p:nvSpPr>
        <p:spPr/>
        <p:txBody>
          <a:bodyPr/>
          <a:lstStyle/>
          <a:p>
            <a:r>
              <a:rPr lang="fr-FR" b="1">
                <a:solidFill>
                  <a:srgbClr val="006BBC"/>
                </a:solidFill>
              </a:rPr>
              <a:t>Introduction to the Module</a:t>
            </a:r>
            <a:endParaRPr lang="fr-FR" b="1" dirty="0">
              <a:solidFill>
                <a:srgbClr val="006BBC"/>
              </a:solidFill>
            </a:endParaRPr>
          </a:p>
        </p:txBody>
      </p:sp>
      <p:sp>
        <p:nvSpPr>
          <p:cNvPr id="3" name="Content Placeholder 2">
            <a:extLst>
              <a:ext uri="{FF2B5EF4-FFF2-40B4-BE49-F238E27FC236}">
                <a16:creationId xmlns:a16="http://schemas.microsoft.com/office/drawing/2014/main" id="{EB443365-60BE-D750-C08C-2E90CAE268D0}"/>
              </a:ext>
            </a:extLst>
          </p:cNvPr>
          <p:cNvSpPr>
            <a:spLocks noGrp="1"/>
          </p:cNvSpPr>
          <p:nvPr>
            <p:ph idx="1"/>
          </p:nvPr>
        </p:nvSpPr>
        <p:spPr>
          <a:xfrm>
            <a:off x="838200" y="1878891"/>
            <a:ext cx="10515600" cy="4351338"/>
          </a:xfrm>
        </p:spPr>
        <p:txBody>
          <a:bodyPr/>
          <a:lstStyle/>
          <a:p>
            <a:pPr marL="0" indent="0">
              <a:buNone/>
            </a:pPr>
            <a:r>
              <a:rPr lang="en-US" b="1" dirty="0">
                <a:solidFill>
                  <a:schemeClr val="accent2"/>
                </a:solidFill>
              </a:rPr>
              <a:t>Activity</a:t>
            </a:r>
          </a:p>
          <a:p>
            <a:pPr marL="0" indent="0">
              <a:buNone/>
            </a:pPr>
            <a:endParaRPr lang="en-US" dirty="0"/>
          </a:p>
          <a:p>
            <a:pPr marL="0" indent="0">
              <a:buNone/>
            </a:pPr>
            <a:r>
              <a:rPr lang="en-US" dirty="0"/>
              <a:t>What do you expect to learn from this module of “Inclusive Education and Cross–cutting Issues”? ( </a:t>
            </a:r>
            <a:r>
              <a:rPr lang="en-US" dirty="0">
                <a:solidFill>
                  <a:schemeClr val="accent2"/>
                </a:solidFill>
              </a:rPr>
              <a:t>Discussion in Pairs</a:t>
            </a:r>
            <a:r>
              <a:rPr lang="en-US" dirty="0"/>
              <a:t>) </a:t>
            </a:r>
          </a:p>
          <a:p>
            <a:pPr marL="0" indent="0">
              <a:buNone/>
            </a:pPr>
            <a:endParaRPr lang="fr-FR" dirty="0"/>
          </a:p>
        </p:txBody>
      </p:sp>
    </p:spTree>
    <p:extLst>
      <p:ext uri="{BB962C8B-B14F-4D97-AF65-F5344CB8AC3E}">
        <p14:creationId xmlns:p14="http://schemas.microsoft.com/office/powerpoint/2010/main" val="91098153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6379" y="310244"/>
            <a:ext cx="10251621" cy="462114"/>
          </a:xfrm>
        </p:spPr>
        <p:txBody>
          <a:bodyPr>
            <a:noAutofit/>
          </a:bodyPr>
          <a:lstStyle/>
          <a:p>
            <a:pPr algn="l"/>
            <a:r>
              <a:rPr lang="en-US" sz="2800" b="1" dirty="0">
                <a:solidFill>
                  <a:schemeClr val="accent5"/>
                </a:solidFill>
              </a:rPr>
              <a:t>Teaching Strategies: Physical Disabilities and Health Impairments </a:t>
            </a:r>
            <a:endParaRPr lang="en-US" sz="2800" dirty="0">
              <a:solidFill>
                <a:schemeClr val="accent5"/>
              </a:solidFill>
            </a:endParaRPr>
          </a:p>
        </p:txBody>
      </p:sp>
      <p:sp>
        <p:nvSpPr>
          <p:cNvPr id="3" name="Subtitle 2"/>
          <p:cNvSpPr>
            <a:spLocks noGrp="1"/>
          </p:cNvSpPr>
          <p:nvPr>
            <p:ph type="subTitle" idx="1"/>
          </p:nvPr>
        </p:nvSpPr>
        <p:spPr>
          <a:xfrm>
            <a:off x="416379" y="1233997"/>
            <a:ext cx="11160103" cy="5024762"/>
          </a:xfrm>
        </p:spPr>
        <p:txBody>
          <a:bodyPr>
            <a:noAutofit/>
          </a:bodyPr>
          <a:lstStyle/>
          <a:p>
            <a:pPr marL="342900" indent="-342900" algn="l">
              <a:buFont typeface="Arial" panose="020B0604020202020204" pitchFamily="34" charset="0"/>
              <a:buChar char="•"/>
            </a:pPr>
            <a:r>
              <a:rPr lang="en-US" dirty="0"/>
              <a:t>  Setting up a support system in class for other learners to assist the child</a:t>
            </a:r>
          </a:p>
          <a:p>
            <a:pPr marL="457200" indent="-457200" algn="l">
              <a:buFont typeface="Arial" panose="020B0604020202020204" pitchFamily="34" charset="0"/>
              <a:buChar char="•"/>
            </a:pPr>
            <a:r>
              <a:rPr lang="en-US" dirty="0"/>
              <a:t>Ensuring that chairs, tables, beds, and toilets are adapted to the learners’ heights. </a:t>
            </a:r>
          </a:p>
          <a:p>
            <a:pPr marL="457200" indent="-457200" algn="l">
              <a:buFont typeface="Arial" panose="020B0604020202020204" pitchFamily="34" charset="0"/>
              <a:buChar char="•"/>
            </a:pPr>
            <a:r>
              <a:rPr lang="en-US" dirty="0"/>
              <a:t>Avoid overcrowding the classroom. </a:t>
            </a:r>
          </a:p>
          <a:p>
            <a:pPr marL="457200" indent="-457200" algn="l">
              <a:buFont typeface="Arial" panose="020B0604020202020204" pitchFamily="34" charset="0"/>
              <a:buChar char="•"/>
            </a:pPr>
            <a:r>
              <a:rPr lang="en-US" dirty="0"/>
              <a:t>Using appropriate learning, teaching aids </a:t>
            </a:r>
          </a:p>
          <a:p>
            <a:pPr marL="457200" indent="-457200" algn="l">
              <a:buFont typeface="Arial" panose="020B0604020202020204" pitchFamily="34" charset="0"/>
              <a:buChar char="•"/>
            </a:pPr>
            <a:r>
              <a:rPr lang="en-US" dirty="0"/>
              <a:t>Referring the child for appropriate professional support : Speech therapist, physiotherapist, occupational therapists, guidance and counselling specialist. </a:t>
            </a:r>
          </a:p>
          <a:p>
            <a:pPr marL="457200" indent="-457200" algn="l">
              <a:buFont typeface="Arial" panose="020B0604020202020204" pitchFamily="34" charset="0"/>
              <a:buChar char="•"/>
            </a:pPr>
            <a:r>
              <a:rPr lang="en-US" dirty="0"/>
              <a:t>Providing assistive and compensatory devices.</a:t>
            </a:r>
          </a:p>
          <a:p>
            <a:pPr marL="457200" indent="-457200" algn="l">
              <a:buFont typeface="Arial" panose="020B0604020202020204" pitchFamily="34" charset="0"/>
              <a:buChar char="•"/>
            </a:pPr>
            <a:r>
              <a:rPr lang="en-US" dirty="0"/>
              <a:t>Allow scheduled breaks during lectures, tests and exams. </a:t>
            </a:r>
          </a:p>
          <a:p>
            <a:pPr marL="457200" indent="-457200" algn="l">
              <a:buFont typeface="Arial" panose="020B0604020202020204" pitchFamily="34" charset="0"/>
              <a:buChar char="•"/>
            </a:pPr>
            <a:r>
              <a:rPr lang="en-US" dirty="0"/>
              <a:t>Allow more time for the learner to finish his/her work.</a:t>
            </a:r>
          </a:p>
          <a:p>
            <a:pPr marL="457200" indent="-457200" algn="l">
              <a:buFont typeface="Arial" panose="020B0604020202020204" pitchFamily="34" charset="0"/>
              <a:buChar char="•"/>
            </a:pPr>
            <a:r>
              <a:rPr lang="en-US" dirty="0"/>
              <a:t>Providing different accommodations during exams: separate venue, extend time.</a:t>
            </a:r>
          </a:p>
          <a:p>
            <a:pPr marL="457200" indent="-457200" algn="l">
              <a:buFont typeface="Arial" panose="020B0604020202020204" pitchFamily="34" charset="0"/>
              <a:buChar char="•"/>
            </a:pPr>
            <a:r>
              <a:rPr lang="en-US" dirty="0"/>
              <a:t>Use alternatives when giving activities like oral tests  depending on learner’s needs. </a:t>
            </a:r>
          </a:p>
          <a:p>
            <a:pPr marL="457200" indent="-457200" algn="l">
              <a:buFont typeface="Arial" panose="020B0604020202020204" pitchFamily="34" charset="0"/>
              <a:buChar char="•"/>
            </a:pPr>
            <a:endParaRPr lang="en-US" dirty="0"/>
          </a:p>
          <a:p>
            <a:pPr marL="457200" indent="-457200" algn="l">
              <a:buFont typeface="Arial" panose="020B0604020202020204" pitchFamily="34" charset="0"/>
              <a:buChar char="•"/>
            </a:pPr>
            <a:endParaRPr lang="en-US" sz="2800" dirty="0"/>
          </a:p>
          <a:p>
            <a:pPr algn="l"/>
            <a:endParaRPr lang="en-US" sz="2800" dirty="0"/>
          </a:p>
          <a:p>
            <a:pPr algn="l"/>
            <a:r>
              <a:rPr lang="en-US" sz="2800" dirty="0"/>
              <a:t> </a:t>
            </a:r>
          </a:p>
          <a:p>
            <a:pPr algn="l"/>
            <a:endParaRPr lang="en-US" sz="2800" dirty="0"/>
          </a:p>
        </p:txBody>
      </p:sp>
    </p:spTree>
    <p:extLst>
      <p:ext uri="{BB962C8B-B14F-4D97-AF65-F5344CB8AC3E}">
        <p14:creationId xmlns:p14="http://schemas.microsoft.com/office/powerpoint/2010/main" val="286685846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2890" y="80934"/>
            <a:ext cx="10235293" cy="783771"/>
          </a:xfrm>
        </p:spPr>
        <p:txBody>
          <a:bodyPr>
            <a:normAutofit/>
          </a:bodyPr>
          <a:lstStyle/>
          <a:p>
            <a:pPr algn="l"/>
            <a:r>
              <a:rPr lang="en-US" sz="3600" b="1" dirty="0">
                <a:solidFill>
                  <a:schemeClr val="accent5"/>
                </a:solidFill>
              </a:rPr>
              <a:t>LEARNERS WITH SPECIFIC LEARNING DIFFICULTIES</a:t>
            </a:r>
          </a:p>
        </p:txBody>
      </p:sp>
      <p:sp>
        <p:nvSpPr>
          <p:cNvPr id="3" name="Subtitle 2"/>
          <p:cNvSpPr>
            <a:spLocks noGrp="1"/>
          </p:cNvSpPr>
          <p:nvPr>
            <p:ph type="subTitle" idx="1"/>
          </p:nvPr>
        </p:nvSpPr>
        <p:spPr>
          <a:xfrm>
            <a:off x="636105" y="1363437"/>
            <a:ext cx="11181522" cy="4928033"/>
          </a:xfrm>
        </p:spPr>
        <p:txBody>
          <a:bodyPr>
            <a:normAutofit/>
          </a:bodyPr>
          <a:lstStyle/>
          <a:p>
            <a:pPr algn="l"/>
            <a:r>
              <a:rPr lang="en-US" b="1" dirty="0">
                <a:solidFill>
                  <a:schemeClr val="accent2"/>
                </a:solidFill>
              </a:rPr>
              <a:t>Activity                                                                      </a:t>
            </a:r>
            <a:r>
              <a:rPr lang="en-US" dirty="0">
                <a:solidFill>
                  <a:schemeClr val="accent2"/>
                </a:solidFill>
              </a:rPr>
              <a:t>( Group of 5 and presentation)</a:t>
            </a:r>
            <a:endParaRPr lang="en-US" b="1" dirty="0">
              <a:solidFill>
                <a:schemeClr val="accent2"/>
              </a:solidFill>
            </a:endParaRPr>
          </a:p>
          <a:p>
            <a:pPr algn="l"/>
            <a:endParaRPr lang="en-US" b="1" dirty="0">
              <a:solidFill>
                <a:schemeClr val="accent2"/>
              </a:solidFill>
            </a:endParaRPr>
          </a:p>
          <a:p>
            <a:pPr algn="l"/>
            <a:r>
              <a:rPr lang="en-US" sz="2800" i="1" dirty="0"/>
              <a:t>Read the case study and respond to the questions in module on page 37:</a:t>
            </a:r>
          </a:p>
          <a:p>
            <a:pPr algn="l"/>
            <a:endParaRPr lang="en-US" sz="2800" i="1" dirty="0"/>
          </a:p>
          <a:p>
            <a:pPr algn="l"/>
            <a:r>
              <a:rPr lang="en-US" sz="2800" dirty="0"/>
              <a:t>In my classroom, I have learners with difficulties in reading, writing, listening, speaking, reasoning, and doing math. </a:t>
            </a:r>
          </a:p>
          <a:p>
            <a:pPr algn="l"/>
            <a:endParaRPr lang="en-US" sz="2800" dirty="0"/>
          </a:p>
          <a:p>
            <a:pPr marL="342900" indent="-342900" algn="l">
              <a:buFont typeface="Arial" panose="020B0604020202020204" pitchFamily="34" charset="0"/>
              <a:buChar char="•"/>
            </a:pPr>
            <a:r>
              <a:rPr lang="en-US" sz="2800" dirty="0"/>
              <a:t>What type of learning difficulties do you observe in my classroom? </a:t>
            </a:r>
          </a:p>
          <a:p>
            <a:pPr marL="342900" indent="-342900" algn="l">
              <a:buFont typeface="Arial" panose="020B0604020202020204" pitchFamily="34" charset="0"/>
              <a:buChar char="•"/>
            </a:pPr>
            <a:r>
              <a:rPr lang="en-US" sz="2800" dirty="0"/>
              <a:t>What strategies do you recommend dealing with learning difficulties in reading, writing, listening, speaking, reasoning, and doing math?</a:t>
            </a:r>
          </a:p>
        </p:txBody>
      </p:sp>
    </p:spTree>
    <p:extLst>
      <p:ext uri="{BB962C8B-B14F-4D97-AF65-F5344CB8AC3E}">
        <p14:creationId xmlns:p14="http://schemas.microsoft.com/office/powerpoint/2010/main" val="12606274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2707" y="359229"/>
            <a:ext cx="10235293" cy="783771"/>
          </a:xfrm>
        </p:spPr>
        <p:txBody>
          <a:bodyPr>
            <a:normAutofit/>
          </a:bodyPr>
          <a:lstStyle/>
          <a:p>
            <a:r>
              <a:rPr lang="en-US" sz="3600" b="1" dirty="0">
                <a:solidFill>
                  <a:srgbClr val="006BBC"/>
                </a:solidFill>
              </a:rPr>
              <a:t>Learners with Specific Learning Difficulties</a:t>
            </a:r>
          </a:p>
        </p:txBody>
      </p:sp>
      <p:sp>
        <p:nvSpPr>
          <p:cNvPr id="3" name="Subtitle 2"/>
          <p:cNvSpPr>
            <a:spLocks noGrp="1"/>
          </p:cNvSpPr>
          <p:nvPr>
            <p:ph type="subTitle" idx="1"/>
          </p:nvPr>
        </p:nvSpPr>
        <p:spPr>
          <a:xfrm>
            <a:off x="636039" y="1868750"/>
            <a:ext cx="10919921" cy="1142999"/>
          </a:xfrm>
        </p:spPr>
        <p:txBody>
          <a:bodyPr/>
          <a:lstStyle/>
          <a:p>
            <a:pPr algn="l"/>
            <a:endParaRPr lang="en-US" dirty="0"/>
          </a:p>
          <a:p>
            <a:pPr algn="l"/>
            <a:r>
              <a:rPr lang="en-US" sz="2800" b="1" dirty="0"/>
              <a:t>A learning disability</a:t>
            </a:r>
            <a:r>
              <a:rPr lang="en-US" sz="2800" dirty="0"/>
              <a:t> is having trouble in learning and using certain skills. </a:t>
            </a:r>
          </a:p>
        </p:txBody>
      </p:sp>
    </p:spTree>
    <p:extLst>
      <p:ext uri="{BB962C8B-B14F-4D97-AF65-F5344CB8AC3E}">
        <p14:creationId xmlns:p14="http://schemas.microsoft.com/office/powerpoint/2010/main" val="277873680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3833" y="270770"/>
            <a:ext cx="10210800" cy="669470"/>
          </a:xfrm>
        </p:spPr>
        <p:txBody>
          <a:bodyPr>
            <a:normAutofit/>
          </a:bodyPr>
          <a:lstStyle/>
          <a:p>
            <a:r>
              <a:rPr lang="en-US" sz="3600" b="1" dirty="0">
                <a:solidFill>
                  <a:srgbClr val="006BBC"/>
                </a:solidFill>
              </a:rPr>
              <a:t>Types of Learning Difficulties</a:t>
            </a:r>
          </a:p>
        </p:txBody>
      </p:sp>
      <p:sp>
        <p:nvSpPr>
          <p:cNvPr id="3" name="Subtitle 2"/>
          <p:cNvSpPr>
            <a:spLocks noGrp="1"/>
          </p:cNvSpPr>
          <p:nvPr>
            <p:ph type="subTitle" idx="1"/>
          </p:nvPr>
        </p:nvSpPr>
        <p:spPr>
          <a:xfrm>
            <a:off x="674703" y="1126671"/>
            <a:ext cx="10599937" cy="4971970"/>
          </a:xfrm>
        </p:spPr>
        <p:txBody>
          <a:bodyPr>
            <a:noAutofit/>
          </a:bodyPr>
          <a:lstStyle/>
          <a:p>
            <a:pPr marL="457200" indent="-457200" algn="l">
              <a:lnSpc>
                <a:spcPct val="100000"/>
              </a:lnSpc>
              <a:spcBef>
                <a:spcPts val="0"/>
              </a:spcBef>
              <a:buFont typeface="Arial" panose="020B0604020202020204" pitchFamily="34" charset="0"/>
              <a:buChar char="•"/>
            </a:pPr>
            <a:r>
              <a:rPr lang="en-US" sz="2800" b="1" dirty="0"/>
              <a:t>Dyslexia </a:t>
            </a:r>
            <a:r>
              <a:rPr lang="en-US" sz="2800" dirty="0"/>
              <a:t>: has problem in reading, writing, spelling and speaking.</a:t>
            </a:r>
          </a:p>
          <a:p>
            <a:pPr marL="457200" indent="-457200" algn="l">
              <a:lnSpc>
                <a:spcPct val="100000"/>
              </a:lnSpc>
              <a:spcBef>
                <a:spcPts val="0"/>
              </a:spcBef>
              <a:buFont typeface="Arial" panose="020B0604020202020204" pitchFamily="34" charset="0"/>
              <a:buChar char="•"/>
            </a:pPr>
            <a:r>
              <a:rPr lang="en-US" sz="2800" b="1" dirty="0"/>
              <a:t>Dyscalculia</a:t>
            </a:r>
            <a:r>
              <a:rPr lang="en-US" sz="2800" dirty="0"/>
              <a:t>: Creates problems with doing Math Problems.</a:t>
            </a:r>
          </a:p>
          <a:p>
            <a:pPr marL="457200" indent="-457200" algn="l">
              <a:lnSpc>
                <a:spcPct val="100000"/>
              </a:lnSpc>
              <a:spcBef>
                <a:spcPts val="0"/>
              </a:spcBef>
              <a:buFont typeface="Arial" panose="020B0604020202020204" pitchFamily="34" charset="0"/>
              <a:buChar char="•"/>
            </a:pPr>
            <a:r>
              <a:rPr lang="en-US" sz="2800" b="1" dirty="0"/>
              <a:t>Dysgraphia</a:t>
            </a:r>
            <a:r>
              <a:rPr lang="en-US" sz="2800" dirty="0"/>
              <a:t> : Handwriting, spelling, organizing ideas.</a:t>
            </a:r>
          </a:p>
          <a:p>
            <a:pPr marL="457200" indent="-457200" algn="l">
              <a:lnSpc>
                <a:spcPct val="100000"/>
              </a:lnSpc>
              <a:spcBef>
                <a:spcPts val="0"/>
              </a:spcBef>
              <a:buFont typeface="Arial" panose="020B0604020202020204" pitchFamily="34" charset="0"/>
              <a:buChar char="•"/>
            </a:pPr>
            <a:r>
              <a:rPr lang="en-US" sz="2800" b="1" dirty="0"/>
              <a:t>Dyspraxia</a:t>
            </a:r>
            <a:r>
              <a:rPr lang="en-US" sz="2800" dirty="0"/>
              <a:t>: Problems with hand-eye coordination, balance, manual dexterity </a:t>
            </a:r>
          </a:p>
          <a:p>
            <a:pPr marL="457200" indent="-457200" algn="l">
              <a:lnSpc>
                <a:spcPct val="100000"/>
              </a:lnSpc>
              <a:spcBef>
                <a:spcPts val="0"/>
              </a:spcBef>
              <a:buFont typeface="Arial" panose="020B0604020202020204" pitchFamily="34" charset="0"/>
              <a:buChar char="•"/>
            </a:pPr>
            <a:r>
              <a:rPr lang="en-US" sz="2800" b="1" dirty="0"/>
              <a:t>Dysphasia/Aphasia</a:t>
            </a:r>
            <a:r>
              <a:rPr lang="en-US" sz="2800" dirty="0"/>
              <a:t>: problems with understanding spoken language, reading comprehension</a:t>
            </a:r>
          </a:p>
          <a:p>
            <a:pPr marL="457200" indent="-457200" algn="l">
              <a:lnSpc>
                <a:spcPct val="100000"/>
              </a:lnSpc>
              <a:spcBef>
                <a:spcPts val="0"/>
              </a:spcBef>
              <a:buFont typeface="Arial" panose="020B0604020202020204" pitchFamily="34" charset="0"/>
              <a:buChar char="•"/>
            </a:pPr>
            <a:r>
              <a:rPr lang="en-US" sz="2800" b="1" dirty="0"/>
              <a:t>Auditory Processing Disorder</a:t>
            </a:r>
            <a:r>
              <a:rPr lang="en-US" sz="2800" dirty="0"/>
              <a:t>: problems with reading, comprehension, language </a:t>
            </a:r>
          </a:p>
          <a:p>
            <a:pPr marL="457200" indent="-457200" algn="l">
              <a:lnSpc>
                <a:spcPct val="100000"/>
              </a:lnSpc>
              <a:spcBef>
                <a:spcPts val="0"/>
              </a:spcBef>
              <a:buFont typeface="Arial" panose="020B0604020202020204" pitchFamily="34" charset="0"/>
              <a:buChar char="•"/>
            </a:pPr>
            <a:r>
              <a:rPr lang="en-US" sz="2800" b="1" dirty="0"/>
              <a:t>Visual Processing Disorder </a:t>
            </a:r>
            <a:r>
              <a:rPr lang="en-US" sz="2800" dirty="0"/>
              <a:t>: problems with reading, math, maps, charts, symbols, pictures interpretation.</a:t>
            </a:r>
          </a:p>
          <a:p>
            <a:pPr marL="457200" indent="-457200" algn="l">
              <a:buFont typeface="Arial" panose="020B0604020202020204" pitchFamily="34" charset="0"/>
              <a:buChar char="•"/>
            </a:pPr>
            <a:endParaRPr lang="en-US" dirty="0"/>
          </a:p>
          <a:p>
            <a:r>
              <a:rPr lang="en-US" dirty="0"/>
              <a:t>	</a:t>
            </a:r>
          </a:p>
          <a:p>
            <a:pPr algn="l"/>
            <a:r>
              <a:rPr lang="en-US" sz="2800" dirty="0"/>
              <a:t>	</a:t>
            </a:r>
          </a:p>
          <a:p>
            <a:pPr algn="l"/>
            <a:endParaRPr lang="en-US" sz="2800" dirty="0"/>
          </a:p>
          <a:p>
            <a:pPr algn="l"/>
            <a:endParaRPr lang="en-US" sz="2800" dirty="0"/>
          </a:p>
          <a:p>
            <a:pPr algn="l"/>
            <a:r>
              <a:rPr lang="en-US" sz="2800" dirty="0"/>
              <a:t>	</a:t>
            </a:r>
          </a:p>
          <a:p>
            <a:pPr algn="l"/>
            <a:endParaRPr lang="en-US" sz="2800" dirty="0"/>
          </a:p>
        </p:txBody>
      </p:sp>
    </p:spTree>
    <p:extLst>
      <p:ext uri="{BB962C8B-B14F-4D97-AF65-F5344CB8AC3E}">
        <p14:creationId xmlns:p14="http://schemas.microsoft.com/office/powerpoint/2010/main" val="32948367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8214" y="498021"/>
            <a:ext cx="10259786" cy="522515"/>
          </a:xfrm>
        </p:spPr>
        <p:txBody>
          <a:bodyPr>
            <a:normAutofit fontScale="90000"/>
          </a:bodyPr>
          <a:lstStyle/>
          <a:p>
            <a:r>
              <a:rPr lang="en-US" dirty="0"/>
              <a:t/>
            </a:r>
            <a:br>
              <a:rPr lang="en-US" dirty="0"/>
            </a:br>
            <a:r>
              <a:rPr lang="en-US" sz="3100" b="1" dirty="0">
                <a:solidFill>
                  <a:schemeClr val="accent5"/>
                </a:solidFill>
              </a:rPr>
              <a:t>CAUSES OF LEARNING DISABILITIES </a:t>
            </a:r>
          </a:p>
        </p:txBody>
      </p:sp>
      <p:sp>
        <p:nvSpPr>
          <p:cNvPr id="3" name="Subtitle 2"/>
          <p:cNvSpPr>
            <a:spLocks noGrp="1"/>
          </p:cNvSpPr>
          <p:nvPr>
            <p:ph type="subTitle" idx="1"/>
          </p:nvPr>
        </p:nvSpPr>
        <p:spPr>
          <a:xfrm>
            <a:off x="1464657" y="1493509"/>
            <a:ext cx="9943149" cy="2767694"/>
          </a:xfrm>
        </p:spPr>
        <p:txBody>
          <a:bodyPr>
            <a:noAutofit/>
          </a:bodyPr>
          <a:lstStyle/>
          <a:p>
            <a:pPr marL="457200" indent="-457200" algn="l">
              <a:buFont typeface="Arial" panose="020B0604020202020204" pitchFamily="34" charset="0"/>
              <a:buChar char="•"/>
            </a:pPr>
            <a:r>
              <a:rPr lang="en-US" sz="2800" b="1" dirty="0"/>
              <a:t>Acquired trauma</a:t>
            </a:r>
            <a:r>
              <a:rPr lang="en-US" sz="2800" dirty="0"/>
              <a:t>: smoking, illicit drugs, and use of alcohol</a:t>
            </a:r>
          </a:p>
          <a:p>
            <a:pPr marL="342900" indent="-342900" algn="l">
              <a:buFont typeface="Arial" panose="020B0604020202020204" pitchFamily="34" charset="0"/>
              <a:buChar char="•"/>
            </a:pPr>
            <a:r>
              <a:rPr lang="en-US" sz="2800" b="1" dirty="0"/>
              <a:t>Genetic/ hereditary influences</a:t>
            </a:r>
            <a:r>
              <a:rPr lang="en-US" sz="2800" dirty="0"/>
              <a:t>: parental causes.  </a:t>
            </a:r>
          </a:p>
          <a:p>
            <a:pPr marL="342900" indent="-342900" algn="l">
              <a:buFont typeface="Arial" panose="020B0604020202020204" pitchFamily="34" charset="0"/>
              <a:buChar char="•"/>
            </a:pPr>
            <a:r>
              <a:rPr lang="en-US" sz="2800" b="1" dirty="0"/>
              <a:t>Biochemical abnormalities</a:t>
            </a:r>
            <a:r>
              <a:rPr lang="en-US" sz="2800" dirty="0"/>
              <a:t>: this refers to the presence of certain chemical substances in our bodies. </a:t>
            </a:r>
          </a:p>
          <a:p>
            <a:pPr marL="342900" indent="-342900" algn="l">
              <a:buFont typeface="Arial" panose="020B0604020202020204" pitchFamily="34" charset="0"/>
              <a:buChar char="•"/>
            </a:pPr>
            <a:r>
              <a:rPr lang="en-US" sz="2800" b="1" dirty="0"/>
              <a:t>Environmental possibilities</a:t>
            </a:r>
            <a:r>
              <a:rPr lang="en-US" sz="2800" dirty="0"/>
              <a:t>: poor diet and nutrition,. </a:t>
            </a:r>
          </a:p>
          <a:p>
            <a:pPr algn="l"/>
            <a:endParaRPr lang="en-US" sz="2800" dirty="0"/>
          </a:p>
        </p:txBody>
      </p:sp>
    </p:spTree>
    <p:extLst>
      <p:ext uri="{BB962C8B-B14F-4D97-AF65-F5344CB8AC3E}">
        <p14:creationId xmlns:p14="http://schemas.microsoft.com/office/powerpoint/2010/main" val="407658014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78383" y="407965"/>
            <a:ext cx="8815527" cy="621845"/>
          </a:xfrm>
        </p:spPr>
        <p:txBody>
          <a:bodyPr>
            <a:noAutofit/>
          </a:bodyPr>
          <a:lstStyle/>
          <a:p>
            <a:r>
              <a:rPr lang="en-US" sz="4000" b="1" dirty="0">
                <a:solidFill>
                  <a:srgbClr val="006BBC"/>
                </a:solidFill>
              </a:rPr>
              <a:t> </a:t>
            </a:r>
            <a:r>
              <a:rPr lang="en-US" sz="3600" b="1" dirty="0">
                <a:solidFill>
                  <a:srgbClr val="006BBC"/>
                </a:solidFill>
              </a:rPr>
              <a:t>Characteristics of learners with Dyscalculia </a:t>
            </a:r>
            <a:endParaRPr lang="en-US" sz="3600" dirty="0"/>
          </a:p>
        </p:txBody>
      </p:sp>
      <p:sp>
        <p:nvSpPr>
          <p:cNvPr id="3" name="Subtitle 2"/>
          <p:cNvSpPr>
            <a:spLocks noGrp="1"/>
          </p:cNvSpPr>
          <p:nvPr>
            <p:ph type="subTitle" idx="1"/>
          </p:nvPr>
        </p:nvSpPr>
        <p:spPr>
          <a:xfrm>
            <a:off x="802311" y="1180334"/>
            <a:ext cx="9767669" cy="4066368"/>
          </a:xfrm>
        </p:spPr>
        <p:txBody>
          <a:bodyPr>
            <a:noAutofit/>
          </a:bodyPr>
          <a:lstStyle/>
          <a:p>
            <a:pPr marL="457200" indent="-457200" algn="just">
              <a:buFont typeface="Arial" panose="020B0604020202020204" pitchFamily="34" charset="0"/>
              <a:buChar char="•"/>
            </a:pPr>
            <a:r>
              <a:rPr lang="en-US" sz="2800" dirty="0"/>
              <a:t>Shows difficulty understanding concepts of place value, and quantity, number lines, positive and negative value, carrying and borrowing. </a:t>
            </a:r>
          </a:p>
          <a:p>
            <a:pPr marL="342900" indent="-342900" algn="just">
              <a:buFont typeface="Arial" panose="020B0604020202020204" pitchFamily="34" charset="0"/>
              <a:buChar char="•"/>
            </a:pPr>
            <a:r>
              <a:rPr lang="en-US" sz="2800" dirty="0"/>
              <a:t>Has difficulty understanding and doing word problems. </a:t>
            </a:r>
          </a:p>
          <a:p>
            <a:pPr marL="342900" indent="-342900" algn="just">
              <a:buFont typeface="Arial" panose="020B0604020202020204" pitchFamily="34" charset="0"/>
              <a:buChar char="•"/>
            </a:pPr>
            <a:r>
              <a:rPr lang="en-US" sz="2800" dirty="0"/>
              <a:t>Has difficulty sequencing information or events. </a:t>
            </a:r>
          </a:p>
          <a:p>
            <a:pPr marL="342900" indent="-342900" algn="just">
              <a:buFont typeface="Arial" panose="020B0604020202020204" pitchFamily="34" charset="0"/>
              <a:buChar char="•"/>
            </a:pPr>
            <a:r>
              <a:rPr lang="en-US" sz="2800" dirty="0"/>
              <a:t>Exhibits difficulty using steps involved in math operations. </a:t>
            </a:r>
          </a:p>
          <a:p>
            <a:pPr marL="342900" indent="-342900" algn="just">
              <a:buFont typeface="Arial" panose="020B0604020202020204" pitchFamily="34" charset="0"/>
              <a:buChar char="•"/>
            </a:pPr>
            <a:r>
              <a:rPr lang="en-US" sz="2800" dirty="0"/>
              <a:t>Shows difficulty understanding fraction.</a:t>
            </a:r>
          </a:p>
        </p:txBody>
      </p:sp>
    </p:spTree>
    <p:extLst>
      <p:ext uri="{BB962C8B-B14F-4D97-AF65-F5344CB8AC3E}">
        <p14:creationId xmlns:p14="http://schemas.microsoft.com/office/powerpoint/2010/main" val="58648036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460" y="248575"/>
            <a:ext cx="10953750" cy="842665"/>
          </a:xfrm>
        </p:spPr>
        <p:txBody>
          <a:bodyPr>
            <a:noAutofit/>
          </a:bodyPr>
          <a:lstStyle/>
          <a:p>
            <a:pPr algn="ctr"/>
            <a:r>
              <a:rPr lang="en-US" sz="2800" b="1" dirty="0">
                <a:solidFill>
                  <a:schemeClr val="accent5"/>
                </a:solidFill>
              </a:rPr>
              <a:t>Characteristics of learners with Dysgraphia cont’d </a:t>
            </a:r>
            <a:endParaRPr lang="en-US" sz="2800" dirty="0">
              <a:solidFill>
                <a:schemeClr val="accent5"/>
              </a:solidFill>
            </a:endParaRPr>
          </a:p>
        </p:txBody>
      </p:sp>
      <p:sp>
        <p:nvSpPr>
          <p:cNvPr id="3" name="Content Placeholder 2"/>
          <p:cNvSpPr>
            <a:spLocks noGrp="1"/>
          </p:cNvSpPr>
          <p:nvPr>
            <p:ph idx="1"/>
          </p:nvPr>
        </p:nvSpPr>
        <p:spPr>
          <a:xfrm>
            <a:off x="1491448" y="1460218"/>
            <a:ext cx="9862351" cy="3233057"/>
          </a:xfrm>
        </p:spPr>
        <p:txBody>
          <a:bodyPr>
            <a:normAutofit/>
          </a:bodyPr>
          <a:lstStyle/>
          <a:p>
            <a:r>
              <a:rPr lang="en-US" dirty="0"/>
              <a:t>May have illegible printing and cursive writing </a:t>
            </a:r>
          </a:p>
          <a:p>
            <a:r>
              <a:rPr lang="en-US" dirty="0"/>
              <a:t>Shows inconsistencies: mixtures of print and cursive, upper and lower case, or irregular sizes, shapes, or slant of letters. </a:t>
            </a:r>
          </a:p>
          <a:p>
            <a:r>
              <a:rPr lang="en-US" dirty="0"/>
              <a:t>Has unfinished words or letters, omitted words.</a:t>
            </a:r>
          </a:p>
          <a:p>
            <a:r>
              <a:rPr lang="en-US" dirty="0"/>
              <a:t>Inconsistent spacing between words and letters </a:t>
            </a:r>
          </a:p>
          <a:p>
            <a:r>
              <a:rPr lang="en-US" dirty="0"/>
              <a:t>Exhibits strange wrist, body, or paper position. </a:t>
            </a:r>
          </a:p>
          <a:p>
            <a:endParaRPr lang="en-US" dirty="0"/>
          </a:p>
          <a:p>
            <a:endParaRPr lang="en-US" dirty="0"/>
          </a:p>
        </p:txBody>
      </p:sp>
    </p:spTree>
    <p:extLst>
      <p:ext uri="{BB962C8B-B14F-4D97-AF65-F5344CB8AC3E}">
        <p14:creationId xmlns:p14="http://schemas.microsoft.com/office/powerpoint/2010/main" val="267206487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9036" y="473529"/>
            <a:ext cx="10218964" cy="677635"/>
          </a:xfrm>
        </p:spPr>
        <p:txBody>
          <a:bodyPr>
            <a:normAutofit fontScale="90000"/>
          </a:bodyPr>
          <a:lstStyle/>
          <a:p>
            <a:pPr algn="l"/>
            <a:r>
              <a:rPr lang="en-US" sz="4000" dirty="0"/>
              <a:t/>
            </a:r>
            <a:br>
              <a:rPr lang="en-US" sz="4000" dirty="0"/>
            </a:br>
            <a:r>
              <a:rPr lang="en-US" sz="2700" b="1" dirty="0">
                <a:solidFill>
                  <a:schemeClr val="accent5"/>
                </a:solidFill>
              </a:rPr>
              <a:t>Characteristics of learners with Dyspraxia </a:t>
            </a:r>
            <a:endParaRPr lang="en-US" sz="2700" dirty="0">
              <a:solidFill>
                <a:schemeClr val="accent5"/>
              </a:solidFill>
            </a:endParaRPr>
          </a:p>
        </p:txBody>
      </p:sp>
      <p:sp>
        <p:nvSpPr>
          <p:cNvPr id="3" name="Subtitle 2"/>
          <p:cNvSpPr>
            <a:spLocks noGrp="1"/>
          </p:cNvSpPr>
          <p:nvPr>
            <p:ph type="subTitle" idx="1"/>
          </p:nvPr>
        </p:nvSpPr>
        <p:spPr>
          <a:xfrm>
            <a:off x="449036" y="1281794"/>
            <a:ext cx="11002066" cy="2914650"/>
          </a:xfrm>
        </p:spPr>
        <p:txBody>
          <a:bodyPr>
            <a:noAutofit/>
          </a:bodyPr>
          <a:lstStyle/>
          <a:p>
            <a:pPr algn="just"/>
            <a:endParaRPr lang="en-US" sz="2800" dirty="0"/>
          </a:p>
          <a:p>
            <a:pPr marL="342900" indent="-342900" algn="just">
              <a:buFont typeface="Arial" panose="020B0604020202020204" pitchFamily="34" charset="0"/>
              <a:buChar char="•"/>
            </a:pPr>
            <a:r>
              <a:rPr lang="en-US" dirty="0"/>
              <a:t>Exhibits poor balance, may appear clumsy, may frequently stumble. </a:t>
            </a:r>
          </a:p>
          <a:p>
            <a:pPr marL="342900" indent="-342900" algn="just">
              <a:buFont typeface="Arial" panose="020B0604020202020204" pitchFamily="34" charset="0"/>
              <a:buChar char="•"/>
            </a:pPr>
            <a:r>
              <a:rPr lang="en-US" dirty="0"/>
              <a:t>Shows difficulty with motor planning. </a:t>
            </a:r>
          </a:p>
          <a:p>
            <a:pPr marL="342900" indent="-342900" algn="just">
              <a:buFont typeface="Arial" panose="020B0604020202020204" pitchFamily="34" charset="0"/>
              <a:buChar char="•"/>
            </a:pPr>
            <a:r>
              <a:rPr lang="en-US" dirty="0"/>
              <a:t>Demonstrates inability to coordinate both sides of the body. </a:t>
            </a:r>
          </a:p>
          <a:p>
            <a:pPr marL="342900" indent="-342900" algn="just">
              <a:buFont typeface="Arial" panose="020B0604020202020204" pitchFamily="34" charset="0"/>
              <a:buChar char="•"/>
            </a:pPr>
            <a:r>
              <a:rPr lang="en-US" dirty="0"/>
              <a:t>Has poor hand-eye coordination. </a:t>
            </a:r>
          </a:p>
          <a:p>
            <a:pPr marL="342900" indent="-342900" algn="just">
              <a:buFont typeface="Arial" panose="020B0604020202020204" pitchFamily="34" charset="0"/>
              <a:buChar char="•"/>
            </a:pPr>
            <a:r>
              <a:rPr lang="en-US" dirty="0"/>
              <a:t>Exhibits weakness in the ability to organize self and belongings. </a:t>
            </a:r>
          </a:p>
          <a:p>
            <a:pPr algn="just"/>
            <a:endParaRPr lang="en-US" dirty="0"/>
          </a:p>
        </p:txBody>
      </p:sp>
    </p:spTree>
    <p:extLst>
      <p:ext uri="{BB962C8B-B14F-4D97-AF65-F5344CB8AC3E}">
        <p14:creationId xmlns:p14="http://schemas.microsoft.com/office/powerpoint/2010/main" val="37047935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1" y="675250"/>
            <a:ext cx="10867292" cy="492244"/>
          </a:xfrm>
        </p:spPr>
        <p:txBody>
          <a:bodyPr>
            <a:noAutofit/>
          </a:bodyPr>
          <a:lstStyle/>
          <a:p>
            <a:pPr algn="l"/>
            <a:r>
              <a:rPr lang="en-US" sz="4000" dirty="0"/>
              <a:t/>
            </a:r>
            <a:br>
              <a:rPr lang="en-US" sz="4000" dirty="0"/>
            </a:br>
            <a:r>
              <a:rPr lang="en-US" sz="2800" b="1" dirty="0">
                <a:solidFill>
                  <a:schemeClr val="accent5"/>
                </a:solidFill>
              </a:rPr>
              <a:t>Characteristics of learners with Dysphasia, or Aphasia </a:t>
            </a:r>
            <a:endParaRPr lang="en-US" sz="2800" dirty="0">
              <a:solidFill>
                <a:schemeClr val="accent5"/>
              </a:solidFill>
            </a:endParaRPr>
          </a:p>
        </p:txBody>
      </p:sp>
      <p:sp>
        <p:nvSpPr>
          <p:cNvPr id="3" name="Subtitle 2"/>
          <p:cNvSpPr>
            <a:spLocks noGrp="1"/>
          </p:cNvSpPr>
          <p:nvPr>
            <p:ph type="subTitle" idx="1"/>
          </p:nvPr>
        </p:nvSpPr>
        <p:spPr>
          <a:xfrm>
            <a:off x="457201" y="1273630"/>
            <a:ext cx="10740681" cy="2767692"/>
          </a:xfrm>
        </p:spPr>
        <p:txBody>
          <a:bodyPr>
            <a:noAutofit/>
          </a:bodyPr>
          <a:lstStyle/>
          <a:p>
            <a:pPr algn="just"/>
            <a:endParaRPr lang="en-US" sz="2800" dirty="0"/>
          </a:p>
          <a:p>
            <a:pPr marL="342900" indent="-342900" algn="just">
              <a:buFont typeface="Arial" panose="020B0604020202020204" pitchFamily="34" charset="0"/>
              <a:buChar char="•"/>
            </a:pPr>
            <a:r>
              <a:rPr lang="en-US" dirty="0"/>
              <a:t>Difficulty remembering words. </a:t>
            </a:r>
          </a:p>
          <a:p>
            <a:pPr marL="342900" indent="-342900" algn="just">
              <a:buFont typeface="Arial" panose="020B0604020202020204" pitchFamily="34" charset="0"/>
              <a:buChar char="•"/>
            </a:pPr>
            <a:r>
              <a:rPr lang="en-US" dirty="0"/>
              <a:t>Difficulty naming objects or people. </a:t>
            </a:r>
          </a:p>
          <a:p>
            <a:pPr marL="342900" indent="-342900" algn="just">
              <a:buFont typeface="Arial" panose="020B0604020202020204" pitchFamily="34" charset="0"/>
              <a:buChar char="•"/>
            </a:pPr>
            <a:r>
              <a:rPr lang="en-US" dirty="0"/>
              <a:t>Difficulty speaking in complete sentences. </a:t>
            </a:r>
          </a:p>
          <a:p>
            <a:pPr marL="342900" indent="-342900" algn="just">
              <a:buFont typeface="Arial" panose="020B0604020202020204" pitchFamily="34" charset="0"/>
              <a:buChar char="•"/>
            </a:pPr>
            <a:r>
              <a:rPr lang="en-US" dirty="0"/>
              <a:t>Difficulty speaking in any fashion. </a:t>
            </a:r>
          </a:p>
          <a:p>
            <a:pPr marL="342900" indent="-342900" algn="just">
              <a:buFont typeface="Arial" panose="020B0604020202020204" pitchFamily="34" charset="0"/>
              <a:buChar char="•"/>
            </a:pPr>
            <a:r>
              <a:rPr lang="en-US" dirty="0"/>
              <a:t>Difficulty reading or writing.</a:t>
            </a:r>
          </a:p>
          <a:p>
            <a:pPr algn="just"/>
            <a:endParaRPr lang="en-US" sz="2800" dirty="0"/>
          </a:p>
        </p:txBody>
      </p:sp>
    </p:spTree>
    <p:extLst>
      <p:ext uri="{BB962C8B-B14F-4D97-AF65-F5344CB8AC3E}">
        <p14:creationId xmlns:p14="http://schemas.microsoft.com/office/powerpoint/2010/main" val="217238796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6437" y="759655"/>
            <a:ext cx="11043137" cy="660931"/>
          </a:xfrm>
        </p:spPr>
        <p:txBody>
          <a:bodyPr>
            <a:normAutofit fontScale="90000"/>
          </a:bodyPr>
          <a:lstStyle/>
          <a:p>
            <a:pPr algn="l"/>
            <a:r>
              <a:rPr lang="en-US" sz="4000" dirty="0"/>
              <a:t/>
            </a:r>
            <a:br>
              <a:rPr lang="en-US" sz="4000" dirty="0"/>
            </a:br>
            <a:r>
              <a:rPr lang="en-US" sz="2800" b="1" dirty="0">
                <a:solidFill>
                  <a:schemeClr val="accent5"/>
                </a:solidFill>
              </a:rPr>
              <a:t>Teaching and learning strategies: Dyslexia </a:t>
            </a:r>
            <a:endParaRPr lang="en-US" sz="2800" dirty="0">
              <a:solidFill>
                <a:schemeClr val="accent5"/>
              </a:solidFill>
            </a:endParaRPr>
          </a:p>
        </p:txBody>
      </p:sp>
      <p:sp>
        <p:nvSpPr>
          <p:cNvPr id="3" name="Subtitle 2"/>
          <p:cNvSpPr>
            <a:spLocks noGrp="1"/>
          </p:cNvSpPr>
          <p:nvPr>
            <p:ph type="subTitle" idx="1"/>
          </p:nvPr>
        </p:nvSpPr>
        <p:spPr>
          <a:xfrm>
            <a:off x="506437" y="1608365"/>
            <a:ext cx="11437034" cy="2775856"/>
          </a:xfrm>
        </p:spPr>
        <p:txBody>
          <a:bodyPr>
            <a:noAutofit/>
          </a:bodyPr>
          <a:lstStyle/>
          <a:p>
            <a:pPr algn="just"/>
            <a:endParaRPr lang="en-US" sz="2800" dirty="0"/>
          </a:p>
          <a:p>
            <a:pPr marL="342900" indent="-342900" algn="just">
              <a:buFont typeface="Arial" panose="020B0604020202020204" pitchFamily="34" charset="0"/>
              <a:buChar char="•"/>
            </a:pPr>
            <a:r>
              <a:rPr lang="en-US" dirty="0"/>
              <a:t>Provide a quiet area for activities like reading, answering comprehension questions. </a:t>
            </a:r>
          </a:p>
          <a:p>
            <a:pPr marL="342900" indent="-342900" algn="just">
              <a:buFont typeface="Arial" panose="020B0604020202020204" pitchFamily="34" charset="0"/>
              <a:buChar char="•"/>
            </a:pPr>
            <a:r>
              <a:rPr lang="en-US" dirty="0"/>
              <a:t> Read aloud to learners regularly. </a:t>
            </a:r>
          </a:p>
          <a:p>
            <a:pPr marL="342900" indent="-342900" algn="just">
              <a:buFont typeface="Arial" panose="020B0604020202020204" pitchFamily="34" charset="0"/>
              <a:buChar char="•"/>
            </a:pPr>
            <a:r>
              <a:rPr lang="en-US" dirty="0"/>
              <a:t>New concepts and vocabulary should be introduced gradually. </a:t>
            </a:r>
          </a:p>
          <a:p>
            <a:pPr marL="342900" indent="-342900" algn="just">
              <a:buFont typeface="Arial" panose="020B0604020202020204" pitchFamily="34" charset="0"/>
              <a:buChar char="•"/>
            </a:pPr>
            <a:r>
              <a:rPr lang="en-US" dirty="0"/>
              <a:t>Use books with large print and big spaces between lines. </a:t>
            </a:r>
          </a:p>
          <a:p>
            <a:pPr marL="342900" indent="-342900" algn="just">
              <a:buFont typeface="Arial" panose="020B0604020202020204" pitchFamily="34" charset="0"/>
              <a:buChar char="•"/>
            </a:pPr>
            <a:r>
              <a:rPr lang="en-US" dirty="0"/>
              <a:t>Provide meaningful reading materials such as dictionaries, categorized list of words. </a:t>
            </a:r>
          </a:p>
          <a:p>
            <a:pPr algn="just"/>
            <a:endParaRPr lang="en-US" sz="2800" dirty="0"/>
          </a:p>
          <a:p>
            <a:pPr algn="just"/>
            <a:endParaRPr lang="en-US" sz="2800" dirty="0"/>
          </a:p>
        </p:txBody>
      </p:sp>
    </p:spTree>
    <p:extLst>
      <p:ext uri="{BB962C8B-B14F-4D97-AF65-F5344CB8AC3E}">
        <p14:creationId xmlns:p14="http://schemas.microsoft.com/office/powerpoint/2010/main" val="2758512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10515600" cy="1325563"/>
          </a:xfrm>
        </p:spPr>
        <p:txBody>
          <a:bodyPr>
            <a:normAutofit/>
          </a:bodyPr>
          <a:lstStyle/>
          <a:p>
            <a:r>
              <a:rPr lang="en-US" sz="5400" b="1" dirty="0">
                <a:solidFill>
                  <a:srgbClr val="006BBC"/>
                </a:solidFill>
                <a:latin typeface="+mn-lt"/>
              </a:rPr>
              <a:t>Module Learning Outcomes</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38200" y="1929384"/>
            <a:ext cx="10515600" cy="4251960"/>
          </a:xfrm>
        </p:spPr>
        <p:txBody>
          <a:bodyPr>
            <a:normAutofit/>
          </a:bodyPr>
          <a:lstStyle/>
          <a:p>
            <a:pPr>
              <a:spcBef>
                <a:spcPts val="0"/>
              </a:spcBef>
              <a:spcAft>
                <a:spcPts val="600"/>
              </a:spcAft>
            </a:pPr>
            <a:r>
              <a:rPr lang="en-US" sz="1900" dirty="0"/>
              <a:t>Demonstrate a positive attitude to all learners with and without disabilities and other Special Educational Needs.</a:t>
            </a:r>
          </a:p>
          <a:p>
            <a:pPr>
              <a:spcBef>
                <a:spcPts val="0"/>
              </a:spcBef>
              <a:spcAft>
                <a:spcPts val="600"/>
              </a:spcAft>
            </a:pPr>
            <a:r>
              <a:rPr lang="en-US" sz="1900" dirty="0"/>
              <a:t>Identify different categories of learners with Special Educational Needs</a:t>
            </a:r>
          </a:p>
          <a:p>
            <a:pPr>
              <a:spcBef>
                <a:spcPts val="0"/>
              </a:spcBef>
              <a:spcAft>
                <a:spcPts val="600"/>
              </a:spcAft>
            </a:pPr>
            <a:r>
              <a:rPr lang="en-US" sz="1900" dirty="0"/>
              <a:t>Engage parents and communities in issues related to inclusion of learners with disabilities</a:t>
            </a:r>
          </a:p>
          <a:p>
            <a:pPr>
              <a:spcBef>
                <a:spcPts val="0"/>
              </a:spcBef>
              <a:spcAft>
                <a:spcPts val="600"/>
              </a:spcAft>
            </a:pPr>
            <a:r>
              <a:rPr lang="en-US" sz="1900" dirty="0"/>
              <a:t>Demonstrate the ability to integrate cross-cutting issues within and across subject areas.</a:t>
            </a:r>
          </a:p>
          <a:p>
            <a:pPr>
              <a:spcBef>
                <a:spcPts val="0"/>
              </a:spcBef>
              <a:spcAft>
                <a:spcPts val="600"/>
              </a:spcAft>
            </a:pPr>
            <a:r>
              <a:rPr lang="en-US" sz="1900" dirty="0"/>
              <a:t>Adapt teaching, learning and assessment approaches.</a:t>
            </a:r>
          </a:p>
          <a:p>
            <a:pPr>
              <a:spcBef>
                <a:spcPts val="0"/>
              </a:spcBef>
              <a:spcAft>
                <a:spcPts val="600"/>
              </a:spcAft>
            </a:pPr>
            <a:r>
              <a:rPr lang="en-US" sz="1900" dirty="0"/>
              <a:t>Assess their individual limitations or needs and strengths.</a:t>
            </a:r>
          </a:p>
          <a:p>
            <a:pPr>
              <a:spcBef>
                <a:spcPts val="0"/>
              </a:spcBef>
              <a:spcAft>
                <a:spcPts val="600"/>
              </a:spcAft>
            </a:pPr>
            <a:r>
              <a:rPr lang="en-US" sz="1900" dirty="0"/>
              <a:t>Use various teaching strategies, adaptations, resources, and technologies to support learners with Special Educational Needs.</a:t>
            </a:r>
          </a:p>
          <a:p>
            <a:pPr>
              <a:spcBef>
                <a:spcPts val="0"/>
              </a:spcBef>
              <a:spcAft>
                <a:spcPts val="600"/>
              </a:spcAft>
            </a:pPr>
            <a:r>
              <a:rPr lang="en-US" sz="1900" dirty="0"/>
              <a:t>Manage inclusive learning and teaching environment.</a:t>
            </a:r>
          </a:p>
          <a:p>
            <a:pPr>
              <a:spcBef>
                <a:spcPts val="0"/>
              </a:spcBef>
              <a:spcAft>
                <a:spcPts val="600"/>
              </a:spcAft>
            </a:pPr>
            <a:r>
              <a:rPr lang="en-US" sz="1900" dirty="0"/>
              <a:t>Demonstrate an understanding of key gender responsive practices in the classroom.</a:t>
            </a:r>
          </a:p>
          <a:p>
            <a:pPr>
              <a:spcBef>
                <a:spcPts val="0"/>
              </a:spcBef>
              <a:spcAft>
                <a:spcPts val="600"/>
              </a:spcAft>
            </a:pPr>
            <a:r>
              <a:rPr lang="en-US" sz="1900" dirty="0"/>
              <a:t>Engage parents and communities on issues related to inclusion of learners with disabilities.</a:t>
            </a:r>
          </a:p>
          <a:p>
            <a:pPr>
              <a:spcBef>
                <a:spcPts val="0"/>
              </a:spcBef>
              <a:spcAft>
                <a:spcPts val="600"/>
              </a:spcAft>
            </a:pPr>
            <a:r>
              <a:rPr lang="en-US" sz="1900" dirty="0"/>
              <a:t>Demonstrate the ability to integrate cross-cutting issues within and across subject areas.</a:t>
            </a:r>
          </a:p>
        </p:txBody>
      </p:sp>
    </p:spTree>
    <p:extLst>
      <p:ext uri="{BB962C8B-B14F-4D97-AF65-F5344CB8AC3E}">
        <p14:creationId xmlns:p14="http://schemas.microsoft.com/office/powerpoint/2010/main" val="88315848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7452" y="604911"/>
            <a:ext cx="10972800" cy="717703"/>
          </a:xfrm>
        </p:spPr>
        <p:txBody>
          <a:bodyPr>
            <a:noAutofit/>
          </a:bodyPr>
          <a:lstStyle/>
          <a:p>
            <a:pPr algn="l"/>
            <a:r>
              <a:rPr lang="en-US" sz="4000" dirty="0"/>
              <a:t/>
            </a:r>
            <a:br>
              <a:rPr lang="en-US" sz="4000" dirty="0"/>
            </a:br>
            <a:r>
              <a:rPr lang="en-US" sz="2800" b="1" dirty="0">
                <a:solidFill>
                  <a:schemeClr val="accent5"/>
                </a:solidFill>
              </a:rPr>
              <a:t>Teaching and learning strategies: Dyscalculia </a:t>
            </a:r>
            <a:endParaRPr lang="en-US" sz="2800" dirty="0">
              <a:solidFill>
                <a:schemeClr val="accent5"/>
              </a:solidFill>
            </a:endParaRPr>
          </a:p>
        </p:txBody>
      </p:sp>
      <p:sp>
        <p:nvSpPr>
          <p:cNvPr id="3" name="Subtitle 2"/>
          <p:cNvSpPr>
            <a:spLocks noGrp="1"/>
          </p:cNvSpPr>
          <p:nvPr>
            <p:ph type="subTitle" idx="1"/>
          </p:nvPr>
        </p:nvSpPr>
        <p:spPr>
          <a:xfrm>
            <a:off x="717453" y="1322614"/>
            <a:ext cx="11085342" cy="3420836"/>
          </a:xfrm>
        </p:spPr>
        <p:txBody>
          <a:bodyPr>
            <a:noAutofit/>
          </a:bodyPr>
          <a:lstStyle/>
          <a:p>
            <a:pPr algn="just"/>
            <a:endParaRPr lang="en-US" sz="2800" dirty="0"/>
          </a:p>
          <a:p>
            <a:pPr marL="342900" indent="-342900" algn="just">
              <a:buFont typeface="Arial" panose="020B0604020202020204" pitchFamily="34" charset="0"/>
              <a:buChar char="•"/>
            </a:pPr>
            <a:r>
              <a:rPr lang="en-US" dirty="0"/>
              <a:t>Allow use of fingers and scratch paper. </a:t>
            </a:r>
          </a:p>
          <a:p>
            <a:pPr marL="342900" indent="-342900" algn="just">
              <a:buFont typeface="Arial" panose="020B0604020202020204" pitchFamily="34" charset="0"/>
              <a:buChar char="•"/>
            </a:pPr>
            <a:r>
              <a:rPr lang="en-US" dirty="0"/>
              <a:t>Use diagrams and draw math concepts. </a:t>
            </a:r>
          </a:p>
          <a:p>
            <a:pPr marL="342900" indent="-342900" algn="just">
              <a:buFont typeface="Arial" panose="020B0604020202020204" pitchFamily="34" charset="0"/>
              <a:buChar char="•"/>
            </a:pPr>
            <a:r>
              <a:rPr lang="en-US" dirty="0"/>
              <a:t>Provide peer assistance. </a:t>
            </a:r>
          </a:p>
          <a:p>
            <a:pPr marL="342900" indent="-342900" algn="just">
              <a:buFont typeface="Arial" panose="020B0604020202020204" pitchFamily="34" charset="0"/>
              <a:buChar char="•"/>
            </a:pPr>
            <a:r>
              <a:rPr lang="en-US" dirty="0"/>
              <a:t>Use concrete material such as buttons, straws, seeds, pebbles, and beads to teach children how to count. </a:t>
            </a:r>
          </a:p>
          <a:p>
            <a:pPr marL="342900" indent="-342900" algn="just">
              <a:buFont typeface="Arial" panose="020B0604020202020204" pitchFamily="34" charset="0"/>
              <a:buChar char="•"/>
            </a:pPr>
            <a:r>
              <a:rPr lang="en-US" dirty="0"/>
              <a:t>Use a lot of visual aids to teach simple mathematical operations and concepts. </a:t>
            </a:r>
          </a:p>
          <a:p>
            <a:pPr algn="just"/>
            <a:endParaRPr lang="en-US" sz="2800" dirty="0"/>
          </a:p>
        </p:txBody>
      </p:sp>
    </p:spTree>
    <p:extLst>
      <p:ext uri="{BB962C8B-B14F-4D97-AF65-F5344CB8AC3E}">
        <p14:creationId xmlns:p14="http://schemas.microsoft.com/office/powerpoint/2010/main" val="121614557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6379" y="334737"/>
            <a:ext cx="10251621" cy="595992"/>
          </a:xfrm>
        </p:spPr>
        <p:txBody>
          <a:bodyPr>
            <a:normAutofit fontScale="90000"/>
          </a:bodyPr>
          <a:lstStyle/>
          <a:p>
            <a:pPr algn="l"/>
            <a:r>
              <a:rPr lang="en-US" dirty="0"/>
              <a:t/>
            </a:r>
            <a:br>
              <a:rPr lang="en-US" dirty="0"/>
            </a:br>
            <a:r>
              <a:rPr lang="en-US" sz="3100" b="1" dirty="0">
                <a:solidFill>
                  <a:schemeClr val="accent5"/>
                </a:solidFill>
              </a:rPr>
              <a:t>Teaching and learning strategies: Dysgraphia </a:t>
            </a:r>
            <a:endParaRPr lang="en-US" sz="3100" dirty="0">
              <a:solidFill>
                <a:schemeClr val="accent5"/>
              </a:solidFill>
            </a:endParaRPr>
          </a:p>
        </p:txBody>
      </p:sp>
      <p:sp>
        <p:nvSpPr>
          <p:cNvPr id="3" name="Subtitle 2"/>
          <p:cNvSpPr>
            <a:spLocks noGrp="1"/>
          </p:cNvSpPr>
          <p:nvPr>
            <p:ph type="subTitle" idx="1"/>
          </p:nvPr>
        </p:nvSpPr>
        <p:spPr>
          <a:xfrm>
            <a:off x="416379" y="1110343"/>
            <a:ext cx="10936249" cy="3437164"/>
          </a:xfrm>
        </p:spPr>
        <p:txBody>
          <a:bodyPr>
            <a:noAutofit/>
          </a:bodyPr>
          <a:lstStyle/>
          <a:p>
            <a:pPr algn="just"/>
            <a:endParaRPr lang="en-US" sz="2800" dirty="0"/>
          </a:p>
          <a:p>
            <a:pPr marL="342900" indent="-342900" algn="just">
              <a:buFont typeface="Arial" panose="020B0604020202020204" pitchFamily="34" charset="0"/>
              <a:buChar char="•"/>
            </a:pPr>
            <a:r>
              <a:rPr lang="en-US" dirty="0"/>
              <a:t>Provide sufficient time for writing activities. </a:t>
            </a:r>
          </a:p>
          <a:p>
            <a:pPr marL="342900" indent="-342900" algn="just">
              <a:buFont typeface="Arial" panose="020B0604020202020204" pitchFamily="34" charset="0"/>
              <a:buChar char="•"/>
            </a:pPr>
            <a:r>
              <a:rPr lang="en-US" dirty="0"/>
              <a:t>Provide notes or outlines to reduce the amount of writing required. </a:t>
            </a:r>
          </a:p>
          <a:p>
            <a:pPr marL="342900" indent="-342900" algn="just">
              <a:buFont typeface="Arial" panose="020B0604020202020204" pitchFamily="34" charset="0"/>
              <a:buChar char="•"/>
            </a:pPr>
            <a:r>
              <a:rPr lang="en-US" dirty="0"/>
              <a:t>Match the posture, pencil grip and position of the paper when a child is writing. </a:t>
            </a:r>
          </a:p>
          <a:p>
            <a:pPr marL="342900" indent="-342900" algn="just">
              <a:buFont typeface="Arial" panose="020B0604020202020204" pitchFamily="34" charset="0"/>
              <a:buChar char="•"/>
            </a:pPr>
            <a:r>
              <a:rPr lang="en-US" dirty="0"/>
              <a:t>Have Learners form letters using clay. </a:t>
            </a:r>
          </a:p>
          <a:p>
            <a:pPr marL="342900" indent="-342900" algn="just">
              <a:buFont typeface="Arial" panose="020B0604020202020204" pitchFamily="34" charset="0"/>
              <a:buChar char="•"/>
            </a:pPr>
            <a:r>
              <a:rPr lang="en-US" dirty="0"/>
              <a:t>Peers with good writing could also become models for those learners, who manifest problems with writing.</a:t>
            </a:r>
          </a:p>
          <a:p>
            <a:pPr algn="just"/>
            <a:endParaRPr lang="en-US" sz="2800" dirty="0"/>
          </a:p>
        </p:txBody>
      </p:sp>
    </p:spTree>
    <p:extLst>
      <p:ext uri="{BB962C8B-B14F-4D97-AF65-F5344CB8AC3E}">
        <p14:creationId xmlns:p14="http://schemas.microsoft.com/office/powerpoint/2010/main" val="377253204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6379" y="365125"/>
            <a:ext cx="10937421" cy="924832"/>
          </a:xfrm>
        </p:spPr>
        <p:txBody>
          <a:bodyPr>
            <a:normAutofit/>
          </a:bodyPr>
          <a:lstStyle/>
          <a:p>
            <a:r>
              <a:rPr lang="en-US" sz="3100" b="1" dirty="0">
                <a:solidFill>
                  <a:schemeClr val="accent5"/>
                </a:solidFill>
              </a:rPr>
              <a:t>Teaching and learning approaches: Dyspraxia </a:t>
            </a:r>
            <a:endParaRPr lang="en-US" sz="3100" dirty="0">
              <a:solidFill>
                <a:schemeClr val="accent5"/>
              </a:solidFill>
            </a:endParaRPr>
          </a:p>
        </p:txBody>
      </p:sp>
      <p:sp>
        <p:nvSpPr>
          <p:cNvPr id="3" name="Content Placeholder 2"/>
          <p:cNvSpPr>
            <a:spLocks noGrp="1"/>
          </p:cNvSpPr>
          <p:nvPr>
            <p:ph idx="1"/>
          </p:nvPr>
        </p:nvSpPr>
        <p:spPr>
          <a:xfrm>
            <a:off x="481693" y="1624693"/>
            <a:ext cx="10872107" cy="3461657"/>
          </a:xfrm>
        </p:spPr>
        <p:txBody>
          <a:bodyPr>
            <a:normAutofit/>
          </a:bodyPr>
          <a:lstStyle/>
          <a:p>
            <a:r>
              <a:rPr lang="en-US" sz="2400" dirty="0"/>
              <a:t>Pre-set learners for touch with verbal prompts, “I’m going to touch your right hand.” </a:t>
            </a:r>
          </a:p>
          <a:p>
            <a:r>
              <a:rPr lang="en-US" sz="2400" dirty="0"/>
              <a:t>Avoid touching from behind or getting too close and make sure peers are aware of this. </a:t>
            </a:r>
          </a:p>
          <a:p>
            <a:r>
              <a:rPr lang="en-US" sz="2400" dirty="0"/>
              <a:t>Provide a quiet place, without auditory or visual distractions, for testing, silent reading or work that requires great concentration. </a:t>
            </a:r>
          </a:p>
          <a:p>
            <a:r>
              <a:rPr lang="en-US" sz="2400" dirty="0"/>
              <a:t>Warn the Learner when bells ring or if a fire drill is scheduled. </a:t>
            </a:r>
          </a:p>
          <a:p>
            <a:r>
              <a:rPr lang="en-US" sz="2400" dirty="0"/>
              <a:t>Whisper when working one to one with the child. </a:t>
            </a:r>
          </a:p>
          <a:p>
            <a:pPr marL="0" indent="0">
              <a:buNone/>
            </a:pPr>
            <a:endParaRPr lang="en-US" dirty="0"/>
          </a:p>
        </p:txBody>
      </p:sp>
    </p:spTree>
    <p:extLst>
      <p:ext uri="{BB962C8B-B14F-4D97-AF65-F5344CB8AC3E}">
        <p14:creationId xmlns:p14="http://schemas.microsoft.com/office/powerpoint/2010/main" val="428986875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693" y="365126"/>
            <a:ext cx="10872107" cy="1022803"/>
          </a:xfrm>
        </p:spPr>
        <p:txBody>
          <a:bodyPr>
            <a:normAutofit fontScale="90000"/>
          </a:bodyPr>
          <a:lstStyle/>
          <a:p>
            <a:r>
              <a:rPr lang="en-US" dirty="0"/>
              <a:t/>
            </a:r>
            <a:br>
              <a:rPr lang="en-US" dirty="0"/>
            </a:br>
            <a:r>
              <a:rPr lang="en-US" sz="3100" b="1" dirty="0">
                <a:solidFill>
                  <a:schemeClr val="accent5"/>
                </a:solidFill>
              </a:rPr>
              <a:t>Teaching and learning approaches: Dysphasia, or Aphasia </a:t>
            </a:r>
            <a:endParaRPr lang="en-US" sz="3100" dirty="0">
              <a:solidFill>
                <a:schemeClr val="accent5"/>
              </a:solidFill>
            </a:endParaRPr>
          </a:p>
        </p:txBody>
      </p:sp>
      <p:sp>
        <p:nvSpPr>
          <p:cNvPr id="3" name="Content Placeholder 2"/>
          <p:cNvSpPr>
            <a:spLocks noGrp="1"/>
          </p:cNvSpPr>
          <p:nvPr>
            <p:ph idx="1"/>
          </p:nvPr>
        </p:nvSpPr>
        <p:spPr>
          <a:xfrm>
            <a:off x="481693" y="1713297"/>
            <a:ext cx="10872107" cy="3168946"/>
          </a:xfrm>
        </p:spPr>
        <p:txBody>
          <a:bodyPr/>
          <a:lstStyle/>
          <a:p>
            <a:pPr marL="0" indent="0">
              <a:buNone/>
            </a:pPr>
            <a:endParaRPr lang="en-US" dirty="0"/>
          </a:p>
          <a:p>
            <a:r>
              <a:rPr lang="en-US" sz="2400" dirty="0"/>
              <a:t>Ensure that learners have the opportunity for a quiet environment. </a:t>
            </a:r>
          </a:p>
          <a:p>
            <a:r>
              <a:rPr lang="en-US" sz="2400" dirty="0"/>
              <a:t>Teachers should communicate slowly, clearly, and repetitively using gestures and pictures. </a:t>
            </a:r>
          </a:p>
          <a:p>
            <a:r>
              <a:rPr lang="en-US" sz="2400" dirty="0"/>
              <a:t>Teachers should simplify sentence structure and reduce the rate of speech. </a:t>
            </a:r>
          </a:p>
          <a:p>
            <a:r>
              <a:rPr lang="en-US" sz="2400" dirty="0"/>
              <a:t>Encourage learners to be as independent as possible. </a:t>
            </a:r>
          </a:p>
          <a:p>
            <a:r>
              <a:rPr lang="en-US" sz="2400" dirty="0"/>
              <a:t>Allow learners as much time as needed without interruption </a:t>
            </a:r>
          </a:p>
          <a:p>
            <a:endParaRPr lang="en-US" dirty="0"/>
          </a:p>
        </p:txBody>
      </p:sp>
    </p:spTree>
    <p:extLst>
      <p:ext uri="{BB962C8B-B14F-4D97-AF65-F5344CB8AC3E}">
        <p14:creationId xmlns:p14="http://schemas.microsoft.com/office/powerpoint/2010/main" val="342393935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762" y="365125"/>
            <a:ext cx="10102655" cy="1662457"/>
          </a:xfrm>
        </p:spPr>
        <p:txBody>
          <a:bodyPr>
            <a:normAutofit/>
          </a:bodyPr>
          <a:lstStyle/>
          <a:p>
            <a:r>
              <a:rPr lang="en-US" sz="4000" b="1" dirty="0">
                <a:solidFill>
                  <a:schemeClr val="accent5"/>
                </a:solidFill>
              </a:rPr>
              <a:t>General Interventions for Learners with Learning Disabilities </a:t>
            </a:r>
            <a:endParaRPr lang="en-US" sz="4000" dirty="0">
              <a:solidFill>
                <a:schemeClr val="accent5"/>
              </a:solidFill>
            </a:endParaRPr>
          </a:p>
        </p:txBody>
      </p:sp>
      <p:sp>
        <p:nvSpPr>
          <p:cNvPr id="3" name="Content Placeholder 2"/>
          <p:cNvSpPr>
            <a:spLocks noGrp="1"/>
          </p:cNvSpPr>
          <p:nvPr>
            <p:ph idx="1"/>
          </p:nvPr>
        </p:nvSpPr>
        <p:spPr>
          <a:xfrm>
            <a:off x="442762" y="2349756"/>
            <a:ext cx="10911038" cy="3626362"/>
          </a:xfrm>
        </p:spPr>
        <p:txBody>
          <a:bodyPr/>
          <a:lstStyle/>
          <a:p>
            <a:pPr marL="457200" indent="-457200"/>
            <a:r>
              <a:rPr lang="en-US" sz="2400" dirty="0"/>
              <a:t>Show, demonstrate and model. </a:t>
            </a:r>
          </a:p>
          <a:p>
            <a:pPr marL="457200" indent="-457200"/>
            <a:r>
              <a:rPr lang="en-US" sz="2400" dirty="0"/>
              <a:t>Utilize multi-sensory learning. </a:t>
            </a:r>
          </a:p>
          <a:p>
            <a:pPr marL="457200" indent="-457200"/>
            <a:r>
              <a:rPr lang="en-US" sz="2400" dirty="0"/>
              <a:t>Avoid disruptive surrounding environment. </a:t>
            </a:r>
          </a:p>
          <a:p>
            <a:pPr marL="457200" indent="-457200"/>
            <a:r>
              <a:rPr lang="en-US" sz="2400" dirty="0"/>
              <a:t>Break information down into smaller units. </a:t>
            </a:r>
          </a:p>
          <a:p>
            <a:pPr marL="457200" indent="-457200"/>
            <a:r>
              <a:rPr lang="en-US" sz="2400" dirty="0"/>
              <a:t> Allow additional time to learners with poor time management skills to complete a task </a:t>
            </a:r>
          </a:p>
          <a:p>
            <a:endParaRPr lang="en-US" dirty="0"/>
          </a:p>
        </p:txBody>
      </p:sp>
    </p:spTree>
    <p:extLst>
      <p:ext uri="{BB962C8B-B14F-4D97-AF65-F5344CB8AC3E}">
        <p14:creationId xmlns:p14="http://schemas.microsoft.com/office/powerpoint/2010/main" val="254040027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0139" y="204108"/>
            <a:ext cx="10157861" cy="636814"/>
          </a:xfrm>
        </p:spPr>
        <p:txBody>
          <a:bodyPr>
            <a:normAutofit/>
          </a:bodyPr>
          <a:lstStyle/>
          <a:p>
            <a:pPr algn="l"/>
            <a:r>
              <a:rPr lang="en-US" sz="3600" b="1" dirty="0">
                <a:solidFill>
                  <a:schemeClr val="accent5"/>
                </a:solidFill>
              </a:rPr>
              <a:t>LEARNERS WITH COMMUNICATION DIFFICULTIES</a:t>
            </a:r>
          </a:p>
        </p:txBody>
      </p:sp>
      <p:sp>
        <p:nvSpPr>
          <p:cNvPr id="3" name="Subtitle 2"/>
          <p:cNvSpPr>
            <a:spLocks noGrp="1"/>
          </p:cNvSpPr>
          <p:nvPr>
            <p:ph type="subTitle" idx="1"/>
          </p:nvPr>
        </p:nvSpPr>
        <p:spPr>
          <a:xfrm>
            <a:off x="510138" y="1053193"/>
            <a:ext cx="11486391" cy="5248216"/>
          </a:xfrm>
        </p:spPr>
        <p:txBody>
          <a:bodyPr>
            <a:noAutofit/>
          </a:bodyPr>
          <a:lstStyle/>
          <a:p>
            <a:pPr algn="l"/>
            <a:r>
              <a:rPr lang="en-US" sz="3200" b="1" dirty="0">
                <a:solidFill>
                  <a:schemeClr val="accent2"/>
                </a:solidFill>
              </a:rPr>
              <a:t>Activity  </a:t>
            </a:r>
            <a:r>
              <a:rPr lang="en-US" b="1" dirty="0">
                <a:solidFill>
                  <a:schemeClr val="accent2"/>
                </a:solidFill>
              </a:rPr>
              <a:t>                                                                                         </a:t>
            </a:r>
            <a:r>
              <a:rPr lang="en-US" dirty="0">
                <a:solidFill>
                  <a:schemeClr val="accent2"/>
                </a:solidFill>
              </a:rPr>
              <a:t>( Group of 5 and presentation)</a:t>
            </a:r>
            <a:endParaRPr lang="en-US" b="1" dirty="0">
              <a:solidFill>
                <a:schemeClr val="accent2"/>
              </a:solidFill>
            </a:endParaRPr>
          </a:p>
          <a:p>
            <a:pPr algn="l"/>
            <a:endParaRPr lang="en-US" b="1" dirty="0">
              <a:solidFill>
                <a:schemeClr val="accent2"/>
              </a:solidFill>
            </a:endParaRPr>
          </a:p>
          <a:p>
            <a:pPr algn="l"/>
            <a:r>
              <a:rPr lang="en-US" i="1" dirty="0"/>
              <a:t>Read the scenario and respond to the questions on page 46:</a:t>
            </a:r>
          </a:p>
          <a:p>
            <a:pPr algn="l"/>
            <a:r>
              <a:rPr lang="en-US" dirty="0" err="1"/>
              <a:t>Kalisa</a:t>
            </a:r>
            <a:r>
              <a:rPr lang="en-US" dirty="0"/>
              <a:t> is a 10-year-old boy at GS </a:t>
            </a:r>
            <a:r>
              <a:rPr lang="en-US" dirty="0" err="1"/>
              <a:t>Kabazi</a:t>
            </a:r>
            <a:r>
              <a:rPr lang="en-US" dirty="0"/>
              <a:t> and has a stammering problem. He fears talking in public because other children laugh at him when he is talking and responding to the teacher in class. When teachers invite him to give an answer in the </a:t>
            </a:r>
            <a:r>
              <a:rPr lang="en-US" dirty="0" err="1"/>
              <a:t>class,he</a:t>
            </a:r>
            <a:r>
              <a:rPr lang="en-US" dirty="0"/>
              <a:t> answers with panic. </a:t>
            </a:r>
          </a:p>
          <a:p>
            <a:pPr marL="342900" indent="-342900" algn="l">
              <a:buFont typeface="Arial" panose="020B0604020202020204" pitchFamily="34" charset="0"/>
              <a:buChar char="•"/>
            </a:pPr>
            <a:r>
              <a:rPr lang="en-US" dirty="0"/>
              <a:t>Which type of disability is </a:t>
            </a:r>
            <a:r>
              <a:rPr lang="en-US" dirty="0" err="1"/>
              <a:t>Kalisa</a:t>
            </a:r>
            <a:r>
              <a:rPr lang="en-US" dirty="0"/>
              <a:t> likely to be having? </a:t>
            </a:r>
          </a:p>
          <a:p>
            <a:pPr marL="342900" indent="-342900" algn="l">
              <a:buFont typeface="Arial" panose="020B0604020202020204" pitchFamily="34" charset="0"/>
              <a:buChar char="•"/>
            </a:pPr>
            <a:r>
              <a:rPr lang="en-US" dirty="0"/>
              <a:t>Explain the problems that </a:t>
            </a:r>
            <a:r>
              <a:rPr lang="en-US" dirty="0" err="1"/>
              <a:t>Kalisa</a:t>
            </a:r>
            <a:r>
              <a:rPr lang="en-US" dirty="0"/>
              <a:t> faces in class. </a:t>
            </a:r>
          </a:p>
          <a:p>
            <a:pPr marL="342900" indent="-342900" algn="l">
              <a:buFont typeface="Arial" panose="020B0604020202020204" pitchFamily="34" charset="0"/>
              <a:buChar char="•"/>
            </a:pPr>
            <a:r>
              <a:rPr lang="en-US" dirty="0"/>
              <a:t>Have you ever met people who have communication difficulties? How would you define communication difficulties? </a:t>
            </a:r>
          </a:p>
          <a:p>
            <a:pPr marL="342900" indent="-342900" algn="l">
              <a:buFont typeface="Arial" panose="020B0604020202020204" pitchFamily="34" charset="0"/>
              <a:buChar char="•"/>
            </a:pPr>
            <a:r>
              <a:rPr lang="en-US" dirty="0"/>
              <a:t>What is the difference between speech and language difficulties?</a:t>
            </a:r>
          </a:p>
          <a:p>
            <a:pPr algn="l"/>
            <a:r>
              <a:rPr lang="en-US" sz="2800" b="1" dirty="0"/>
              <a:t> </a:t>
            </a:r>
            <a:endParaRPr lang="en-US" sz="2800" dirty="0"/>
          </a:p>
          <a:p>
            <a:pPr algn="l"/>
            <a:endParaRPr lang="en-US" sz="2800" dirty="0"/>
          </a:p>
          <a:p>
            <a:pPr algn="l"/>
            <a:r>
              <a:rPr lang="en-US" sz="2800" dirty="0"/>
              <a:t> </a:t>
            </a:r>
          </a:p>
          <a:p>
            <a:pPr marL="342900" indent="-342900" algn="l">
              <a:buFont typeface="Arial" panose="020B0604020202020204" pitchFamily="34" charset="0"/>
              <a:buChar char="•"/>
            </a:pPr>
            <a:endParaRPr lang="en-US" sz="2800" b="1" dirty="0"/>
          </a:p>
        </p:txBody>
      </p:sp>
    </p:spTree>
    <p:extLst>
      <p:ext uri="{BB962C8B-B14F-4D97-AF65-F5344CB8AC3E}">
        <p14:creationId xmlns:p14="http://schemas.microsoft.com/office/powerpoint/2010/main" val="101273975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0139" y="204108"/>
            <a:ext cx="10157861" cy="636814"/>
          </a:xfrm>
        </p:spPr>
        <p:txBody>
          <a:bodyPr>
            <a:normAutofit/>
          </a:bodyPr>
          <a:lstStyle/>
          <a:p>
            <a:pPr algn="l"/>
            <a:r>
              <a:rPr lang="en-US" sz="3600" b="1" dirty="0">
                <a:solidFill>
                  <a:schemeClr val="accent5"/>
                </a:solidFill>
              </a:rPr>
              <a:t>LEARNERS WITH COMMUNICATION DIFFICULTIES</a:t>
            </a:r>
          </a:p>
        </p:txBody>
      </p:sp>
      <p:sp>
        <p:nvSpPr>
          <p:cNvPr id="3" name="Subtitle 2"/>
          <p:cNvSpPr>
            <a:spLocks noGrp="1"/>
          </p:cNvSpPr>
          <p:nvPr>
            <p:ph type="subTitle" idx="1"/>
          </p:nvPr>
        </p:nvSpPr>
        <p:spPr>
          <a:xfrm>
            <a:off x="510139" y="1420941"/>
            <a:ext cx="11456574" cy="4294060"/>
          </a:xfrm>
        </p:spPr>
        <p:txBody>
          <a:bodyPr>
            <a:noAutofit/>
          </a:bodyPr>
          <a:lstStyle/>
          <a:p>
            <a:pPr algn="l"/>
            <a:r>
              <a:rPr lang="en-US" sz="2800" dirty="0">
                <a:solidFill>
                  <a:schemeClr val="accent2"/>
                </a:solidFill>
              </a:rPr>
              <a:t>Definition</a:t>
            </a:r>
          </a:p>
          <a:p>
            <a:pPr algn="l"/>
            <a:endParaRPr lang="en-US" sz="2800" dirty="0">
              <a:solidFill>
                <a:schemeClr val="accent2"/>
              </a:solidFill>
            </a:endParaRPr>
          </a:p>
          <a:p>
            <a:pPr algn="l"/>
            <a:endParaRPr lang="en-US" sz="2800" dirty="0">
              <a:solidFill>
                <a:schemeClr val="accent2"/>
              </a:solidFill>
            </a:endParaRPr>
          </a:p>
          <a:p>
            <a:pPr marL="800100" lvl="1" indent="-342900" algn="l">
              <a:buFont typeface="Arial" panose="020B0604020202020204" pitchFamily="34" charset="0"/>
              <a:buChar char="•"/>
            </a:pPr>
            <a:r>
              <a:rPr lang="en-US" sz="2800" b="1" dirty="0"/>
              <a:t>Communication difficulty</a:t>
            </a:r>
            <a:r>
              <a:rPr lang="en-US" sz="2800" dirty="0"/>
              <a:t>: disturbances in the normal speech and language process.</a:t>
            </a:r>
          </a:p>
          <a:p>
            <a:pPr marL="800100" lvl="1" indent="-342900" algn="l">
              <a:buFont typeface="Arial" panose="020B0604020202020204" pitchFamily="34" charset="0"/>
              <a:buChar char="•"/>
            </a:pPr>
            <a:r>
              <a:rPr lang="en-US" sz="2800" dirty="0"/>
              <a:t>It is classified into </a:t>
            </a:r>
            <a:r>
              <a:rPr lang="en-US" sz="2800" b="1" dirty="0"/>
              <a:t>speech</a:t>
            </a:r>
            <a:r>
              <a:rPr lang="en-US" sz="2800" dirty="0"/>
              <a:t> difficulties &amp; </a:t>
            </a:r>
            <a:r>
              <a:rPr lang="en-US" sz="2800" b="1" dirty="0"/>
              <a:t>Language</a:t>
            </a:r>
            <a:r>
              <a:rPr lang="en-US" sz="2800" dirty="0"/>
              <a:t> difficulties </a:t>
            </a:r>
          </a:p>
          <a:p>
            <a:pPr algn="l"/>
            <a:endParaRPr lang="en-US" sz="2800" dirty="0"/>
          </a:p>
          <a:p>
            <a:pPr algn="l"/>
            <a:r>
              <a:rPr lang="en-US" sz="2800" dirty="0"/>
              <a:t> </a:t>
            </a:r>
          </a:p>
          <a:p>
            <a:pPr marL="342900" indent="-342900" algn="l">
              <a:buFont typeface="Arial" panose="020B0604020202020204" pitchFamily="34" charset="0"/>
              <a:buChar char="•"/>
            </a:pPr>
            <a:endParaRPr lang="en-US" sz="2800" b="1" dirty="0"/>
          </a:p>
        </p:txBody>
      </p:sp>
    </p:spTree>
    <p:extLst>
      <p:ext uri="{BB962C8B-B14F-4D97-AF65-F5344CB8AC3E}">
        <p14:creationId xmlns:p14="http://schemas.microsoft.com/office/powerpoint/2010/main" val="393798368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5075" y="424544"/>
            <a:ext cx="10177112" cy="636814"/>
          </a:xfrm>
        </p:spPr>
        <p:txBody>
          <a:bodyPr>
            <a:normAutofit fontScale="90000"/>
          </a:bodyPr>
          <a:lstStyle/>
          <a:p>
            <a:pPr algn="l"/>
            <a:r>
              <a:rPr lang="en-US" dirty="0"/>
              <a:t/>
            </a:r>
            <a:br>
              <a:rPr lang="en-US" dirty="0"/>
            </a:br>
            <a:r>
              <a:rPr lang="en-US" sz="3100" b="1" dirty="0">
                <a:solidFill>
                  <a:schemeClr val="accent5"/>
                </a:solidFill>
              </a:rPr>
              <a:t>SPEECH DIFFICULTIES </a:t>
            </a:r>
            <a:endParaRPr lang="en-US" sz="3100" dirty="0">
              <a:solidFill>
                <a:schemeClr val="accent5"/>
              </a:solidFill>
            </a:endParaRPr>
          </a:p>
        </p:txBody>
      </p:sp>
      <p:sp>
        <p:nvSpPr>
          <p:cNvPr id="3" name="Subtitle 2"/>
          <p:cNvSpPr>
            <a:spLocks noGrp="1"/>
          </p:cNvSpPr>
          <p:nvPr>
            <p:ph type="subTitle" idx="1"/>
          </p:nvPr>
        </p:nvSpPr>
        <p:spPr>
          <a:xfrm>
            <a:off x="791328" y="1789327"/>
            <a:ext cx="10838420" cy="2702774"/>
          </a:xfrm>
        </p:spPr>
        <p:txBody>
          <a:bodyPr>
            <a:normAutofit/>
          </a:bodyPr>
          <a:lstStyle/>
          <a:p>
            <a:pPr marL="342900" indent="-342900" algn="l">
              <a:buFont typeface="Arial" panose="020B0604020202020204" pitchFamily="34" charset="0"/>
              <a:buChar char="•"/>
            </a:pPr>
            <a:r>
              <a:rPr lang="en-US" sz="2800" dirty="0"/>
              <a:t>Speech difficulties: difficulties in producing sound as well as difficulties of voice quality and fluency. </a:t>
            </a:r>
          </a:p>
          <a:p>
            <a:pPr marL="342900" indent="-342900" algn="l">
              <a:buFont typeface="Arial" panose="020B0604020202020204" pitchFamily="34" charset="0"/>
              <a:buChar char="•"/>
            </a:pPr>
            <a:r>
              <a:rPr lang="en-US" sz="2800" dirty="0"/>
              <a:t>There are three types of speech difficulties namely </a:t>
            </a:r>
            <a:r>
              <a:rPr lang="en-US" sz="2800" b="1" dirty="0"/>
              <a:t>articulation</a:t>
            </a:r>
            <a:r>
              <a:rPr lang="en-US" sz="2800" dirty="0"/>
              <a:t>, </a:t>
            </a:r>
            <a:r>
              <a:rPr lang="en-US" sz="2800" b="1" dirty="0"/>
              <a:t>fluency </a:t>
            </a:r>
            <a:r>
              <a:rPr lang="en-US" sz="2800" dirty="0"/>
              <a:t>and </a:t>
            </a:r>
            <a:r>
              <a:rPr lang="en-US" sz="2800" b="1" dirty="0"/>
              <a:t>voice </a:t>
            </a:r>
            <a:r>
              <a:rPr lang="en-US" sz="2800" dirty="0"/>
              <a:t>difficulties. </a:t>
            </a:r>
          </a:p>
        </p:txBody>
      </p:sp>
    </p:spTree>
    <p:extLst>
      <p:ext uri="{BB962C8B-B14F-4D97-AF65-F5344CB8AC3E}">
        <p14:creationId xmlns:p14="http://schemas.microsoft.com/office/powerpoint/2010/main" val="112951588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0514" y="416379"/>
            <a:ext cx="10167486" cy="718457"/>
          </a:xfrm>
        </p:spPr>
        <p:txBody>
          <a:bodyPr>
            <a:normAutofit fontScale="90000"/>
          </a:bodyPr>
          <a:lstStyle/>
          <a:p>
            <a:pPr algn="l"/>
            <a:r>
              <a:rPr lang="en-US" dirty="0"/>
              <a:t/>
            </a:r>
            <a:br>
              <a:rPr lang="en-US" dirty="0"/>
            </a:br>
            <a:r>
              <a:rPr lang="en-US" sz="3100" b="1" dirty="0">
                <a:solidFill>
                  <a:schemeClr val="accent5"/>
                </a:solidFill>
              </a:rPr>
              <a:t>Language difficulties </a:t>
            </a:r>
            <a:endParaRPr lang="en-US" sz="3100" dirty="0">
              <a:solidFill>
                <a:schemeClr val="accent5"/>
              </a:solidFill>
            </a:endParaRPr>
          </a:p>
        </p:txBody>
      </p:sp>
      <p:sp>
        <p:nvSpPr>
          <p:cNvPr id="3" name="Subtitle 2"/>
          <p:cNvSpPr>
            <a:spLocks noGrp="1"/>
          </p:cNvSpPr>
          <p:nvPr>
            <p:ph type="subTitle" idx="1"/>
          </p:nvPr>
        </p:nvSpPr>
        <p:spPr>
          <a:xfrm>
            <a:off x="500514" y="1404258"/>
            <a:ext cx="10167486" cy="1983922"/>
          </a:xfrm>
        </p:spPr>
        <p:txBody>
          <a:bodyPr>
            <a:normAutofit fontScale="92500" lnSpcReduction="10000"/>
          </a:bodyPr>
          <a:lstStyle/>
          <a:p>
            <a:endParaRPr lang="en-US" dirty="0"/>
          </a:p>
          <a:p>
            <a:pPr marL="342900" indent="-342900" algn="l">
              <a:buFont typeface="Arial" panose="020B0604020202020204" pitchFamily="34" charset="0"/>
              <a:buChar char="•"/>
            </a:pPr>
            <a:r>
              <a:rPr lang="en-US" sz="2800" dirty="0"/>
              <a:t>A language difficulty occurs when a learner is unable to compose his/her thoughts, ideas, and messages using a language </a:t>
            </a:r>
          </a:p>
          <a:p>
            <a:pPr marL="342900" indent="-342900" algn="l">
              <a:buFont typeface="Arial" panose="020B0604020202020204" pitchFamily="34" charset="0"/>
              <a:buChar char="•"/>
            </a:pPr>
            <a:r>
              <a:rPr lang="en-US" sz="2800" dirty="0"/>
              <a:t>Types of language difficulty are receptive and expressive language difficulties. </a:t>
            </a:r>
          </a:p>
        </p:txBody>
      </p:sp>
    </p:spTree>
    <p:extLst>
      <p:ext uri="{BB962C8B-B14F-4D97-AF65-F5344CB8AC3E}">
        <p14:creationId xmlns:p14="http://schemas.microsoft.com/office/powerpoint/2010/main" val="369733681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8265" y="359230"/>
            <a:ext cx="10109735" cy="693964"/>
          </a:xfrm>
        </p:spPr>
        <p:txBody>
          <a:bodyPr>
            <a:normAutofit/>
          </a:bodyPr>
          <a:lstStyle/>
          <a:p>
            <a:pPr algn="l"/>
            <a:r>
              <a:rPr lang="en-US" sz="3600" b="1" dirty="0">
                <a:solidFill>
                  <a:schemeClr val="accent5"/>
                </a:solidFill>
              </a:rPr>
              <a:t>Causes of speech difficulties</a:t>
            </a:r>
          </a:p>
        </p:txBody>
      </p:sp>
      <p:sp>
        <p:nvSpPr>
          <p:cNvPr id="3" name="Subtitle 2"/>
          <p:cNvSpPr>
            <a:spLocks noGrp="1"/>
          </p:cNvSpPr>
          <p:nvPr>
            <p:ph type="subTitle" idx="1"/>
          </p:nvPr>
        </p:nvSpPr>
        <p:spPr>
          <a:xfrm>
            <a:off x="558265" y="1053194"/>
            <a:ext cx="10442669" cy="3634215"/>
          </a:xfrm>
        </p:spPr>
        <p:txBody>
          <a:bodyPr>
            <a:normAutofit/>
          </a:bodyPr>
          <a:lstStyle/>
          <a:p>
            <a:endParaRPr lang="en-US" dirty="0"/>
          </a:p>
          <a:p>
            <a:pPr marL="342900" indent="-342900" algn="l">
              <a:buFont typeface="Arial" panose="020B0604020202020204" pitchFamily="34" charset="0"/>
              <a:buChar char="•"/>
            </a:pPr>
            <a:r>
              <a:rPr lang="en-US" sz="2800" dirty="0"/>
              <a:t>Structural defects affecting the organs of speech for example, cleft palate or cleft lip. </a:t>
            </a:r>
          </a:p>
          <a:p>
            <a:pPr marL="342900" indent="-342900" algn="l">
              <a:buFont typeface="Arial" panose="020B0604020202020204" pitchFamily="34" charset="0"/>
              <a:buChar char="•"/>
            </a:pPr>
            <a:r>
              <a:rPr lang="en-US" sz="2800" dirty="0"/>
              <a:t>Psychomotor difficulties like in activating organs of speech </a:t>
            </a:r>
          </a:p>
          <a:p>
            <a:pPr marL="342900" indent="-342900" algn="l">
              <a:buFont typeface="Arial" panose="020B0604020202020204" pitchFamily="34" charset="0"/>
              <a:buChar char="•"/>
            </a:pPr>
            <a:r>
              <a:rPr lang="en-US" sz="2800" dirty="0"/>
              <a:t>Delayed language development , growth and </a:t>
            </a:r>
            <a:r>
              <a:rPr lang="en-US" sz="2800" dirty="0" err="1"/>
              <a:t>developmen</a:t>
            </a:r>
            <a:r>
              <a:rPr lang="en-US" sz="2800" dirty="0"/>
              <a:t> lagging behind their peers. </a:t>
            </a:r>
          </a:p>
          <a:p>
            <a:pPr marL="342900" indent="-342900" algn="l">
              <a:buFont typeface="Arial" panose="020B0604020202020204" pitchFamily="34" charset="0"/>
              <a:buChar char="•"/>
            </a:pPr>
            <a:r>
              <a:rPr lang="en-US" sz="2800" dirty="0"/>
              <a:t>Hearing impairment is a major cause of articulation difficulties. </a:t>
            </a:r>
          </a:p>
          <a:p>
            <a:pPr algn="l"/>
            <a:endParaRPr lang="en-US" sz="2800" dirty="0"/>
          </a:p>
          <a:p>
            <a:pPr algn="l"/>
            <a:endParaRPr lang="en-US" dirty="0"/>
          </a:p>
        </p:txBody>
      </p:sp>
    </p:spTree>
    <p:extLst>
      <p:ext uri="{BB962C8B-B14F-4D97-AF65-F5344CB8AC3E}">
        <p14:creationId xmlns:p14="http://schemas.microsoft.com/office/powerpoint/2010/main" val="4010274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3575"/>
          </a:xfrm>
        </p:spPr>
        <p:txBody>
          <a:bodyPr>
            <a:normAutofit/>
          </a:bodyPr>
          <a:lstStyle/>
          <a:p>
            <a:pPr algn="ctr"/>
            <a:r>
              <a:rPr lang="en-US" sz="4000" b="1" dirty="0">
                <a:solidFill>
                  <a:srgbClr val="006BBC"/>
                </a:solidFill>
                <a:latin typeface="+mn-lt"/>
              </a:rPr>
              <a:t>Module Units</a:t>
            </a:r>
          </a:p>
        </p:txBody>
      </p:sp>
      <p:sp>
        <p:nvSpPr>
          <p:cNvPr id="3" name="Content Placeholder 2"/>
          <p:cNvSpPr>
            <a:spLocks noGrp="1"/>
          </p:cNvSpPr>
          <p:nvPr>
            <p:ph idx="1"/>
          </p:nvPr>
        </p:nvSpPr>
        <p:spPr>
          <a:xfrm>
            <a:off x="838200" y="1157981"/>
            <a:ext cx="10515600" cy="4887712"/>
          </a:xfrm>
        </p:spPr>
        <p:txBody>
          <a:bodyPr>
            <a:normAutofit fontScale="92500" lnSpcReduction="10000"/>
          </a:bodyPr>
          <a:lstStyle/>
          <a:p>
            <a:pPr marL="0" indent="0">
              <a:buNone/>
            </a:pPr>
            <a:r>
              <a:rPr lang="en-US" b="1" dirty="0">
                <a:solidFill>
                  <a:schemeClr val="accent4"/>
                </a:solidFill>
              </a:rPr>
              <a:t>This module covers 6 units</a:t>
            </a:r>
            <a:r>
              <a:rPr lang="en-US" dirty="0">
                <a:solidFill>
                  <a:schemeClr val="accent4"/>
                </a:solidFill>
              </a:rPr>
              <a:t>:</a:t>
            </a:r>
          </a:p>
          <a:p>
            <a:pPr marL="0" indent="0">
              <a:buNone/>
            </a:pPr>
            <a:endParaRPr lang="en-US" sz="2600" dirty="0"/>
          </a:p>
          <a:p>
            <a:pPr lvl="1"/>
            <a:r>
              <a:rPr lang="en-US" sz="2600" b="1" dirty="0"/>
              <a:t>Unit 1: Introduction to inclusive education</a:t>
            </a:r>
          </a:p>
          <a:p>
            <a:pPr lvl="1"/>
            <a:endParaRPr lang="en-US" sz="2600" b="1" dirty="0"/>
          </a:p>
          <a:p>
            <a:pPr lvl="1"/>
            <a:r>
              <a:rPr lang="en-US" sz="2600" b="1" dirty="0"/>
              <a:t>Unit 2 :Categories of learners with special educational needs</a:t>
            </a:r>
          </a:p>
          <a:p>
            <a:pPr lvl="1"/>
            <a:endParaRPr lang="en-US" sz="2600" b="1" dirty="0"/>
          </a:p>
          <a:p>
            <a:pPr lvl="1"/>
            <a:r>
              <a:rPr lang="en-US" sz="2600" b="1" dirty="0"/>
              <a:t>Unit 3 : Identification, assessment and referral for learners with disabilities</a:t>
            </a:r>
          </a:p>
          <a:p>
            <a:pPr marL="457200" lvl="1" indent="0">
              <a:buNone/>
            </a:pPr>
            <a:endParaRPr lang="en-US" sz="2600" b="1" dirty="0"/>
          </a:p>
          <a:p>
            <a:pPr lvl="1"/>
            <a:r>
              <a:rPr lang="en-US" sz="2600" b="1" dirty="0"/>
              <a:t>Unit 4: Parental and community involvement in inclusive education</a:t>
            </a:r>
          </a:p>
          <a:p>
            <a:pPr lvl="1"/>
            <a:endParaRPr lang="en-US" sz="2600" b="1" dirty="0"/>
          </a:p>
          <a:p>
            <a:pPr lvl="1"/>
            <a:r>
              <a:rPr lang="en-US" sz="2600" b="1" dirty="0"/>
              <a:t>Unit 5: Gender and inclusive strategies in teaching and learning</a:t>
            </a:r>
          </a:p>
          <a:p>
            <a:pPr lvl="1"/>
            <a:endParaRPr lang="en-US" sz="2600" b="1" dirty="0"/>
          </a:p>
          <a:p>
            <a:pPr lvl="1"/>
            <a:r>
              <a:rPr lang="en-US" sz="2600" b="1" dirty="0"/>
              <a:t>Unit 6: Cross- cutting issues</a:t>
            </a:r>
          </a:p>
          <a:p>
            <a:endParaRPr lang="en-US" dirty="0"/>
          </a:p>
        </p:txBody>
      </p:sp>
    </p:spTree>
    <p:extLst>
      <p:ext uri="{BB962C8B-B14F-4D97-AF65-F5344CB8AC3E}">
        <p14:creationId xmlns:p14="http://schemas.microsoft.com/office/powerpoint/2010/main" val="376199260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4573" y="359229"/>
            <a:ext cx="10133427" cy="677635"/>
          </a:xfrm>
        </p:spPr>
        <p:txBody>
          <a:bodyPr>
            <a:normAutofit fontScale="90000"/>
          </a:bodyPr>
          <a:lstStyle/>
          <a:p>
            <a:pPr algn="l"/>
            <a:r>
              <a:rPr lang="en-US" dirty="0"/>
              <a:t/>
            </a:r>
            <a:br>
              <a:rPr lang="en-US" dirty="0"/>
            </a:br>
            <a:r>
              <a:rPr lang="en-US" sz="4000" b="1" dirty="0">
                <a:solidFill>
                  <a:schemeClr val="accent5"/>
                </a:solidFill>
              </a:rPr>
              <a:t>Causes of Language Difficulties </a:t>
            </a:r>
            <a:endParaRPr lang="en-US" sz="4000" dirty="0">
              <a:solidFill>
                <a:schemeClr val="accent5"/>
              </a:solidFill>
            </a:endParaRPr>
          </a:p>
        </p:txBody>
      </p:sp>
      <p:sp>
        <p:nvSpPr>
          <p:cNvPr id="3" name="Subtitle 2"/>
          <p:cNvSpPr>
            <a:spLocks noGrp="1"/>
          </p:cNvSpPr>
          <p:nvPr>
            <p:ph type="subTitle" idx="1"/>
          </p:nvPr>
        </p:nvSpPr>
        <p:spPr>
          <a:xfrm>
            <a:off x="534573" y="1036864"/>
            <a:ext cx="10705514" cy="3184072"/>
          </a:xfrm>
        </p:spPr>
        <p:txBody>
          <a:bodyPr>
            <a:normAutofit lnSpcReduction="10000"/>
          </a:bodyPr>
          <a:lstStyle/>
          <a:p>
            <a:pPr algn="l"/>
            <a:endParaRPr lang="en-US" dirty="0"/>
          </a:p>
          <a:p>
            <a:pPr marL="342900" indent="-342900" algn="l">
              <a:buFont typeface="Arial" panose="020B0604020202020204" pitchFamily="34" charset="0"/>
              <a:buChar char="•"/>
            </a:pPr>
            <a:r>
              <a:rPr lang="en-US" sz="2800" dirty="0"/>
              <a:t>Memory deficits. </a:t>
            </a:r>
          </a:p>
          <a:p>
            <a:pPr marL="342900" indent="-342900" algn="l">
              <a:buFont typeface="Arial" panose="020B0604020202020204" pitchFamily="34" charset="0"/>
              <a:buChar char="•"/>
            </a:pPr>
            <a:r>
              <a:rPr lang="en-US" sz="2800" dirty="0"/>
              <a:t>Encoding and decoding difficulties. </a:t>
            </a:r>
          </a:p>
          <a:p>
            <a:pPr marL="342900" indent="-342900" algn="l">
              <a:buFont typeface="Arial" panose="020B0604020202020204" pitchFamily="34" charset="0"/>
              <a:buChar char="•"/>
            </a:pPr>
            <a:r>
              <a:rPr lang="en-US" sz="2800" dirty="0"/>
              <a:t>Problems related to vocabulary acquisition and sentence construction. </a:t>
            </a:r>
          </a:p>
          <a:p>
            <a:pPr marL="342900" indent="-342900" algn="l">
              <a:buFont typeface="Arial" panose="020B0604020202020204" pitchFamily="34" charset="0"/>
              <a:buChar char="•"/>
            </a:pPr>
            <a:r>
              <a:rPr lang="en-US" sz="2800" dirty="0"/>
              <a:t>Attention deficits. </a:t>
            </a:r>
          </a:p>
          <a:p>
            <a:pPr marL="342900" indent="-342900" algn="l">
              <a:buFont typeface="Arial" panose="020B0604020202020204" pitchFamily="34" charset="0"/>
              <a:buChar char="•"/>
            </a:pPr>
            <a:r>
              <a:rPr lang="en-US" sz="2800" dirty="0"/>
              <a:t>Inability to associate the message received through the sense and what they symbolize or with previous experience.</a:t>
            </a:r>
          </a:p>
          <a:p>
            <a:pPr algn="l"/>
            <a:endParaRPr lang="en-US" dirty="0"/>
          </a:p>
        </p:txBody>
      </p:sp>
    </p:spTree>
    <p:extLst>
      <p:ext uri="{BB962C8B-B14F-4D97-AF65-F5344CB8AC3E}">
        <p14:creationId xmlns:p14="http://schemas.microsoft.com/office/powerpoint/2010/main" val="186746107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4186" y="144024"/>
            <a:ext cx="10824885" cy="636815"/>
          </a:xfrm>
        </p:spPr>
        <p:txBody>
          <a:bodyPr>
            <a:noAutofit/>
          </a:bodyPr>
          <a:lstStyle/>
          <a:p>
            <a:pPr algn="l"/>
            <a:r>
              <a:rPr lang="en-US" sz="3600" b="1" dirty="0">
                <a:solidFill>
                  <a:schemeClr val="accent5"/>
                </a:solidFill>
              </a:rPr>
              <a:t>Characteristics of learners with communication difficulties</a:t>
            </a:r>
          </a:p>
        </p:txBody>
      </p:sp>
      <p:sp>
        <p:nvSpPr>
          <p:cNvPr id="3" name="Subtitle 2"/>
          <p:cNvSpPr>
            <a:spLocks noGrp="1"/>
          </p:cNvSpPr>
          <p:nvPr>
            <p:ph type="subTitle" idx="1"/>
          </p:nvPr>
        </p:nvSpPr>
        <p:spPr>
          <a:xfrm>
            <a:off x="558265" y="1110342"/>
            <a:ext cx="10470806" cy="4740041"/>
          </a:xfrm>
        </p:spPr>
        <p:txBody>
          <a:bodyPr>
            <a:normAutofit fontScale="92500" lnSpcReduction="10000"/>
          </a:bodyPr>
          <a:lstStyle/>
          <a:p>
            <a:pPr algn="l"/>
            <a:endParaRPr lang="en-US" sz="2800" dirty="0"/>
          </a:p>
          <a:p>
            <a:pPr marL="342900" indent="-342900" algn="l">
              <a:buFont typeface="Arial" panose="020B0604020202020204" pitchFamily="34" charset="0"/>
              <a:buChar char="•"/>
            </a:pPr>
            <a:r>
              <a:rPr lang="en-US" sz="3000" dirty="0"/>
              <a:t>Problems in earning subject content that demands oral or written language.</a:t>
            </a:r>
          </a:p>
          <a:p>
            <a:pPr marL="342900" indent="-342900" algn="l">
              <a:buFont typeface="Arial" panose="020B0604020202020204" pitchFamily="34" charset="0"/>
              <a:buChar char="•"/>
            </a:pPr>
            <a:r>
              <a:rPr lang="en-US" sz="3000" dirty="0"/>
              <a:t>Too low or too high pitch. </a:t>
            </a:r>
          </a:p>
          <a:p>
            <a:pPr marL="342900" indent="-342900" algn="l">
              <a:buFont typeface="Arial" panose="020B0604020202020204" pitchFamily="34" charset="0"/>
              <a:buChar char="•"/>
            </a:pPr>
            <a:r>
              <a:rPr lang="en-US" sz="3000" dirty="0"/>
              <a:t>Not taking part in conversations. </a:t>
            </a:r>
          </a:p>
          <a:p>
            <a:pPr marL="342900" indent="-342900" algn="l">
              <a:buFont typeface="Arial" panose="020B0604020202020204" pitchFamily="34" charset="0"/>
              <a:buChar char="•"/>
            </a:pPr>
            <a:r>
              <a:rPr lang="en-US" sz="3000" dirty="0"/>
              <a:t>Tendency to speak in isolated words and short sentences </a:t>
            </a:r>
          </a:p>
          <a:p>
            <a:pPr marL="342900" indent="-342900" algn="l">
              <a:buFont typeface="Arial" panose="020B0604020202020204" pitchFamily="34" charset="0"/>
              <a:buChar char="•"/>
            </a:pPr>
            <a:r>
              <a:rPr lang="en-US" sz="3000" dirty="0"/>
              <a:t>Difficulty putting words together to make sentences. </a:t>
            </a:r>
          </a:p>
          <a:p>
            <a:pPr marL="342900" indent="-342900" algn="l">
              <a:buFont typeface="Arial" panose="020B0604020202020204" pitchFamily="34" charset="0"/>
              <a:buChar char="•"/>
            </a:pPr>
            <a:r>
              <a:rPr lang="en-US" sz="3000" dirty="0"/>
              <a:t>Using incoherent speech. </a:t>
            </a:r>
          </a:p>
          <a:p>
            <a:pPr marL="342900" indent="-342900" algn="l">
              <a:buFont typeface="Arial" panose="020B0604020202020204" pitchFamily="34" charset="0"/>
              <a:buChar char="•"/>
            </a:pPr>
            <a:r>
              <a:rPr lang="en-US" sz="3000" dirty="0"/>
              <a:t>Not responding to voices or everyday sounds. </a:t>
            </a:r>
          </a:p>
          <a:p>
            <a:pPr marL="342900" indent="-342900" algn="l">
              <a:buFont typeface="Arial" panose="020B0604020202020204" pitchFamily="34" charset="0"/>
              <a:buChar char="•"/>
            </a:pPr>
            <a:r>
              <a:rPr lang="en-US" sz="3000" dirty="0"/>
              <a:t>Stammering or stuttering. </a:t>
            </a:r>
          </a:p>
          <a:p>
            <a:pPr marL="342900" indent="-342900" algn="l">
              <a:buFont typeface="Arial" panose="020B0604020202020204" pitchFamily="34" charset="0"/>
              <a:buChar char="•"/>
            </a:pPr>
            <a:endParaRPr lang="en-US" sz="2800" dirty="0"/>
          </a:p>
          <a:p>
            <a:pPr algn="l"/>
            <a:endParaRPr lang="en-US" sz="2800" dirty="0"/>
          </a:p>
        </p:txBody>
      </p:sp>
    </p:spTree>
    <p:extLst>
      <p:ext uri="{BB962C8B-B14F-4D97-AF65-F5344CB8AC3E}">
        <p14:creationId xmlns:p14="http://schemas.microsoft.com/office/powerpoint/2010/main" val="274844808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633" y="465364"/>
            <a:ext cx="10225238" cy="524497"/>
          </a:xfrm>
        </p:spPr>
        <p:txBody>
          <a:bodyPr>
            <a:normAutofit/>
          </a:bodyPr>
          <a:lstStyle/>
          <a:p>
            <a:pPr algn="l"/>
            <a:r>
              <a:rPr lang="en-US" sz="3100" b="1" dirty="0">
                <a:solidFill>
                  <a:schemeClr val="accent5"/>
                </a:solidFill>
              </a:rPr>
              <a:t>Teaching and Learning Approaches : Communication Difficulties </a:t>
            </a:r>
            <a:endParaRPr lang="en-US" sz="3100" dirty="0">
              <a:solidFill>
                <a:schemeClr val="accent5"/>
              </a:solidFill>
            </a:endParaRPr>
          </a:p>
        </p:txBody>
      </p:sp>
      <p:sp>
        <p:nvSpPr>
          <p:cNvPr id="3" name="Subtitle 2"/>
          <p:cNvSpPr>
            <a:spLocks noGrp="1"/>
          </p:cNvSpPr>
          <p:nvPr>
            <p:ph type="subTitle" idx="1"/>
          </p:nvPr>
        </p:nvSpPr>
        <p:spPr>
          <a:xfrm>
            <a:off x="341307" y="1142128"/>
            <a:ext cx="10754380" cy="4983464"/>
          </a:xfrm>
        </p:spPr>
        <p:txBody>
          <a:bodyPr>
            <a:normAutofit/>
          </a:bodyPr>
          <a:lstStyle/>
          <a:p>
            <a:pPr marL="342900" indent="-342900" algn="l">
              <a:buFont typeface="Arial" panose="020B0604020202020204" pitchFamily="34" charset="0"/>
              <a:buChar char="•"/>
            </a:pPr>
            <a:r>
              <a:rPr lang="en-US" dirty="0"/>
              <a:t>Interact with the child </a:t>
            </a:r>
          </a:p>
          <a:p>
            <a:pPr marL="342900" indent="-342900" algn="l">
              <a:buFont typeface="Arial" panose="020B0604020202020204" pitchFamily="34" charset="0"/>
              <a:buChar char="•"/>
            </a:pPr>
            <a:r>
              <a:rPr lang="en-US" dirty="0"/>
              <a:t>Encourage the child’s siblings and peers to involve him/ her in their activities. </a:t>
            </a:r>
          </a:p>
          <a:p>
            <a:pPr marL="342900" indent="-342900" algn="l">
              <a:buFont typeface="Arial" panose="020B0604020202020204" pitchFamily="34" charset="0"/>
              <a:buChar char="•"/>
            </a:pPr>
            <a:r>
              <a:rPr lang="en-US" dirty="0"/>
              <a:t>Engage the child in all activities that are done by his or her age mates </a:t>
            </a:r>
          </a:p>
          <a:p>
            <a:pPr marL="342900" indent="-342900" algn="l">
              <a:buFont typeface="Arial" panose="020B0604020202020204" pitchFamily="34" charset="0"/>
              <a:buChar char="•"/>
            </a:pPr>
            <a:r>
              <a:rPr lang="en-US" dirty="0"/>
              <a:t>Exposing the child through visits to social functions, places of interest friends and relatives </a:t>
            </a:r>
          </a:p>
          <a:p>
            <a:pPr marL="342900" indent="-342900" algn="l">
              <a:buFont typeface="Arial" panose="020B0604020202020204" pitchFamily="34" charset="0"/>
              <a:buChar char="•"/>
            </a:pPr>
            <a:r>
              <a:rPr lang="en-US" dirty="0"/>
              <a:t>refer the learner to education assessment </a:t>
            </a:r>
            <a:r>
              <a:rPr lang="en-US" dirty="0" err="1"/>
              <a:t>centre</a:t>
            </a:r>
            <a:r>
              <a:rPr lang="en-US" dirty="0"/>
              <a:t> for early intervention. </a:t>
            </a:r>
          </a:p>
          <a:p>
            <a:pPr marL="342900" indent="-342900" algn="l">
              <a:buFont typeface="Arial" panose="020B0604020202020204" pitchFamily="34" charset="0"/>
              <a:buChar char="•"/>
            </a:pPr>
            <a:r>
              <a:rPr lang="en-US" dirty="0"/>
              <a:t> refer the learner too other professionals such as speech therapists, ear-nose &amp; throat doctors, occupational therapist, and physiotherapists. </a:t>
            </a:r>
          </a:p>
          <a:p>
            <a:pPr marL="342900" indent="-342900" algn="l">
              <a:buFont typeface="Arial" panose="020B0604020202020204" pitchFamily="34" charset="0"/>
              <a:buChar char="•"/>
            </a:pPr>
            <a:r>
              <a:rPr lang="en-US" dirty="0"/>
              <a:t>engage Sign Language Interpreters in case of a child who is deaf.</a:t>
            </a:r>
          </a:p>
          <a:p>
            <a:pPr algn="l"/>
            <a:endParaRPr lang="en-US" sz="2800" dirty="0"/>
          </a:p>
        </p:txBody>
      </p:sp>
    </p:spTree>
    <p:extLst>
      <p:ext uri="{BB962C8B-B14F-4D97-AF65-F5344CB8AC3E}">
        <p14:creationId xmlns:p14="http://schemas.microsoft.com/office/powerpoint/2010/main" val="135284499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2707" y="365125"/>
            <a:ext cx="11015003" cy="761031"/>
          </a:xfrm>
        </p:spPr>
        <p:txBody>
          <a:bodyPr>
            <a:normAutofit/>
          </a:bodyPr>
          <a:lstStyle/>
          <a:p>
            <a:r>
              <a:rPr lang="en-US" sz="3600" b="1" dirty="0">
                <a:solidFill>
                  <a:schemeClr val="accent5"/>
                </a:solidFill>
              </a:rPr>
              <a:t>Leaners with Attention Deficit Hyperactivity Disorder </a:t>
            </a:r>
            <a:endParaRPr lang="en-US" sz="3600" dirty="0">
              <a:solidFill>
                <a:schemeClr val="accent5"/>
              </a:solidFill>
            </a:endParaRPr>
          </a:p>
        </p:txBody>
      </p:sp>
      <p:sp>
        <p:nvSpPr>
          <p:cNvPr id="3" name="Content Placeholder 2"/>
          <p:cNvSpPr>
            <a:spLocks noGrp="1"/>
          </p:cNvSpPr>
          <p:nvPr>
            <p:ph idx="1"/>
          </p:nvPr>
        </p:nvSpPr>
        <p:spPr>
          <a:xfrm>
            <a:off x="477503" y="1275243"/>
            <a:ext cx="11185410" cy="5105968"/>
          </a:xfrm>
        </p:spPr>
        <p:txBody>
          <a:bodyPr>
            <a:normAutofit fontScale="85000" lnSpcReduction="10000"/>
          </a:bodyPr>
          <a:lstStyle/>
          <a:p>
            <a:pPr marL="0" indent="0">
              <a:buNone/>
            </a:pPr>
            <a:r>
              <a:rPr lang="en-US" sz="3300" b="1" dirty="0">
                <a:solidFill>
                  <a:schemeClr val="accent2"/>
                </a:solidFill>
              </a:rPr>
              <a:t>Activity                                                                 </a:t>
            </a:r>
            <a:r>
              <a:rPr lang="en-US" sz="3300" dirty="0">
                <a:solidFill>
                  <a:schemeClr val="accent2"/>
                </a:solidFill>
              </a:rPr>
              <a:t>( Group of 5 and presentation)</a:t>
            </a:r>
          </a:p>
          <a:p>
            <a:pPr marL="0" indent="0">
              <a:buNone/>
            </a:pPr>
            <a:endParaRPr lang="en-US" dirty="0">
              <a:solidFill>
                <a:schemeClr val="accent2"/>
              </a:solidFill>
            </a:endParaRPr>
          </a:p>
          <a:p>
            <a:pPr marL="0" indent="0">
              <a:buNone/>
            </a:pPr>
            <a:r>
              <a:rPr lang="en-US" b="1" dirty="0"/>
              <a:t>Read the activity in module on page 48-49 and respond to the following questions</a:t>
            </a:r>
            <a:r>
              <a:rPr lang="en-US" dirty="0"/>
              <a:t>:</a:t>
            </a:r>
          </a:p>
          <a:p>
            <a:r>
              <a:rPr lang="en-US" dirty="0"/>
              <a:t>What problems does </a:t>
            </a:r>
            <a:r>
              <a:rPr lang="en-US" dirty="0" err="1"/>
              <a:t>Keza</a:t>
            </a:r>
            <a:r>
              <a:rPr lang="en-US" dirty="0"/>
              <a:t> have? </a:t>
            </a:r>
          </a:p>
          <a:p>
            <a:r>
              <a:rPr lang="en-US" dirty="0"/>
              <a:t>Suggest appropriate educational strategies in finding solution to </a:t>
            </a:r>
            <a:r>
              <a:rPr lang="en-US" dirty="0" err="1"/>
              <a:t>keza’s</a:t>
            </a:r>
            <a:r>
              <a:rPr lang="en-US" dirty="0"/>
              <a:t> problem. </a:t>
            </a:r>
          </a:p>
          <a:p>
            <a:pPr marL="0" indent="0">
              <a:buNone/>
            </a:pPr>
            <a:endParaRPr lang="en-US" dirty="0"/>
          </a:p>
          <a:p>
            <a:pPr marL="0" indent="0">
              <a:buNone/>
            </a:pPr>
            <a:r>
              <a:rPr lang="en-US" dirty="0">
                <a:solidFill>
                  <a:schemeClr val="accent2"/>
                </a:solidFill>
              </a:rPr>
              <a:t>With resources, do research on:</a:t>
            </a:r>
            <a:r>
              <a:rPr lang="en-US" dirty="0"/>
              <a:t> </a:t>
            </a:r>
          </a:p>
          <a:p>
            <a:r>
              <a:rPr lang="en-US" dirty="0"/>
              <a:t>Meaning of Attention Deficit Hyperactivity Disorder (ADHD)? </a:t>
            </a:r>
          </a:p>
          <a:p>
            <a:r>
              <a:rPr lang="en-US" dirty="0"/>
              <a:t>According to you, what do you think are the major causes and characteristics of ADHD? </a:t>
            </a:r>
          </a:p>
          <a:p>
            <a:r>
              <a:rPr lang="en-US" dirty="0"/>
              <a:t>Differentiate the following three subtypes of ADHD: </a:t>
            </a:r>
          </a:p>
          <a:p>
            <a:pPr lvl="2"/>
            <a:r>
              <a:rPr lang="en-US" dirty="0"/>
              <a:t>→ inattention → hyperactivity → impulsivity </a:t>
            </a:r>
          </a:p>
          <a:p>
            <a:r>
              <a:rPr lang="en-US" dirty="0"/>
              <a:t>What is the difference between speech and language difficulties?</a:t>
            </a:r>
          </a:p>
        </p:txBody>
      </p:sp>
    </p:spTree>
    <p:extLst>
      <p:ext uri="{BB962C8B-B14F-4D97-AF65-F5344CB8AC3E}">
        <p14:creationId xmlns:p14="http://schemas.microsoft.com/office/powerpoint/2010/main" val="274770634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2707" y="365125"/>
            <a:ext cx="11015003" cy="761031"/>
          </a:xfrm>
        </p:spPr>
        <p:txBody>
          <a:bodyPr>
            <a:normAutofit/>
          </a:bodyPr>
          <a:lstStyle/>
          <a:p>
            <a:r>
              <a:rPr lang="en-US" sz="3600" b="1" dirty="0">
                <a:solidFill>
                  <a:schemeClr val="accent5"/>
                </a:solidFill>
              </a:rPr>
              <a:t>Definition of Attention Deficit Hyperactivity Disorder </a:t>
            </a:r>
            <a:endParaRPr lang="en-US" sz="3600" dirty="0">
              <a:solidFill>
                <a:schemeClr val="accent5"/>
              </a:solidFill>
            </a:endParaRPr>
          </a:p>
        </p:txBody>
      </p:sp>
      <p:sp>
        <p:nvSpPr>
          <p:cNvPr id="3" name="Content Placeholder 2"/>
          <p:cNvSpPr>
            <a:spLocks noGrp="1"/>
          </p:cNvSpPr>
          <p:nvPr>
            <p:ph idx="1"/>
          </p:nvPr>
        </p:nvSpPr>
        <p:spPr>
          <a:xfrm>
            <a:off x="562707" y="1126156"/>
            <a:ext cx="10791093" cy="3197365"/>
          </a:xfrm>
        </p:spPr>
        <p:txBody>
          <a:bodyPr>
            <a:normAutofit/>
          </a:bodyPr>
          <a:lstStyle/>
          <a:p>
            <a:endParaRPr lang="en-US" dirty="0"/>
          </a:p>
          <a:p>
            <a:r>
              <a:rPr lang="en-US" dirty="0"/>
              <a:t> </a:t>
            </a:r>
            <a:r>
              <a:rPr lang="en-US" sz="3000" dirty="0"/>
              <a:t>Attention Deficit Hyperactivity Disorder (ADHD) is a combination of persistent problems related to difficulty in sustaining attention, hyperactivity, and impulsive behavior.</a:t>
            </a:r>
          </a:p>
        </p:txBody>
      </p:sp>
    </p:spTree>
    <p:extLst>
      <p:ext uri="{BB962C8B-B14F-4D97-AF65-F5344CB8AC3E}">
        <p14:creationId xmlns:p14="http://schemas.microsoft.com/office/powerpoint/2010/main" val="383057763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263" y="365125"/>
            <a:ext cx="10872537" cy="674403"/>
          </a:xfrm>
        </p:spPr>
        <p:txBody>
          <a:bodyPr>
            <a:normAutofit/>
          </a:bodyPr>
          <a:lstStyle/>
          <a:p>
            <a:r>
              <a:rPr lang="en-US" sz="3600" b="1" dirty="0">
                <a:solidFill>
                  <a:srgbClr val="006BBC"/>
                </a:solidFill>
              </a:rPr>
              <a:t>Three subtypes of ADHD:</a:t>
            </a:r>
          </a:p>
        </p:txBody>
      </p:sp>
      <p:sp>
        <p:nvSpPr>
          <p:cNvPr id="3" name="Content Placeholder 2"/>
          <p:cNvSpPr>
            <a:spLocks noGrp="1"/>
          </p:cNvSpPr>
          <p:nvPr>
            <p:ph idx="1"/>
          </p:nvPr>
        </p:nvSpPr>
        <p:spPr>
          <a:xfrm>
            <a:off x="481263" y="1039528"/>
            <a:ext cx="10872537" cy="3780949"/>
          </a:xfrm>
        </p:spPr>
        <p:txBody>
          <a:bodyPr>
            <a:normAutofit/>
          </a:bodyPr>
          <a:lstStyle/>
          <a:p>
            <a:pPr marL="0" indent="0">
              <a:buNone/>
            </a:pPr>
            <a:endParaRPr lang="en-US" dirty="0"/>
          </a:p>
          <a:p>
            <a:r>
              <a:rPr lang="en-US" b="1" dirty="0"/>
              <a:t>ADHD with inattentive type</a:t>
            </a:r>
            <a:r>
              <a:rPr lang="en-US" dirty="0"/>
              <a:t>: difficulties of sustaining his or her attention for more than a brief period of time. </a:t>
            </a:r>
          </a:p>
          <a:p>
            <a:r>
              <a:rPr lang="en-US" b="1" dirty="0"/>
              <a:t>ADHD with predominantly hyperactive-impulsive type</a:t>
            </a:r>
            <a:r>
              <a:rPr lang="en-US" dirty="0"/>
              <a:t>, </a:t>
            </a:r>
            <a:r>
              <a:rPr lang="en-US" b="1" i="1" dirty="0"/>
              <a:t>Hyperactivity </a:t>
            </a:r>
            <a:r>
              <a:rPr lang="en-US" dirty="0"/>
              <a:t>is a condition in which a child is easily excitable or overactive. </a:t>
            </a:r>
            <a:r>
              <a:rPr lang="en-US" b="1" i="1" dirty="0"/>
              <a:t>Impulsivity </a:t>
            </a:r>
            <a:r>
              <a:rPr lang="en-US" dirty="0"/>
              <a:t>is the inability to think first before resorting to an action. </a:t>
            </a:r>
          </a:p>
          <a:p>
            <a:r>
              <a:rPr lang="en-US" dirty="0"/>
              <a:t>ADHD with combined </a:t>
            </a:r>
            <a:r>
              <a:rPr lang="en-US" b="1" dirty="0"/>
              <a:t>inattentive </a:t>
            </a:r>
            <a:r>
              <a:rPr lang="en-US" dirty="0"/>
              <a:t>and </a:t>
            </a:r>
            <a:r>
              <a:rPr lang="en-US" b="1" dirty="0"/>
              <a:t>hyperactive-impulse </a:t>
            </a:r>
            <a:r>
              <a:rPr lang="en-US" dirty="0"/>
              <a:t>types. </a:t>
            </a:r>
          </a:p>
        </p:txBody>
      </p:sp>
    </p:spTree>
    <p:extLst>
      <p:ext uri="{BB962C8B-B14F-4D97-AF65-F5344CB8AC3E}">
        <p14:creationId xmlns:p14="http://schemas.microsoft.com/office/powerpoint/2010/main" val="394612360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870" y="146464"/>
            <a:ext cx="11005930" cy="720725"/>
          </a:xfrm>
        </p:spPr>
        <p:txBody>
          <a:bodyPr>
            <a:noAutofit/>
          </a:bodyPr>
          <a:lstStyle/>
          <a:p>
            <a:r>
              <a:rPr lang="en-GB" sz="3600" b="1" dirty="0">
                <a:solidFill>
                  <a:srgbClr val="006BBC"/>
                </a:solidFill>
              </a:rPr>
              <a:t>Causes of attention deficit hyperactivity disorder (ADHD)</a:t>
            </a:r>
            <a:endParaRPr lang="en-US" sz="3600" b="1" dirty="0">
              <a:solidFill>
                <a:srgbClr val="006BBC"/>
              </a:solidFill>
            </a:endParaRPr>
          </a:p>
        </p:txBody>
      </p:sp>
      <p:sp>
        <p:nvSpPr>
          <p:cNvPr id="3" name="Content Placeholder 2"/>
          <p:cNvSpPr>
            <a:spLocks noGrp="1"/>
          </p:cNvSpPr>
          <p:nvPr>
            <p:ph idx="1"/>
          </p:nvPr>
        </p:nvSpPr>
        <p:spPr>
          <a:xfrm>
            <a:off x="838200" y="1747157"/>
            <a:ext cx="10515600" cy="1681843"/>
          </a:xfrm>
        </p:spPr>
        <p:txBody>
          <a:bodyPr/>
          <a:lstStyle/>
          <a:p>
            <a:pPr marL="342900" indent="-342900"/>
            <a:r>
              <a:rPr lang="en-US" dirty="0"/>
              <a:t>Neurological foundations</a:t>
            </a:r>
          </a:p>
          <a:p>
            <a:pPr marL="342900" indent="-342900"/>
            <a:r>
              <a:rPr lang="en-US" dirty="0"/>
              <a:t>Hereditary  </a:t>
            </a:r>
          </a:p>
          <a:p>
            <a:pPr marL="342900" indent="-342900"/>
            <a:r>
              <a:rPr lang="en-US" dirty="0"/>
              <a:t>Environmental conditions.</a:t>
            </a:r>
          </a:p>
          <a:p>
            <a:endParaRPr lang="en-US" dirty="0"/>
          </a:p>
        </p:txBody>
      </p:sp>
    </p:spTree>
    <p:extLst>
      <p:ext uri="{BB962C8B-B14F-4D97-AF65-F5344CB8AC3E}">
        <p14:creationId xmlns:p14="http://schemas.microsoft.com/office/powerpoint/2010/main" val="205819568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6135" y="281355"/>
            <a:ext cx="10311865" cy="1139482"/>
          </a:xfrm>
        </p:spPr>
        <p:txBody>
          <a:bodyPr>
            <a:noAutofit/>
          </a:bodyPr>
          <a:lstStyle/>
          <a:p>
            <a:pPr algn="l"/>
            <a:r>
              <a:rPr lang="en-US" sz="3600" b="1" dirty="0">
                <a:solidFill>
                  <a:srgbClr val="006BBC"/>
                </a:solidFill>
              </a:rPr>
              <a:t/>
            </a:r>
            <a:br>
              <a:rPr lang="en-US" sz="3600" b="1" dirty="0">
                <a:solidFill>
                  <a:srgbClr val="006BBC"/>
                </a:solidFill>
              </a:rPr>
            </a:br>
            <a:r>
              <a:rPr lang="en-US" sz="3600" b="1" dirty="0">
                <a:solidFill>
                  <a:srgbClr val="006BBC"/>
                </a:solidFill>
              </a:rPr>
              <a:t/>
            </a:r>
            <a:br>
              <a:rPr lang="en-US" sz="3600" b="1" dirty="0">
                <a:solidFill>
                  <a:srgbClr val="006BBC"/>
                </a:solidFill>
              </a:rPr>
            </a:br>
            <a:r>
              <a:rPr lang="en-US" sz="3600" b="1" dirty="0">
                <a:solidFill>
                  <a:srgbClr val="006BBC"/>
                </a:solidFill>
              </a:rPr>
              <a:t/>
            </a:r>
            <a:br>
              <a:rPr lang="en-US" sz="3600" b="1" dirty="0">
                <a:solidFill>
                  <a:srgbClr val="006BBC"/>
                </a:solidFill>
              </a:rPr>
            </a:br>
            <a:r>
              <a:rPr lang="en-US" sz="3600" b="1" dirty="0">
                <a:solidFill>
                  <a:srgbClr val="006BBC"/>
                </a:solidFill>
              </a:rPr>
              <a:t/>
            </a:r>
            <a:br>
              <a:rPr lang="en-US" sz="3600" b="1" dirty="0">
                <a:solidFill>
                  <a:srgbClr val="006BBC"/>
                </a:solidFill>
              </a:rPr>
            </a:br>
            <a:r>
              <a:rPr lang="en-US" sz="3600" b="1" dirty="0">
                <a:solidFill>
                  <a:srgbClr val="006BBC"/>
                </a:solidFill>
              </a:rPr>
              <a:t>Characteristics of Inattention </a:t>
            </a:r>
            <a:br>
              <a:rPr lang="en-US" sz="3600" b="1" dirty="0">
                <a:solidFill>
                  <a:srgbClr val="006BBC"/>
                </a:solidFill>
              </a:rPr>
            </a:br>
            <a:endParaRPr lang="en-US" sz="3600" b="1" dirty="0">
              <a:solidFill>
                <a:srgbClr val="006BBC"/>
              </a:solidFill>
            </a:endParaRPr>
          </a:p>
        </p:txBody>
      </p:sp>
      <p:sp>
        <p:nvSpPr>
          <p:cNvPr id="3" name="Subtitle 2"/>
          <p:cNvSpPr>
            <a:spLocks noGrp="1"/>
          </p:cNvSpPr>
          <p:nvPr>
            <p:ph type="subTitle" idx="1"/>
          </p:nvPr>
        </p:nvSpPr>
        <p:spPr>
          <a:xfrm>
            <a:off x="356135" y="962527"/>
            <a:ext cx="10715139" cy="4541628"/>
          </a:xfrm>
        </p:spPr>
        <p:txBody>
          <a:bodyPr>
            <a:normAutofit/>
          </a:bodyPr>
          <a:lstStyle/>
          <a:p>
            <a:endParaRPr lang="en-US" sz="2800" dirty="0"/>
          </a:p>
          <a:p>
            <a:pPr marL="342900" indent="-342900" algn="l">
              <a:buFont typeface="Arial" panose="020B0604020202020204" pitchFamily="34" charset="0"/>
              <a:buChar char="•"/>
            </a:pPr>
            <a:r>
              <a:rPr lang="en-US" sz="2800" dirty="0"/>
              <a:t>Often fail to give close attention to details or makes careless mistake in schoolwork, or other activities. </a:t>
            </a:r>
          </a:p>
          <a:p>
            <a:pPr marL="342900" indent="-342900" algn="l">
              <a:buFont typeface="Arial" panose="020B0604020202020204" pitchFamily="34" charset="0"/>
              <a:buChar char="•"/>
            </a:pPr>
            <a:r>
              <a:rPr lang="en-US" sz="2800" dirty="0"/>
              <a:t>Have difficulties to sustaining attention in tasks or play activities. </a:t>
            </a:r>
          </a:p>
          <a:p>
            <a:pPr marL="342900" indent="-342900" algn="l">
              <a:buFont typeface="Arial" panose="020B0604020202020204" pitchFamily="34" charset="0"/>
              <a:buChar char="•"/>
            </a:pPr>
            <a:r>
              <a:rPr lang="en-US" sz="2800" dirty="0"/>
              <a:t>Often does not seem to listen when spoken to directly. </a:t>
            </a:r>
          </a:p>
          <a:p>
            <a:pPr marL="342900" indent="-342900" algn="l">
              <a:buFont typeface="Arial" panose="020B0604020202020204" pitchFamily="34" charset="0"/>
              <a:buChar char="•"/>
            </a:pPr>
            <a:r>
              <a:rPr lang="en-US" sz="2800" dirty="0"/>
              <a:t>Does not follow the instructions and fails to finish schoolwork. </a:t>
            </a:r>
          </a:p>
          <a:p>
            <a:pPr marL="342900" indent="-342900" algn="l">
              <a:buFont typeface="Arial" panose="020B0604020202020204" pitchFamily="34" charset="0"/>
              <a:buChar char="•"/>
            </a:pPr>
            <a:r>
              <a:rPr lang="en-US" sz="2800" dirty="0"/>
              <a:t>Is often easily distracted by extraneous stimuli. </a:t>
            </a:r>
          </a:p>
          <a:p>
            <a:pPr marL="342900" indent="-342900" algn="l">
              <a:buFont typeface="Arial" panose="020B0604020202020204" pitchFamily="34" charset="0"/>
              <a:buChar char="•"/>
            </a:pPr>
            <a:r>
              <a:rPr lang="en-US" sz="2800" dirty="0"/>
              <a:t> Is often forgetful in daily living. </a:t>
            </a:r>
          </a:p>
          <a:p>
            <a:pPr algn="l"/>
            <a:endParaRPr lang="en-US" sz="2800" dirty="0"/>
          </a:p>
        </p:txBody>
      </p:sp>
    </p:spTree>
    <p:extLst>
      <p:ext uri="{BB962C8B-B14F-4D97-AF65-F5344CB8AC3E}">
        <p14:creationId xmlns:p14="http://schemas.microsoft.com/office/powerpoint/2010/main" val="4351766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8640" y="479395"/>
            <a:ext cx="10196362" cy="648069"/>
          </a:xfrm>
        </p:spPr>
        <p:txBody>
          <a:bodyPr>
            <a:noAutofit/>
          </a:bodyPr>
          <a:lstStyle/>
          <a:p>
            <a:pPr algn="l"/>
            <a:r>
              <a:rPr lang="en-US" sz="3600" dirty="0">
                <a:solidFill>
                  <a:srgbClr val="006BBC"/>
                </a:solidFill>
              </a:rPr>
              <a:t/>
            </a:r>
            <a:br>
              <a:rPr lang="en-US" sz="3600" dirty="0">
                <a:solidFill>
                  <a:srgbClr val="006BBC"/>
                </a:solidFill>
              </a:rPr>
            </a:br>
            <a:r>
              <a:rPr lang="en-US" sz="3600" dirty="0">
                <a:solidFill>
                  <a:srgbClr val="006BBC"/>
                </a:solidFill>
              </a:rPr>
              <a:t/>
            </a:r>
            <a:br>
              <a:rPr lang="en-US" sz="3600" dirty="0">
                <a:solidFill>
                  <a:srgbClr val="006BBC"/>
                </a:solidFill>
              </a:rPr>
            </a:br>
            <a:r>
              <a:rPr lang="en-US" sz="3600" b="1" dirty="0">
                <a:solidFill>
                  <a:srgbClr val="006BBC"/>
                </a:solidFill>
              </a:rPr>
              <a:t>Characteristics of learners who are Hyperactive </a:t>
            </a:r>
            <a:endParaRPr lang="en-US" sz="3600" dirty="0">
              <a:solidFill>
                <a:srgbClr val="006BBC"/>
              </a:solidFill>
            </a:endParaRPr>
          </a:p>
        </p:txBody>
      </p:sp>
      <p:sp>
        <p:nvSpPr>
          <p:cNvPr id="3" name="Subtitle 2"/>
          <p:cNvSpPr>
            <a:spLocks noGrp="1"/>
          </p:cNvSpPr>
          <p:nvPr>
            <p:ph type="subTitle" idx="1"/>
          </p:nvPr>
        </p:nvSpPr>
        <p:spPr>
          <a:xfrm>
            <a:off x="548640" y="1933192"/>
            <a:ext cx="10494498" cy="4010408"/>
          </a:xfrm>
        </p:spPr>
        <p:txBody>
          <a:bodyPr>
            <a:noAutofit/>
          </a:bodyPr>
          <a:lstStyle/>
          <a:p>
            <a:pPr marL="457200" indent="-457200" algn="just">
              <a:buFont typeface="Arial" panose="020B0604020202020204" pitchFamily="34" charset="0"/>
              <a:buChar char="•"/>
            </a:pPr>
            <a:r>
              <a:rPr lang="en-US" sz="2800" dirty="0"/>
              <a:t>Often fidgets with hands or feet or squirms in seat. </a:t>
            </a:r>
          </a:p>
          <a:p>
            <a:pPr marL="342900" indent="-342900" algn="just">
              <a:buFont typeface="Arial" panose="020B0604020202020204" pitchFamily="34" charset="0"/>
              <a:buChar char="•"/>
            </a:pPr>
            <a:r>
              <a:rPr lang="en-US" sz="2800" dirty="0"/>
              <a:t>Often leaving seats in classroom or in other situations in which remains seated is expected.</a:t>
            </a:r>
          </a:p>
          <a:p>
            <a:pPr marL="342900" indent="-342900" algn="just">
              <a:buFont typeface="Arial" panose="020B0604020202020204" pitchFamily="34" charset="0"/>
              <a:buChar char="•"/>
            </a:pPr>
            <a:r>
              <a:rPr lang="en-US" sz="2800" dirty="0"/>
              <a:t>Often runs about, claims excessively in situation in which it is inappropriate. </a:t>
            </a:r>
          </a:p>
          <a:p>
            <a:pPr marL="342900" indent="-342900" algn="just">
              <a:buFont typeface="Arial" panose="020B0604020202020204" pitchFamily="34" charset="0"/>
              <a:buChar char="•"/>
            </a:pPr>
            <a:r>
              <a:rPr lang="en-US" sz="2800" dirty="0"/>
              <a:t>Often has difficulty in playing or engaging in leisure activities quietly. </a:t>
            </a:r>
          </a:p>
          <a:p>
            <a:pPr algn="just"/>
            <a:endParaRPr lang="en-US" sz="2800" dirty="0"/>
          </a:p>
          <a:p>
            <a:pPr algn="just"/>
            <a:endParaRPr lang="en-US" sz="2800" dirty="0"/>
          </a:p>
          <a:p>
            <a:pPr algn="just"/>
            <a:endParaRPr lang="en-US" sz="2800" dirty="0"/>
          </a:p>
        </p:txBody>
      </p:sp>
    </p:spTree>
    <p:extLst>
      <p:ext uri="{BB962C8B-B14F-4D97-AF65-F5344CB8AC3E}">
        <p14:creationId xmlns:p14="http://schemas.microsoft.com/office/powerpoint/2010/main" val="324508649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4408" y="611489"/>
            <a:ext cx="10205987" cy="1486023"/>
          </a:xfrm>
        </p:spPr>
        <p:txBody>
          <a:bodyPr>
            <a:noAutofit/>
          </a:bodyPr>
          <a:lstStyle/>
          <a:p>
            <a:pPr algn="l"/>
            <a:r>
              <a:rPr lang="en-US" sz="3600" b="1" dirty="0">
                <a:solidFill>
                  <a:srgbClr val="006BBC"/>
                </a:solidFill>
              </a:rPr>
              <a:t/>
            </a:r>
            <a:br>
              <a:rPr lang="en-US" sz="3600" b="1" dirty="0">
                <a:solidFill>
                  <a:srgbClr val="006BBC"/>
                </a:solidFill>
              </a:rPr>
            </a:br>
            <a:r>
              <a:rPr lang="en-US" sz="3600" b="1" dirty="0">
                <a:solidFill>
                  <a:srgbClr val="006BBC"/>
                </a:solidFill>
              </a:rPr>
              <a:t/>
            </a:r>
            <a:br>
              <a:rPr lang="en-US" sz="3600" b="1" dirty="0">
                <a:solidFill>
                  <a:srgbClr val="006BBC"/>
                </a:solidFill>
              </a:rPr>
            </a:br>
            <a:r>
              <a:rPr lang="en-US" sz="3600" b="1" dirty="0">
                <a:solidFill>
                  <a:srgbClr val="006BBC"/>
                </a:solidFill>
              </a:rPr>
              <a:t>Characteristics of learners with Impulsivity </a:t>
            </a:r>
            <a:br>
              <a:rPr lang="en-US" sz="3600" b="1" dirty="0">
                <a:solidFill>
                  <a:srgbClr val="006BBC"/>
                </a:solidFill>
              </a:rPr>
            </a:br>
            <a:endParaRPr lang="en-US" sz="3600" b="1" dirty="0">
              <a:solidFill>
                <a:srgbClr val="006BBC"/>
              </a:solidFill>
            </a:endParaRPr>
          </a:p>
        </p:txBody>
      </p:sp>
      <p:sp>
        <p:nvSpPr>
          <p:cNvPr id="3" name="Subtitle 2"/>
          <p:cNvSpPr>
            <a:spLocks noGrp="1"/>
          </p:cNvSpPr>
          <p:nvPr>
            <p:ph type="subTitle" idx="1"/>
          </p:nvPr>
        </p:nvSpPr>
        <p:spPr>
          <a:xfrm>
            <a:off x="350171" y="2371725"/>
            <a:ext cx="10574462" cy="2114549"/>
          </a:xfrm>
        </p:spPr>
        <p:txBody>
          <a:bodyPr>
            <a:noAutofit/>
          </a:bodyPr>
          <a:lstStyle/>
          <a:p>
            <a:pPr algn="l"/>
            <a:endParaRPr lang="en-US" sz="2800" dirty="0"/>
          </a:p>
          <a:p>
            <a:pPr marL="342900" indent="-342900" algn="l">
              <a:buFont typeface="Arial" panose="020B0604020202020204" pitchFamily="34" charset="0"/>
              <a:buChar char="•"/>
            </a:pPr>
            <a:r>
              <a:rPr lang="en-US" sz="2800" dirty="0"/>
              <a:t>Often blurts out answers before questions have been completed. </a:t>
            </a:r>
          </a:p>
          <a:p>
            <a:pPr marL="342900" indent="-342900" algn="l">
              <a:buFont typeface="Arial" panose="020B0604020202020204" pitchFamily="34" charset="0"/>
              <a:buChar char="•"/>
            </a:pPr>
            <a:r>
              <a:rPr lang="en-US" sz="2800" dirty="0"/>
              <a:t>Often has difficulty of waiting for his/her turn. </a:t>
            </a:r>
          </a:p>
          <a:p>
            <a:pPr algn="l"/>
            <a:r>
              <a:rPr lang="en-US" sz="2800" dirty="0"/>
              <a:t>• Often interrupts or intrudes on others</a:t>
            </a:r>
          </a:p>
          <a:p>
            <a:pPr algn="l"/>
            <a:endParaRPr lang="en-US" sz="2800" dirty="0"/>
          </a:p>
        </p:txBody>
      </p:sp>
    </p:spTree>
    <p:extLst>
      <p:ext uri="{BB962C8B-B14F-4D97-AF65-F5344CB8AC3E}">
        <p14:creationId xmlns:p14="http://schemas.microsoft.com/office/powerpoint/2010/main" val="3149067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65834" y="2773589"/>
            <a:ext cx="11460332" cy="655411"/>
          </a:xfrm>
        </p:spPr>
        <p:txBody>
          <a:bodyPr>
            <a:noAutofit/>
          </a:bodyPr>
          <a:lstStyle/>
          <a:p>
            <a:pPr algn="ctr"/>
            <a:r>
              <a:rPr lang="en-US" sz="4000" b="1" dirty="0">
                <a:solidFill>
                  <a:schemeClr val="accent2"/>
                </a:solidFill>
                <a:latin typeface="Calibri (Body)"/>
              </a:rPr>
              <a:t>UNIT 1: </a:t>
            </a:r>
            <a:r>
              <a:rPr lang="en-US" sz="4000" b="1" dirty="0">
                <a:solidFill>
                  <a:srgbClr val="006BBC"/>
                </a:solidFill>
                <a:latin typeface="Calibri (Body)"/>
              </a:rPr>
              <a:t>INTRODUCTION TO INCLUSIVE EDUCATION</a:t>
            </a:r>
          </a:p>
        </p:txBody>
      </p:sp>
    </p:spTree>
    <p:extLst>
      <p:ext uri="{BB962C8B-B14F-4D97-AF65-F5344CB8AC3E}">
        <p14:creationId xmlns:p14="http://schemas.microsoft.com/office/powerpoint/2010/main" val="336219549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9764" y="450167"/>
            <a:ext cx="10148236" cy="444982"/>
          </a:xfrm>
        </p:spPr>
        <p:txBody>
          <a:bodyPr>
            <a:normAutofit fontScale="90000"/>
          </a:bodyPr>
          <a:lstStyle/>
          <a:p>
            <a:pPr algn="l"/>
            <a:r>
              <a:rPr lang="en-US" dirty="0"/>
              <a:t/>
            </a:r>
            <a:br>
              <a:rPr lang="en-US" dirty="0"/>
            </a:br>
            <a:r>
              <a:rPr lang="en-US" b="1" dirty="0"/>
              <a:t> </a:t>
            </a:r>
            <a:br>
              <a:rPr lang="en-US" b="1" dirty="0"/>
            </a:br>
            <a:r>
              <a:rPr lang="en-US" sz="3100" b="1" dirty="0">
                <a:solidFill>
                  <a:schemeClr val="accent5"/>
                </a:solidFill>
              </a:rPr>
              <a:t>TEACHING AND LEARNING APPROACHES: ADHD </a:t>
            </a:r>
            <a:endParaRPr lang="en-US" sz="3100" dirty="0">
              <a:solidFill>
                <a:schemeClr val="accent5"/>
              </a:solidFill>
            </a:endParaRPr>
          </a:p>
        </p:txBody>
      </p:sp>
      <p:sp>
        <p:nvSpPr>
          <p:cNvPr id="3" name="Subtitle 2"/>
          <p:cNvSpPr>
            <a:spLocks noGrp="1"/>
          </p:cNvSpPr>
          <p:nvPr>
            <p:ph type="subTitle" idx="1"/>
          </p:nvPr>
        </p:nvSpPr>
        <p:spPr>
          <a:xfrm>
            <a:off x="519764" y="1126156"/>
            <a:ext cx="11163250" cy="5123723"/>
          </a:xfrm>
        </p:spPr>
        <p:txBody>
          <a:bodyPr>
            <a:normAutofit/>
          </a:bodyPr>
          <a:lstStyle/>
          <a:p>
            <a:pPr marL="342900" indent="-342900" algn="l">
              <a:buFont typeface="Arial" panose="020B0604020202020204" pitchFamily="34" charset="0"/>
              <a:buChar char="•"/>
            </a:pPr>
            <a:r>
              <a:rPr lang="en-US" b="1" dirty="0"/>
              <a:t>Instructional adaptations: </a:t>
            </a:r>
            <a:r>
              <a:rPr lang="en-US" dirty="0"/>
              <a:t>modification of the learning environment and IEP- Individualized educational </a:t>
            </a:r>
            <a:r>
              <a:rPr lang="en-US" sz="2800" dirty="0"/>
              <a:t>Program</a:t>
            </a:r>
            <a:r>
              <a:rPr lang="en-US" dirty="0"/>
              <a:t>.</a:t>
            </a:r>
          </a:p>
          <a:p>
            <a:pPr marL="457200" indent="-457200" algn="l">
              <a:buFont typeface="Arial" panose="020B0604020202020204" pitchFamily="34" charset="0"/>
              <a:buChar char="•"/>
            </a:pPr>
            <a:r>
              <a:rPr lang="en-US" b="1" dirty="0"/>
              <a:t>Behavioral interventions: </a:t>
            </a:r>
            <a:r>
              <a:rPr lang="en-US" dirty="0"/>
              <a:t>construct interventions that modify the antecedent or triggering behaviors </a:t>
            </a:r>
          </a:p>
          <a:p>
            <a:pPr marL="457200" indent="-457200" algn="l">
              <a:buFont typeface="Arial" panose="020B0604020202020204" pitchFamily="34" charset="0"/>
              <a:buChar char="•"/>
            </a:pPr>
            <a:r>
              <a:rPr lang="en-US" b="1" dirty="0"/>
              <a:t>Home - school communication: </a:t>
            </a:r>
            <a:r>
              <a:rPr lang="en-US" dirty="0"/>
              <a:t>Parents are encouraged to participate actively in their children’s plans and collaborate with the multidisciplinary team. </a:t>
            </a:r>
          </a:p>
          <a:p>
            <a:pPr marL="457200" indent="-457200" algn="l">
              <a:buFont typeface="Arial" panose="020B0604020202020204" pitchFamily="34" charset="0"/>
              <a:buChar char="•"/>
            </a:pPr>
            <a:r>
              <a:rPr lang="en-US" b="1" dirty="0"/>
              <a:t>Medication, and counselling : </a:t>
            </a:r>
            <a:r>
              <a:rPr lang="en-US" dirty="0"/>
              <a:t>Teachers should not recommend to parent that their children with ADHD needs to be on medication but only the child’s health care professional.</a:t>
            </a:r>
          </a:p>
          <a:p>
            <a:pPr marL="457200" indent="-457200" algn="l">
              <a:buFont typeface="Arial" panose="020B0604020202020204" pitchFamily="34" charset="0"/>
              <a:buChar char="•"/>
            </a:pPr>
            <a:r>
              <a:rPr lang="en-US" b="1" dirty="0"/>
              <a:t>Medication, and counselling </a:t>
            </a:r>
            <a:r>
              <a:rPr lang="en-US" dirty="0"/>
              <a:t>: Teachers should not recommend to parent that their children with ADHD needs to be on medication but only the child’s health care professional </a:t>
            </a:r>
          </a:p>
          <a:p>
            <a:pPr marL="457200" indent="-457200" algn="l">
              <a:buFont typeface="Arial" panose="020B0604020202020204" pitchFamily="34" charset="0"/>
              <a:buChar char="•"/>
            </a:pPr>
            <a:r>
              <a:rPr lang="en-US" b="1" dirty="0"/>
              <a:t>Provide guidance and counseling </a:t>
            </a:r>
            <a:r>
              <a:rPr lang="en-US" dirty="0"/>
              <a:t>to both learners and parents.</a:t>
            </a:r>
          </a:p>
          <a:p>
            <a:pPr marL="457200" indent="-457200" algn="l">
              <a:buFont typeface="Arial" panose="020B0604020202020204" pitchFamily="34" charset="0"/>
              <a:buChar char="•"/>
            </a:pPr>
            <a:endParaRPr lang="en-US" sz="2800" dirty="0"/>
          </a:p>
          <a:p>
            <a:pPr algn="l"/>
            <a:endParaRPr lang="en-US" sz="2800" dirty="0"/>
          </a:p>
          <a:p>
            <a:pPr algn="l"/>
            <a:endParaRPr lang="en-US" sz="2800" dirty="0"/>
          </a:p>
        </p:txBody>
      </p:sp>
    </p:spTree>
    <p:extLst>
      <p:ext uri="{BB962C8B-B14F-4D97-AF65-F5344CB8AC3E}">
        <p14:creationId xmlns:p14="http://schemas.microsoft.com/office/powerpoint/2010/main" val="116948099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5557" y="452387"/>
            <a:ext cx="10292443" cy="596767"/>
          </a:xfrm>
        </p:spPr>
        <p:txBody>
          <a:bodyPr>
            <a:normAutofit/>
          </a:bodyPr>
          <a:lstStyle/>
          <a:p>
            <a:pPr algn="l"/>
            <a:r>
              <a:rPr lang="en-US" sz="3600" b="1" dirty="0">
                <a:solidFill>
                  <a:srgbClr val="006BBC"/>
                </a:solidFill>
              </a:rPr>
              <a:t>LEARNERS WITH AUTISM </a:t>
            </a:r>
            <a:endParaRPr lang="en-US" sz="3600" dirty="0">
              <a:solidFill>
                <a:srgbClr val="006BBC"/>
              </a:solidFill>
            </a:endParaRPr>
          </a:p>
        </p:txBody>
      </p:sp>
      <p:sp>
        <p:nvSpPr>
          <p:cNvPr id="3" name="Subtitle 2"/>
          <p:cNvSpPr>
            <a:spLocks noGrp="1"/>
          </p:cNvSpPr>
          <p:nvPr>
            <p:ph type="subTitle" idx="1"/>
          </p:nvPr>
        </p:nvSpPr>
        <p:spPr>
          <a:xfrm>
            <a:off x="375557" y="1110343"/>
            <a:ext cx="11074321" cy="4473712"/>
          </a:xfrm>
        </p:spPr>
        <p:txBody>
          <a:bodyPr>
            <a:normAutofit lnSpcReduction="10000"/>
          </a:bodyPr>
          <a:lstStyle/>
          <a:p>
            <a:pPr algn="l"/>
            <a:r>
              <a:rPr lang="en-US" sz="2800" dirty="0">
                <a:solidFill>
                  <a:schemeClr val="accent2"/>
                </a:solidFill>
              </a:rPr>
              <a:t>Activity                                                              ( Group of 5 and presentation)</a:t>
            </a:r>
          </a:p>
          <a:p>
            <a:pPr algn="l"/>
            <a:endParaRPr lang="en-US" sz="2800" dirty="0">
              <a:solidFill>
                <a:schemeClr val="accent2"/>
              </a:solidFill>
            </a:endParaRPr>
          </a:p>
          <a:p>
            <a:pPr algn="l"/>
            <a:endParaRPr lang="en-US" sz="2800" dirty="0"/>
          </a:p>
          <a:p>
            <a:pPr algn="l"/>
            <a:r>
              <a:rPr lang="en-US" sz="2800" dirty="0"/>
              <a:t>Use different sources of information to answer the following questions:</a:t>
            </a:r>
          </a:p>
          <a:p>
            <a:pPr algn="l"/>
            <a:endParaRPr lang="en-US" sz="2800" dirty="0"/>
          </a:p>
          <a:p>
            <a:pPr marL="457200" indent="-457200" algn="l">
              <a:buFont typeface="Arial" panose="020B0604020202020204" pitchFamily="34" charset="0"/>
              <a:buChar char="•"/>
            </a:pPr>
            <a:r>
              <a:rPr lang="en-US" sz="2800" dirty="0"/>
              <a:t>What is autism?</a:t>
            </a:r>
          </a:p>
          <a:p>
            <a:pPr marL="457200" indent="-457200" algn="l">
              <a:buFont typeface="Arial" panose="020B0604020202020204" pitchFamily="34" charset="0"/>
              <a:buChar char="•"/>
            </a:pPr>
            <a:r>
              <a:rPr lang="en-US" sz="2800" dirty="0"/>
              <a:t>What do you think are the causes of autism?</a:t>
            </a:r>
          </a:p>
          <a:p>
            <a:pPr marL="457200" indent="-457200" algn="l">
              <a:buFont typeface="Arial" panose="020B0604020202020204" pitchFamily="34" charset="0"/>
              <a:buChar char="•"/>
            </a:pPr>
            <a:r>
              <a:rPr lang="en-US" sz="2800" dirty="0"/>
              <a:t>Provide some characteristics of autism.</a:t>
            </a:r>
          </a:p>
          <a:p>
            <a:pPr marL="457200" indent="-457200" algn="l">
              <a:buFont typeface="Arial" panose="020B0604020202020204" pitchFamily="34" charset="0"/>
              <a:buChar char="•"/>
            </a:pPr>
            <a:r>
              <a:rPr lang="en-US" sz="2800" dirty="0"/>
              <a:t>What is the difference between speech and language difficulties?</a:t>
            </a:r>
          </a:p>
        </p:txBody>
      </p:sp>
    </p:spTree>
    <p:extLst>
      <p:ext uri="{BB962C8B-B14F-4D97-AF65-F5344CB8AC3E}">
        <p14:creationId xmlns:p14="http://schemas.microsoft.com/office/powerpoint/2010/main" val="308271891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5557" y="452387"/>
            <a:ext cx="10292443" cy="596767"/>
          </a:xfrm>
        </p:spPr>
        <p:txBody>
          <a:bodyPr>
            <a:normAutofit/>
          </a:bodyPr>
          <a:lstStyle/>
          <a:p>
            <a:r>
              <a:rPr lang="en-US" sz="3600" b="1" dirty="0">
                <a:solidFill>
                  <a:srgbClr val="006BBC"/>
                </a:solidFill>
              </a:rPr>
              <a:t>LEARNERS WITH AUTISM </a:t>
            </a:r>
            <a:endParaRPr lang="en-US" sz="3600" dirty="0">
              <a:solidFill>
                <a:srgbClr val="006BBC"/>
              </a:solidFill>
            </a:endParaRPr>
          </a:p>
        </p:txBody>
      </p:sp>
      <p:sp>
        <p:nvSpPr>
          <p:cNvPr id="3" name="Subtitle 2"/>
          <p:cNvSpPr>
            <a:spLocks noGrp="1"/>
          </p:cNvSpPr>
          <p:nvPr>
            <p:ph type="subTitle" idx="1"/>
          </p:nvPr>
        </p:nvSpPr>
        <p:spPr>
          <a:xfrm>
            <a:off x="375557" y="1536471"/>
            <a:ext cx="10681649" cy="3506045"/>
          </a:xfrm>
        </p:spPr>
        <p:txBody>
          <a:bodyPr>
            <a:noAutofit/>
          </a:bodyPr>
          <a:lstStyle/>
          <a:p>
            <a:pPr algn="l"/>
            <a:r>
              <a:rPr lang="en-US" sz="2800" b="1" dirty="0">
                <a:solidFill>
                  <a:schemeClr val="accent2"/>
                </a:solidFill>
              </a:rPr>
              <a:t>Definition: </a:t>
            </a:r>
          </a:p>
          <a:p>
            <a:pPr algn="l"/>
            <a:endParaRPr lang="en-US" sz="2800" b="1" dirty="0">
              <a:solidFill>
                <a:schemeClr val="accent2"/>
              </a:solidFill>
            </a:endParaRPr>
          </a:p>
          <a:p>
            <a:pPr marL="457200" indent="-457200" algn="l">
              <a:buFont typeface="Arial" panose="020B0604020202020204" pitchFamily="34" charset="0"/>
              <a:buChar char="•"/>
            </a:pPr>
            <a:r>
              <a:rPr lang="en-US" sz="2800" b="1" dirty="0"/>
              <a:t>Autism</a:t>
            </a:r>
            <a:r>
              <a:rPr lang="en-US" sz="2800" dirty="0"/>
              <a:t> is a complex neurobiological disorder of development that lasts through a person’s lifetime. </a:t>
            </a:r>
          </a:p>
          <a:p>
            <a:pPr marL="457200" indent="-457200" algn="l">
              <a:buFont typeface="Arial" panose="020B0604020202020204" pitchFamily="34" charset="0"/>
              <a:buChar char="•"/>
            </a:pPr>
            <a:r>
              <a:rPr lang="en-US" sz="2800" dirty="0"/>
              <a:t>Autism Spectrum Disorder (ASD) affecting three area of deficiencies of development namely </a:t>
            </a:r>
            <a:r>
              <a:rPr lang="en-US" sz="2800" b="1" dirty="0"/>
              <a:t>Communication</a:t>
            </a:r>
            <a:r>
              <a:rPr lang="en-US" sz="2800" dirty="0"/>
              <a:t> development, </a:t>
            </a:r>
            <a:r>
              <a:rPr lang="en-US" sz="2800" b="1" dirty="0"/>
              <a:t>social relatedness, and Behaviors.</a:t>
            </a:r>
            <a:r>
              <a:rPr lang="en-US" sz="2800" dirty="0"/>
              <a:t> </a:t>
            </a:r>
          </a:p>
        </p:txBody>
      </p:sp>
    </p:spTree>
    <p:extLst>
      <p:ext uri="{BB962C8B-B14F-4D97-AF65-F5344CB8AC3E}">
        <p14:creationId xmlns:p14="http://schemas.microsoft.com/office/powerpoint/2010/main" val="367759720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857" y="365126"/>
            <a:ext cx="10863943" cy="761546"/>
          </a:xfrm>
        </p:spPr>
        <p:txBody>
          <a:bodyPr>
            <a:normAutofit/>
          </a:bodyPr>
          <a:lstStyle/>
          <a:p>
            <a:pPr algn="ctr"/>
            <a:r>
              <a:rPr lang="en-US" sz="3600" b="1" dirty="0">
                <a:solidFill>
                  <a:srgbClr val="006BBC"/>
                </a:solidFill>
              </a:rPr>
              <a:t>FIVE SPECIFIC AUTISM DIAGNOSES </a:t>
            </a:r>
          </a:p>
        </p:txBody>
      </p:sp>
      <p:sp>
        <p:nvSpPr>
          <p:cNvPr id="3" name="Content Placeholder 2"/>
          <p:cNvSpPr>
            <a:spLocks noGrp="1"/>
          </p:cNvSpPr>
          <p:nvPr>
            <p:ph idx="1"/>
          </p:nvPr>
        </p:nvSpPr>
        <p:spPr>
          <a:xfrm>
            <a:off x="664028" y="1810176"/>
            <a:ext cx="10863943" cy="3009531"/>
          </a:xfrm>
        </p:spPr>
        <p:txBody>
          <a:bodyPr>
            <a:normAutofit/>
          </a:bodyPr>
          <a:lstStyle/>
          <a:p>
            <a:r>
              <a:rPr lang="en-US" b="1" dirty="0"/>
              <a:t>Autistic disorder: </a:t>
            </a:r>
            <a:r>
              <a:rPr lang="en-US" dirty="0"/>
              <a:t>deficits in communication and language, restricted and repetitive behaviors and interests. </a:t>
            </a:r>
          </a:p>
          <a:p>
            <a:r>
              <a:rPr lang="en-US" dirty="0"/>
              <a:t> </a:t>
            </a:r>
            <a:r>
              <a:rPr lang="en-US" b="1" dirty="0"/>
              <a:t>Asperger disorders: </a:t>
            </a:r>
            <a:r>
              <a:rPr lang="en-US" dirty="0"/>
              <a:t>it is known as milder form of autism. The major  lack of interest in social relationships or difficulties in forming a relationship with others. </a:t>
            </a:r>
          </a:p>
          <a:p>
            <a:r>
              <a:rPr lang="en-US" b="1" dirty="0"/>
              <a:t>Rett disorder: </a:t>
            </a:r>
            <a:r>
              <a:rPr lang="en-US" dirty="0"/>
              <a:t>They use their interest in other over time.</a:t>
            </a:r>
          </a:p>
        </p:txBody>
      </p:sp>
    </p:spTree>
    <p:extLst>
      <p:ext uri="{BB962C8B-B14F-4D97-AF65-F5344CB8AC3E}">
        <p14:creationId xmlns:p14="http://schemas.microsoft.com/office/powerpoint/2010/main" val="85471352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036" y="365126"/>
            <a:ext cx="10904764" cy="426810"/>
          </a:xfrm>
        </p:spPr>
        <p:txBody>
          <a:bodyPr>
            <a:noAutofit/>
          </a:bodyPr>
          <a:lstStyle/>
          <a:p>
            <a:pPr algn="ctr"/>
            <a:r>
              <a:rPr lang="en-US" sz="3600" b="1" dirty="0">
                <a:solidFill>
                  <a:srgbClr val="006BBC"/>
                </a:solidFill>
              </a:rPr>
              <a:t>CAUSES OF AUTISM </a:t>
            </a:r>
            <a:endParaRPr lang="en-US" sz="3600" dirty="0">
              <a:solidFill>
                <a:srgbClr val="006BBC"/>
              </a:solidFill>
            </a:endParaRPr>
          </a:p>
        </p:txBody>
      </p:sp>
      <p:sp>
        <p:nvSpPr>
          <p:cNvPr id="3" name="Content Placeholder 2"/>
          <p:cNvSpPr>
            <a:spLocks noGrp="1"/>
          </p:cNvSpPr>
          <p:nvPr>
            <p:ph idx="1"/>
          </p:nvPr>
        </p:nvSpPr>
        <p:spPr>
          <a:xfrm>
            <a:off x="301366" y="1216241"/>
            <a:ext cx="11585834" cy="3666001"/>
          </a:xfrm>
        </p:spPr>
        <p:txBody>
          <a:bodyPr>
            <a:normAutofit/>
          </a:bodyPr>
          <a:lstStyle/>
          <a:p>
            <a:endParaRPr lang="en-US" dirty="0"/>
          </a:p>
          <a:p>
            <a:r>
              <a:rPr lang="en-US" dirty="0"/>
              <a:t>There is no one cause of autism. </a:t>
            </a:r>
          </a:p>
          <a:p>
            <a:r>
              <a:rPr lang="en-US" dirty="0"/>
              <a:t>Researchers believe that genetic and non-biological factors may influence the risk of having autism .</a:t>
            </a:r>
          </a:p>
          <a:p>
            <a:r>
              <a:rPr lang="en-US" dirty="0"/>
              <a:t>having certain genetic or chromosomal conditions, such as fragile X syndrome or tuberous sclerosis, experiencing complications at birth, and being born to older parents. </a:t>
            </a:r>
          </a:p>
        </p:txBody>
      </p:sp>
    </p:spTree>
    <p:extLst>
      <p:ext uri="{BB962C8B-B14F-4D97-AF65-F5344CB8AC3E}">
        <p14:creationId xmlns:p14="http://schemas.microsoft.com/office/powerpoint/2010/main" val="405311032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8935" y="207963"/>
            <a:ext cx="10650372" cy="847114"/>
          </a:xfrm>
        </p:spPr>
        <p:txBody>
          <a:bodyPr>
            <a:noAutofit/>
          </a:bodyPr>
          <a:lstStyle/>
          <a:p>
            <a:r>
              <a:rPr lang="en-US" sz="3600" b="1" dirty="0">
                <a:solidFill>
                  <a:srgbClr val="006BBC"/>
                </a:solidFill>
              </a:rPr>
              <a:t/>
            </a:r>
            <a:br>
              <a:rPr lang="en-US" sz="3600" b="1" dirty="0">
                <a:solidFill>
                  <a:srgbClr val="006BBC"/>
                </a:solidFill>
              </a:rPr>
            </a:br>
            <a:r>
              <a:rPr lang="en-US" sz="3600" b="1" dirty="0">
                <a:solidFill>
                  <a:srgbClr val="006BBC"/>
                </a:solidFill>
              </a:rPr>
              <a:t>Characteristics of Autism </a:t>
            </a:r>
          </a:p>
        </p:txBody>
      </p:sp>
      <p:sp>
        <p:nvSpPr>
          <p:cNvPr id="7" name="TextBox 6">
            <a:extLst>
              <a:ext uri="{FF2B5EF4-FFF2-40B4-BE49-F238E27FC236}">
                <a16:creationId xmlns:a16="http://schemas.microsoft.com/office/drawing/2014/main" id="{6A447759-2859-0637-E3CF-3FF63A82BAF2}"/>
              </a:ext>
            </a:extLst>
          </p:cNvPr>
          <p:cNvSpPr txBox="1"/>
          <p:nvPr/>
        </p:nvSpPr>
        <p:spPr>
          <a:xfrm>
            <a:off x="426128" y="1361722"/>
            <a:ext cx="11354540" cy="4493538"/>
          </a:xfrm>
          <a:prstGeom prst="rect">
            <a:avLst/>
          </a:prstGeom>
          <a:noFill/>
        </p:spPr>
        <p:txBody>
          <a:bodyPr wrap="square">
            <a:spAutoFit/>
          </a:bodyPr>
          <a:lstStyle/>
          <a:p>
            <a:r>
              <a:rPr lang="en-US" sz="2200" b="1" dirty="0">
                <a:solidFill>
                  <a:schemeClr val="accent2"/>
                </a:solidFill>
              </a:rPr>
              <a:t>Social communication/interaction behaviors may include: </a:t>
            </a:r>
          </a:p>
          <a:p>
            <a:pPr marL="285750" indent="-285750">
              <a:buFont typeface="Arial" panose="020B0604020202020204" pitchFamily="34" charset="0"/>
              <a:buChar char="•"/>
            </a:pPr>
            <a:r>
              <a:rPr lang="en-US" sz="2200" dirty="0"/>
              <a:t>making little or inconsistent eye contact. </a:t>
            </a:r>
          </a:p>
          <a:p>
            <a:pPr marL="285750" indent="-285750">
              <a:buFont typeface="Arial" panose="020B0604020202020204" pitchFamily="34" charset="0"/>
              <a:buChar char="•"/>
            </a:pPr>
            <a:r>
              <a:rPr lang="en-US" sz="2200" dirty="0"/>
              <a:t>having a tendency not to look at or listen to people. </a:t>
            </a:r>
          </a:p>
          <a:p>
            <a:pPr marL="285750" indent="-285750">
              <a:buFont typeface="Arial" panose="020B0604020202020204" pitchFamily="34" charset="0"/>
              <a:buChar char="•"/>
            </a:pPr>
            <a:r>
              <a:rPr lang="en-US" sz="2200" dirty="0"/>
              <a:t>rarely share enjoyment of objects or activities by pointing at or showing things to others. </a:t>
            </a:r>
          </a:p>
          <a:p>
            <a:pPr marL="285750" indent="-285750">
              <a:buFont typeface="Arial" panose="020B0604020202020204" pitchFamily="34" charset="0"/>
              <a:buChar char="•"/>
            </a:pPr>
            <a:r>
              <a:rPr lang="en-US" sz="2200" dirty="0"/>
              <a:t>failing to or being slow to respond to someone calling their name or to other verbal attempts to gain attention. </a:t>
            </a:r>
          </a:p>
          <a:p>
            <a:pPr marL="285750" indent="-285750">
              <a:buFont typeface="Arial" panose="020B0604020202020204" pitchFamily="34" charset="0"/>
              <a:buChar char="•"/>
            </a:pPr>
            <a:r>
              <a:rPr lang="en-US" sz="2200" dirty="0"/>
              <a:t>having difficulties with conversation recalling. </a:t>
            </a:r>
          </a:p>
          <a:p>
            <a:pPr marL="285750" indent="-285750">
              <a:buFont typeface="Arial" panose="020B0604020202020204" pitchFamily="34" charset="0"/>
              <a:buChar char="•"/>
            </a:pPr>
            <a:r>
              <a:rPr lang="en-US" sz="2200" dirty="0"/>
              <a:t>often talking at length about a favorite subject without noticing that others are not interested or without giving others a chance to respond. </a:t>
            </a:r>
          </a:p>
          <a:p>
            <a:pPr marL="285750" indent="-285750">
              <a:buFont typeface="Arial" panose="020B0604020202020204" pitchFamily="34" charset="0"/>
              <a:buChar char="•"/>
            </a:pPr>
            <a:r>
              <a:rPr lang="en-US" sz="2200" dirty="0"/>
              <a:t>having facial expressions, movements, and gestures that do not match with what is being said. </a:t>
            </a:r>
          </a:p>
          <a:p>
            <a:pPr marL="285750" indent="-285750">
              <a:buFont typeface="Arial" panose="020B0604020202020204" pitchFamily="34" charset="0"/>
              <a:buChar char="•"/>
            </a:pPr>
            <a:r>
              <a:rPr lang="en-US" sz="2200" dirty="0"/>
              <a:t> having an unusual tone of voice that may sound sing-song or flat and robot-like. </a:t>
            </a:r>
          </a:p>
          <a:p>
            <a:pPr marL="285750" indent="-285750">
              <a:buFont typeface="Arial" panose="020B0604020202020204" pitchFamily="34" charset="0"/>
              <a:buChar char="•"/>
            </a:pPr>
            <a:r>
              <a:rPr lang="en-US" sz="2200" dirty="0"/>
              <a:t>having troubles in understanding another person’s point of view or being unable to predict or understand other people’s actions.</a:t>
            </a:r>
            <a:endParaRPr lang="fr-FR" sz="2200" dirty="0"/>
          </a:p>
        </p:txBody>
      </p:sp>
    </p:spTree>
    <p:extLst>
      <p:ext uri="{BB962C8B-B14F-4D97-AF65-F5344CB8AC3E}">
        <p14:creationId xmlns:p14="http://schemas.microsoft.com/office/powerpoint/2010/main" val="241550867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8935" y="207963"/>
            <a:ext cx="9360789" cy="642654"/>
          </a:xfrm>
        </p:spPr>
        <p:txBody>
          <a:bodyPr>
            <a:normAutofit/>
          </a:bodyPr>
          <a:lstStyle/>
          <a:p>
            <a:r>
              <a:rPr lang="en-US" sz="3600" b="1" dirty="0">
                <a:solidFill>
                  <a:schemeClr val="accent5"/>
                </a:solidFill>
              </a:rPr>
              <a:t>Characteristics of Autism </a:t>
            </a:r>
            <a:endParaRPr lang="en-US" sz="3600" dirty="0">
              <a:solidFill>
                <a:schemeClr val="accent5"/>
              </a:solidFill>
            </a:endParaRPr>
          </a:p>
        </p:txBody>
      </p:sp>
      <p:sp>
        <p:nvSpPr>
          <p:cNvPr id="7" name="TextBox 6">
            <a:extLst>
              <a:ext uri="{FF2B5EF4-FFF2-40B4-BE49-F238E27FC236}">
                <a16:creationId xmlns:a16="http://schemas.microsoft.com/office/drawing/2014/main" id="{6A447759-2859-0637-E3CF-3FF63A82BAF2}"/>
              </a:ext>
            </a:extLst>
          </p:cNvPr>
          <p:cNvSpPr txBox="1"/>
          <p:nvPr/>
        </p:nvSpPr>
        <p:spPr>
          <a:xfrm>
            <a:off x="241177" y="1175291"/>
            <a:ext cx="11709646" cy="4401205"/>
          </a:xfrm>
          <a:prstGeom prst="rect">
            <a:avLst/>
          </a:prstGeom>
          <a:noFill/>
        </p:spPr>
        <p:txBody>
          <a:bodyPr wrap="square">
            <a:spAutoFit/>
          </a:bodyPr>
          <a:lstStyle/>
          <a:p>
            <a:r>
              <a:rPr lang="en-US" sz="2800" b="1" dirty="0">
                <a:solidFill>
                  <a:schemeClr val="accent2"/>
                </a:solidFill>
              </a:rPr>
              <a:t>Restrictive/repetitive behaviors may include</a:t>
            </a:r>
            <a:r>
              <a:rPr lang="en-US" sz="2800" dirty="0"/>
              <a:t>: </a:t>
            </a:r>
          </a:p>
          <a:p>
            <a:pPr marL="342900" indent="-342900">
              <a:buFont typeface="Arial" panose="020B0604020202020204" pitchFamily="34" charset="0"/>
              <a:buChar char="•"/>
            </a:pPr>
            <a:r>
              <a:rPr lang="en-US" sz="2800" dirty="0"/>
              <a:t>repeating certain behaviors or having unusual behaviors, such as repeating words or phrases (a behavior called echolalia) </a:t>
            </a:r>
          </a:p>
          <a:p>
            <a:pPr marL="342900" indent="-342900">
              <a:buFont typeface="Arial" panose="020B0604020202020204" pitchFamily="34" charset="0"/>
              <a:buChar char="•"/>
            </a:pPr>
            <a:r>
              <a:rPr lang="en-US" sz="2800" dirty="0"/>
              <a:t>having a lasting intense interest in certain topics, such as numbers, details, or facts </a:t>
            </a:r>
          </a:p>
          <a:p>
            <a:pPr marL="342900" indent="-342900">
              <a:buFont typeface="Arial" panose="020B0604020202020204" pitchFamily="34" charset="0"/>
              <a:buChar char="•"/>
            </a:pPr>
            <a:r>
              <a:rPr lang="en-US" sz="2800" dirty="0"/>
              <a:t>having overly focused interests, such as with moving objects or with parts of objects </a:t>
            </a:r>
          </a:p>
          <a:p>
            <a:pPr marL="342900" indent="-342900">
              <a:buFont typeface="Arial" panose="020B0604020202020204" pitchFamily="34" charset="0"/>
              <a:buChar char="•"/>
            </a:pPr>
            <a:r>
              <a:rPr lang="en-US" sz="2800" dirty="0"/>
              <a:t>getting upset by slight changes in a routine. </a:t>
            </a:r>
          </a:p>
          <a:p>
            <a:pPr marL="342900" indent="-342900">
              <a:buFont typeface="Arial" panose="020B0604020202020204" pitchFamily="34" charset="0"/>
              <a:buChar char="•"/>
            </a:pPr>
            <a:r>
              <a:rPr lang="en-US" sz="2800" dirty="0"/>
              <a:t>being more sensitive or less sensitive than other people to sensory input, such as light, noise, clothing, or temperature</a:t>
            </a:r>
            <a:endParaRPr lang="fr-FR" sz="2800" dirty="0"/>
          </a:p>
        </p:txBody>
      </p:sp>
    </p:spTree>
    <p:extLst>
      <p:ext uri="{BB962C8B-B14F-4D97-AF65-F5344CB8AC3E}">
        <p14:creationId xmlns:p14="http://schemas.microsoft.com/office/powerpoint/2010/main" val="66075434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8935" y="207963"/>
            <a:ext cx="9360789" cy="642654"/>
          </a:xfrm>
        </p:spPr>
        <p:txBody>
          <a:bodyPr>
            <a:normAutofit/>
          </a:bodyPr>
          <a:lstStyle/>
          <a:p>
            <a:r>
              <a:rPr lang="en-US" sz="3600" b="1" dirty="0">
                <a:solidFill>
                  <a:srgbClr val="006BBC"/>
                </a:solidFill>
              </a:rPr>
              <a:t>CHARACTERISTICS OF AUTISM </a:t>
            </a:r>
          </a:p>
        </p:txBody>
      </p:sp>
      <p:sp>
        <p:nvSpPr>
          <p:cNvPr id="7" name="TextBox 6">
            <a:extLst>
              <a:ext uri="{FF2B5EF4-FFF2-40B4-BE49-F238E27FC236}">
                <a16:creationId xmlns:a16="http://schemas.microsoft.com/office/drawing/2014/main" id="{6A447759-2859-0637-E3CF-3FF63A82BAF2}"/>
              </a:ext>
            </a:extLst>
          </p:cNvPr>
          <p:cNvSpPr txBox="1"/>
          <p:nvPr/>
        </p:nvSpPr>
        <p:spPr>
          <a:xfrm>
            <a:off x="241177" y="1175291"/>
            <a:ext cx="11709646" cy="3970318"/>
          </a:xfrm>
          <a:prstGeom prst="rect">
            <a:avLst/>
          </a:prstGeom>
          <a:noFill/>
        </p:spPr>
        <p:txBody>
          <a:bodyPr wrap="square">
            <a:spAutoFit/>
          </a:bodyPr>
          <a:lstStyle/>
          <a:p>
            <a:r>
              <a:rPr lang="en-US" sz="2800" b="1" dirty="0">
                <a:solidFill>
                  <a:schemeClr val="accent2"/>
                </a:solidFill>
              </a:rPr>
              <a:t>Communication:</a:t>
            </a:r>
          </a:p>
          <a:p>
            <a:endParaRPr lang="en-US" sz="2800" b="1" dirty="0">
              <a:solidFill>
                <a:schemeClr val="accent2"/>
              </a:solidFill>
            </a:endParaRPr>
          </a:p>
          <a:p>
            <a:pPr marL="457200" indent="-457200">
              <a:buFont typeface="Arial" panose="020B0604020202020204" pitchFamily="34" charset="0"/>
              <a:buChar char="•"/>
            </a:pPr>
            <a:r>
              <a:rPr lang="en-US" sz="2800" dirty="0"/>
              <a:t>does not respond to his/her name by 12 months of age.</a:t>
            </a:r>
          </a:p>
          <a:p>
            <a:pPr marL="457200" indent="-457200">
              <a:buFont typeface="Arial" panose="020B0604020202020204" pitchFamily="34" charset="0"/>
              <a:buChar char="•"/>
            </a:pPr>
            <a:r>
              <a:rPr lang="en-US" sz="2800" dirty="0"/>
              <a:t>cannot explain what he/she wants.</a:t>
            </a:r>
          </a:p>
          <a:p>
            <a:pPr marL="457200" indent="-457200">
              <a:buFont typeface="Arial" panose="020B0604020202020204" pitchFamily="34" charset="0"/>
              <a:buChar char="•"/>
            </a:pPr>
            <a:r>
              <a:rPr lang="en-US" sz="2800" dirty="0"/>
              <a:t>language skills are slow to develop, or speech is delayed.</a:t>
            </a:r>
          </a:p>
          <a:p>
            <a:pPr marL="457200" indent="-457200">
              <a:buFont typeface="Arial" panose="020B0604020202020204" pitchFamily="34" charset="0"/>
              <a:buChar char="•"/>
            </a:pPr>
            <a:r>
              <a:rPr lang="en-US" sz="2800" dirty="0"/>
              <a:t>doesn’t follow directions.</a:t>
            </a:r>
          </a:p>
          <a:p>
            <a:pPr marL="457200" indent="-457200">
              <a:buFont typeface="Arial" panose="020B0604020202020204" pitchFamily="34" charset="0"/>
              <a:buChar char="•"/>
            </a:pPr>
            <a:r>
              <a:rPr lang="en-US" sz="2800" dirty="0"/>
              <a:t>seems to hear sometimes, but not other times.</a:t>
            </a:r>
          </a:p>
          <a:p>
            <a:pPr marL="457200" indent="-457200">
              <a:buFont typeface="Arial" panose="020B0604020202020204" pitchFamily="34" charset="0"/>
              <a:buChar char="•"/>
            </a:pPr>
            <a:r>
              <a:rPr lang="en-US" sz="2800" dirty="0"/>
              <a:t>doesn’t point or wave “bye-bye”.</a:t>
            </a:r>
          </a:p>
          <a:p>
            <a:pPr marL="457200" indent="-457200">
              <a:buFont typeface="Arial" panose="020B0604020202020204" pitchFamily="34" charset="0"/>
              <a:buChar char="•"/>
            </a:pPr>
            <a:r>
              <a:rPr lang="en-US" sz="2800" dirty="0"/>
              <a:t>Is used to say a few words or babble, but now does not.</a:t>
            </a:r>
            <a:endParaRPr lang="fr-FR" sz="2800" dirty="0"/>
          </a:p>
        </p:txBody>
      </p:sp>
    </p:spTree>
    <p:extLst>
      <p:ext uri="{BB962C8B-B14F-4D97-AF65-F5344CB8AC3E}">
        <p14:creationId xmlns:p14="http://schemas.microsoft.com/office/powerpoint/2010/main" val="284039378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8935" y="207963"/>
            <a:ext cx="9360789" cy="642654"/>
          </a:xfrm>
        </p:spPr>
        <p:txBody>
          <a:bodyPr>
            <a:normAutofit/>
          </a:bodyPr>
          <a:lstStyle/>
          <a:p>
            <a:r>
              <a:rPr lang="en-US" sz="3600" b="1" dirty="0">
                <a:solidFill>
                  <a:srgbClr val="006BBC"/>
                </a:solidFill>
              </a:rPr>
              <a:t>CHARACTERISTICS OF AUTISM </a:t>
            </a:r>
          </a:p>
        </p:txBody>
      </p:sp>
      <p:sp>
        <p:nvSpPr>
          <p:cNvPr id="7" name="TextBox 6">
            <a:extLst>
              <a:ext uri="{FF2B5EF4-FFF2-40B4-BE49-F238E27FC236}">
                <a16:creationId xmlns:a16="http://schemas.microsoft.com/office/drawing/2014/main" id="{6A447759-2859-0637-E3CF-3FF63A82BAF2}"/>
              </a:ext>
            </a:extLst>
          </p:cNvPr>
          <p:cNvSpPr txBox="1"/>
          <p:nvPr/>
        </p:nvSpPr>
        <p:spPr>
          <a:xfrm>
            <a:off x="241177" y="1175291"/>
            <a:ext cx="11709646" cy="3108543"/>
          </a:xfrm>
          <a:prstGeom prst="rect">
            <a:avLst/>
          </a:prstGeom>
          <a:noFill/>
        </p:spPr>
        <p:txBody>
          <a:bodyPr wrap="square">
            <a:spAutoFit/>
          </a:bodyPr>
          <a:lstStyle/>
          <a:p>
            <a:r>
              <a:rPr lang="en-US" sz="2800" b="1" dirty="0">
                <a:solidFill>
                  <a:schemeClr val="accent2"/>
                </a:solidFill>
              </a:rPr>
              <a:t>Social Behavior:</a:t>
            </a:r>
          </a:p>
          <a:p>
            <a:endParaRPr lang="en-US" sz="2800" b="1" dirty="0">
              <a:solidFill>
                <a:schemeClr val="accent2"/>
              </a:solidFill>
            </a:endParaRPr>
          </a:p>
          <a:p>
            <a:pPr marL="457200" indent="-457200">
              <a:buFont typeface="Arial" panose="020B0604020202020204" pitchFamily="34" charset="0"/>
              <a:buChar char="•"/>
            </a:pPr>
            <a:r>
              <a:rPr lang="en-US" sz="2800" dirty="0"/>
              <a:t>doesn’t smile when smiled at.</a:t>
            </a:r>
          </a:p>
          <a:p>
            <a:pPr marL="457200" indent="-457200">
              <a:buFont typeface="Arial" panose="020B0604020202020204" pitchFamily="34" charset="0"/>
              <a:buChar char="•"/>
            </a:pPr>
            <a:r>
              <a:rPr lang="en-US" sz="2800" dirty="0"/>
              <a:t>has poor eye contact.</a:t>
            </a:r>
          </a:p>
          <a:p>
            <a:pPr marL="457200" indent="-457200">
              <a:buFont typeface="Arial" panose="020B0604020202020204" pitchFamily="34" charset="0"/>
              <a:buChar char="•"/>
            </a:pPr>
            <a:r>
              <a:rPr lang="en-US" sz="2800" dirty="0"/>
              <a:t>seems to prefer to play alone.</a:t>
            </a:r>
          </a:p>
          <a:p>
            <a:pPr marL="457200" indent="-457200">
              <a:buFont typeface="Arial" panose="020B0604020202020204" pitchFamily="34" charset="0"/>
              <a:buChar char="•"/>
            </a:pPr>
            <a:r>
              <a:rPr lang="en-US" sz="2800" dirty="0"/>
              <a:t>is very independent for his/her age.</a:t>
            </a:r>
          </a:p>
          <a:p>
            <a:pPr marL="457200" indent="-457200">
              <a:buFont typeface="Arial" panose="020B0604020202020204" pitchFamily="34" charset="0"/>
              <a:buChar char="•"/>
            </a:pPr>
            <a:r>
              <a:rPr lang="en-US" sz="2800" dirty="0"/>
              <a:t>seems to tune people out.</a:t>
            </a:r>
            <a:endParaRPr lang="fr-FR" sz="2800" dirty="0"/>
          </a:p>
        </p:txBody>
      </p:sp>
    </p:spTree>
    <p:extLst>
      <p:ext uri="{BB962C8B-B14F-4D97-AF65-F5344CB8AC3E}">
        <p14:creationId xmlns:p14="http://schemas.microsoft.com/office/powerpoint/2010/main" val="15163041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8935" y="207963"/>
            <a:ext cx="9360789" cy="642654"/>
          </a:xfrm>
        </p:spPr>
        <p:txBody>
          <a:bodyPr>
            <a:normAutofit/>
          </a:bodyPr>
          <a:lstStyle/>
          <a:p>
            <a:r>
              <a:rPr lang="en-US" sz="3600" b="1" dirty="0">
                <a:solidFill>
                  <a:srgbClr val="006BBC"/>
                </a:solidFill>
              </a:rPr>
              <a:t>CHARACTERISTICS OF AUTISM </a:t>
            </a:r>
          </a:p>
        </p:txBody>
      </p:sp>
      <p:sp>
        <p:nvSpPr>
          <p:cNvPr id="7" name="TextBox 6">
            <a:extLst>
              <a:ext uri="{FF2B5EF4-FFF2-40B4-BE49-F238E27FC236}">
                <a16:creationId xmlns:a16="http://schemas.microsoft.com/office/drawing/2014/main" id="{6A447759-2859-0637-E3CF-3FF63A82BAF2}"/>
              </a:ext>
            </a:extLst>
          </p:cNvPr>
          <p:cNvSpPr txBox="1"/>
          <p:nvPr/>
        </p:nvSpPr>
        <p:spPr>
          <a:xfrm>
            <a:off x="962551" y="1513221"/>
            <a:ext cx="10441619" cy="3539430"/>
          </a:xfrm>
          <a:prstGeom prst="rect">
            <a:avLst/>
          </a:prstGeom>
          <a:noFill/>
        </p:spPr>
        <p:txBody>
          <a:bodyPr wrap="square">
            <a:spAutoFit/>
          </a:bodyPr>
          <a:lstStyle/>
          <a:p>
            <a:r>
              <a:rPr lang="en-US" sz="2800" b="1" dirty="0">
                <a:solidFill>
                  <a:schemeClr val="accent2"/>
                </a:solidFill>
              </a:rPr>
              <a:t>Stereotyped Behavior:</a:t>
            </a:r>
          </a:p>
          <a:p>
            <a:endParaRPr lang="en-US" sz="2800" b="1" dirty="0">
              <a:solidFill>
                <a:schemeClr val="accent2"/>
              </a:solidFill>
            </a:endParaRPr>
          </a:p>
          <a:p>
            <a:pPr marL="457200" indent="-457200">
              <a:buFont typeface="Arial" panose="020B0604020202020204" pitchFamily="34" charset="0"/>
              <a:buChar char="•"/>
            </a:pPr>
            <a:r>
              <a:rPr lang="en-US" sz="2800" dirty="0"/>
              <a:t>gets “stuck” doing the same things over and over and can’t move on to other things.</a:t>
            </a:r>
          </a:p>
          <a:p>
            <a:pPr marL="457200" indent="-457200">
              <a:buFont typeface="Arial" panose="020B0604020202020204" pitchFamily="34" charset="0"/>
              <a:buChar char="•"/>
            </a:pPr>
            <a:r>
              <a:rPr lang="en-US" sz="2800" dirty="0"/>
              <a:t>shows deep attachment to toys, objects, or routines.</a:t>
            </a:r>
          </a:p>
          <a:p>
            <a:pPr marL="457200" indent="-457200">
              <a:buFont typeface="Arial" panose="020B0604020202020204" pitchFamily="34" charset="0"/>
              <a:buChar char="•"/>
            </a:pPr>
            <a:r>
              <a:rPr lang="en-US" sz="2800" dirty="0"/>
              <a:t>spends a lot of time lining things up or putting things in a certain order.</a:t>
            </a:r>
          </a:p>
          <a:p>
            <a:pPr marL="457200" indent="-457200">
              <a:buFont typeface="Arial" panose="020B0604020202020204" pitchFamily="34" charset="0"/>
              <a:buChar char="•"/>
            </a:pPr>
            <a:r>
              <a:rPr lang="en-US" sz="2800" dirty="0"/>
              <a:t>repeats words or phrases.</a:t>
            </a:r>
            <a:endParaRPr lang="fr-FR" sz="2800" dirty="0"/>
          </a:p>
        </p:txBody>
      </p:sp>
    </p:spTree>
    <p:extLst>
      <p:ext uri="{BB962C8B-B14F-4D97-AF65-F5344CB8AC3E}">
        <p14:creationId xmlns:p14="http://schemas.microsoft.com/office/powerpoint/2010/main" val="3913626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55411"/>
          </a:xfrm>
        </p:spPr>
        <p:txBody>
          <a:bodyPr>
            <a:normAutofit/>
          </a:bodyPr>
          <a:lstStyle/>
          <a:p>
            <a:r>
              <a:rPr lang="en-US" sz="2800" b="1" dirty="0">
                <a:solidFill>
                  <a:schemeClr val="accent5"/>
                </a:solidFill>
                <a:latin typeface="Calibri (Body)"/>
              </a:rPr>
              <a:t>Unit 1: INTRODUCTION TO INCLUSIVE EDUCATION</a:t>
            </a:r>
          </a:p>
        </p:txBody>
      </p:sp>
      <p:sp>
        <p:nvSpPr>
          <p:cNvPr id="3" name="Content Placeholder 2"/>
          <p:cNvSpPr>
            <a:spLocks noGrp="1"/>
          </p:cNvSpPr>
          <p:nvPr>
            <p:ph idx="1"/>
          </p:nvPr>
        </p:nvSpPr>
        <p:spPr>
          <a:xfrm>
            <a:off x="838200" y="1491052"/>
            <a:ext cx="10791548" cy="4323821"/>
          </a:xfrm>
        </p:spPr>
        <p:txBody>
          <a:bodyPr>
            <a:normAutofit/>
          </a:bodyPr>
          <a:lstStyle/>
          <a:p>
            <a:pPr marL="0" indent="0">
              <a:buNone/>
            </a:pPr>
            <a:r>
              <a:rPr lang="en-US" sz="2400" b="1" dirty="0">
                <a:solidFill>
                  <a:schemeClr val="accent2"/>
                </a:solidFill>
              </a:rPr>
              <a:t>Activity                                                                                  </a:t>
            </a:r>
          </a:p>
          <a:p>
            <a:pPr marL="0" indent="0">
              <a:buNone/>
            </a:pPr>
            <a:r>
              <a:rPr lang="en-US" sz="2400" b="1" dirty="0">
                <a:solidFill>
                  <a:schemeClr val="accent2"/>
                </a:solidFill>
              </a:rPr>
              <a:t> </a:t>
            </a:r>
            <a:r>
              <a:rPr lang="en-US" sz="2400" dirty="0">
                <a:solidFill>
                  <a:srgbClr val="006BBC"/>
                </a:solidFill>
              </a:rPr>
              <a:t>( Group of 5 and Presentation)</a:t>
            </a:r>
            <a:endParaRPr lang="en-US" sz="2400" b="1" dirty="0">
              <a:solidFill>
                <a:srgbClr val="006BBC"/>
              </a:solidFill>
            </a:endParaRPr>
          </a:p>
          <a:p>
            <a:pPr marL="0" indent="0">
              <a:buNone/>
            </a:pPr>
            <a:r>
              <a:rPr lang="en-US" sz="2400" dirty="0"/>
              <a:t>Read the scenario in the module on page 3 and answer the following questions:</a:t>
            </a:r>
          </a:p>
          <a:p>
            <a:pPr marL="0" indent="0">
              <a:buNone/>
            </a:pPr>
            <a:endParaRPr lang="en-US" sz="2400" dirty="0"/>
          </a:p>
          <a:p>
            <a:pPr lvl="1"/>
            <a:r>
              <a:rPr lang="en-US" dirty="0"/>
              <a:t>Which type of school is GS </a:t>
            </a:r>
            <a:r>
              <a:rPr lang="en-US" dirty="0" err="1"/>
              <a:t>Rindiro</a:t>
            </a:r>
            <a:r>
              <a:rPr lang="en-US" dirty="0"/>
              <a:t>?</a:t>
            </a:r>
          </a:p>
          <a:p>
            <a:pPr lvl="1"/>
            <a:r>
              <a:rPr lang="en-US" dirty="0"/>
              <a:t>Based on the scenario, which types of disabilities do you observe?</a:t>
            </a:r>
          </a:p>
          <a:p>
            <a:pPr lvl="1"/>
            <a:r>
              <a:rPr lang="en-US" dirty="0"/>
              <a:t>Differentiate between “inclusive education’’ and “special education.”</a:t>
            </a:r>
          </a:p>
          <a:p>
            <a:pPr lvl="1"/>
            <a:r>
              <a:rPr lang="en-US" dirty="0"/>
              <a:t>Provide examples of some national policies or legislation</a:t>
            </a:r>
          </a:p>
          <a:p>
            <a:pPr lvl="1"/>
            <a:r>
              <a:rPr lang="en-US" dirty="0"/>
              <a:t>regarding people with disability in Rwanda.</a:t>
            </a:r>
          </a:p>
          <a:p>
            <a:pPr marL="0" indent="0">
              <a:buNone/>
            </a:pPr>
            <a:endParaRPr lang="en-US" dirty="0"/>
          </a:p>
        </p:txBody>
      </p:sp>
    </p:spTree>
    <p:extLst>
      <p:ext uri="{BB962C8B-B14F-4D97-AF65-F5344CB8AC3E}">
        <p14:creationId xmlns:p14="http://schemas.microsoft.com/office/powerpoint/2010/main" val="195373941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8935" y="207963"/>
            <a:ext cx="9360789" cy="642654"/>
          </a:xfrm>
        </p:spPr>
        <p:txBody>
          <a:bodyPr>
            <a:normAutofit/>
          </a:bodyPr>
          <a:lstStyle/>
          <a:p>
            <a:r>
              <a:rPr lang="en-US" sz="3100" b="1" dirty="0">
                <a:solidFill>
                  <a:srgbClr val="006BBC"/>
                </a:solidFill>
              </a:rPr>
              <a:t>CHARACTERISTICS OF AUTISM </a:t>
            </a:r>
          </a:p>
        </p:txBody>
      </p:sp>
      <p:sp>
        <p:nvSpPr>
          <p:cNvPr id="7" name="TextBox 6">
            <a:extLst>
              <a:ext uri="{FF2B5EF4-FFF2-40B4-BE49-F238E27FC236}">
                <a16:creationId xmlns:a16="http://schemas.microsoft.com/office/drawing/2014/main" id="{6A447759-2859-0637-E3CF-3FF63A82BAF2}"/>
              </a:ext>
            </a:extLst>
          </p:cNvPr>
          <p:cNvSpPr txBox="1"/>
          <p:nvPr/>
        </p:nvSpPr>
        <p:spPr>
          <a:xfrm>
            <a:off x="874644" y="1443841"/>
            <a:ext cx="10207486" cy="3970318"/>
          </a:xfrm>
          <a:prstGeom prst="rect">
            <a:avLst/>
          </a:prstGeom>
          <a:noFill/>
        </p:spPr>
        <p:txBody>
          <a:bodyPr wrap="square">
            <a:spAutoFit/>
          </a:bodyPr>
          <a:lstStyle/>
          <a:p>
            <a:r>
              <a:rPr lang="en-US" sz="2800" b="1" dirty="0">
                <a:solidFill>
                  <a:schemeClr val="accent2"/>
                </a:solidFill>
              </a:rPr>
              <a:t>Other Behaviors:</a:t>
            </a:r>
          </a:p>
          <a:p>
            <a:endParaRPr lang="en-US" sz="2800" b="1" dirty="0">
              <a:solidFill>
                <a:schemeClr val="accent2"/>
              </a:solidFill>
            </a:endParaRPr>
          </a:p>
          <a:p>
            <a:pPr marL="457200" indent="-457200">
              <a:buFont typeface="Arial" panose="020B0604020202020204" pitchFamily="34" charset="0"/>
              <a:buChar char="•"/>
            </a:pPr>
            <a:r>
              <a:rPr lang="en-US" sz="2800" dirty="0"/>
              <a:t>has unusual movement patterns.</a:t>
            </a:r>
          </a:p>
          <a:p>
            <a:pPr marL="457200" indent="-457200">
              <a:buFont typeface="Arial" panose="020B0604020202020204" pitchFamily="34" charset="0"/>
              <a:buChar char="•"/>
            </a:pPr>
            <a:r>
              <a:rPr lang="en-US" sz="2800" dirty="0"/>
              <a:t>doesn’t know how to play with toys.</a:t>
            </a:r>
          </a:p>
          <a:p>
            <a:pPr marL="457200" indent="-457200">
              <a:buFont typeface="Arial" panose="020B0604020202020204" pitchFamily="34" charset="0"/>
              <a:buChar char="•"/>
            </a:pPr>
            <a:r>
              <a:rPr lang="en-US" sz="2800" dirty="0"/>
              <a:t>does things “early” compared to other children.</a:t>
            </a:r>
          </a:p>
          <a:p>
            <a:pPr marL="457200" indent="-457200">
              <a:buFont typeface="Arial" panose="020B0604020202020204" pitchFamily="34" charset="0"/>
              <a:buChar char="•"/>
            </a:pPr>
            <a:r>
              <a:rPr lang="en-US" sz="2800" dirty="0"/>
              <a:t>walks on his/her toes.</a:t>
            </a:r>
          </a:p>
          <a:p>
            <a:pPr marL="457200" indent="-457200">
              <a:buFont typeface="Arial" panose="020B0604020202020204" pitchFamily="34" charset="0"/>
              <a:buChar char="•"/>
            </a:pPr>
            <a:r>
              <a:rPr lang="en-US" sz="2800" dirty="0"/>
              <a:t>throws intense or violent tantrums.</a:t>
            </a:r>
          </a:p>
          <a:p>
            <a:pPr marL="457200" indent="-457200">
              <a:buFont typeface="Arial" panose="020B0604020202020204" pitchFamily="34" charset="0"/>
              <a:buChar char="•"/>
            </a:pPr>
            <a:r>
              <a:rPr lang="en-US" sz="2800" dirty="0"/>
              <a:t>is overly active, uncooperative, or resistant.</a:t>
            </a:r>
          </a:p>
          <a:p>
            <a:pPr marL="457200" indent="-457200">
              <a:buFont typeface="Arial" panose="020B0604020202020204" pitchFamily="34" charset="0"/>
              <a:buChar char="•"/>
            </a:pPr>
            <a:r>
              <a:rPr lang="en-US" sz="2800" dirty="0"/>
              <a:t>seems overly sensitive to noise.</a:t>
            </a:r>
            <a:endParaRPr lang="fr-FR" sz="2800" dirty="0"/>
          </a:p>
        </p:txBody>
      </p:sp>
    </p:spTree>
    <p:extLst>
      <p:ext uri="{BB962C8B-B14F-4D97-AF65-F5344CB8AC3E}">
        <p14:creationId xmlns:p14="http://schemas.microsoft.com/office/powerpoint/2010/main" val="124870195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8021" y="302079"/>
            <a:ext cx="10169979" cy="628650"/>
          </a:xfrm>
        </p:spPr>
        <p:txBody>
          <a:bodyPr>
            <a:normAutofit fontScale="90000"/>
          </a:bodyPr>
          <a:lstStyle/>
          <a:p>
            <a:pPr algn="l"/>
            <a:r>
              <a:rPr lang="en-US" sz="4000" dirty="0"/>
              <a:t/>
            </a:r>
            <a:br>
              <a:rPr lang="en-US" sz="4000" dirty="0"/>
            </a:br>
            <a:r>
              <a:rPr lang="en-US" sz="3100" b="1" dirty="0">
                <a:solidFill>
                  <a:srgbClr val="006BBC"/>
                </a:solidFill>
              </a:rPr>
              <a:t>TEACHING STRATEGIES FOR LEARNERS WITH AUTISM </a:t>
            </a:r>
          </a:p>
        </p:txBody>
      </p:sp>
      <p:sp>
        <p:nvSpPr>
          <p:cNvPr id="3" name="Subtitle 2"/>
          <p:cNvSpPr>
            <a:spLocks noGrp="1"/>
          </p:cNvSpPr>
          <p:nvPr>
            <p:ph type="subTitle" idx="1"/>
          </p:nvPr>
        </p:nvSpPr>
        <p:spPr>
          <a:xfrm>
            <a:off x="911440" y="1346156"/>
            <a:ext cx="10369119" cy="4619637"/>
          </a:xfrm>
        </p:spPr>
        <p:txBody>
          <a:bodyPr>
            <a:normAutofit/>
          </a:bodyPr>
          <a:lstStyle/>
          <a:p>
            <a:pPr marL="342900" indent="-342900" algn="l">
              <a:buFont typeface="Arial" panose="020B0604020202020204" pitchFamily="34" charset="0"/>
              <a:buChar char="•"/>
            </a:pPr>
            <a:r>
              <a:rPr lang="en-US" dirty="0"/>
              <a:t>Use task analysis: very specific, tasks in sequential order. </a:t>
            </a:r>
          </a:p>
          <a:p>
            <a:pPr marL="457200" indent="-457200" algn="l">
              <a:buFont typeface="Arial" panose="020B0604020202020204" pitchFamily="34" charset="0"/>
              <a:buChar char="•"/>
            </a:pPr>
            <a:r>
              <a:rPr lang="en-US" dirty="0"/>
              <a:t>Always keep your language simple and concrete. </a:t>
            </a:r>
          </a:p>
          <a:p>
            <a:pPr marL="457200" indent="-457200" algn="l">
              <a:buFont typeface="Arial" panose="020B0604020202020204" pitchFamily="34" charset="0"/>
              <a:buChar char="•"/>
            </a:pPr>
            <a:r>
              <a:rPr lang="en-US" dirty="0"/>
              <a:t>Teach specific social rules/skills, such as turn-taking and social distance. </a:t>
            </a:r>
          </a:p>
          <a:p>
            <a:pPr marL="457200" indent="-457200" algn="l">
              <a:buFont typeface="Arial" panose="020B0604020202020204" pitchFamily="34" charset="0"/>
              <a:buChar char="•"/>
            </a:pPr>
            <a:r>
              <a:rPr lang="en-US" dirty="0"/>
              <a:t>Give fewer choices and avoid using sarcasm. </a:t>
            </a:r>
          </a:p>
          <a:p>
            <a:pPr marL="457200" indent="-457200" algn="l">
              <a:buFont typeface="Arial" panose="020B0604020202020204" pitchFamily="34" charset="0"/>
              <a:buChar char="•"/>
            </a:pPr>
            <a:r>
              <a:rPr lang="en-US" dirty="0"/>
              <a:t>Give very clear choices and try not to leave choices open-ended. </a:t>
            </a:r>
          </a:p>
          <a:p>
            <a:pPr marL="457200" indent="-457200" algn="l">
              <a:buFont typeface="Arial" panose="020B0604020202020204" pitchFamily="34" charset="0"/>
              <a:buChar char="•"/>
            </a:pPr>
            <a:r>
              <a:rPr lang="en-US" dirty="0"/>
              <a:t>Repeat instructions and checking understanding. </a:t>
            </a:r>
          </a:p>
          <a:p>
            <a:pPr marL="457200" indent="-457200" algn="l">
              <a:buFont typeface="Arial" panose="020B0604020202020204" pitchFamily="34" charset="0"/>
              <a:buChar char="•"/>
            </a:pPr>
            <a:r>
              <a:rPr lang="en-US" dirty="0"/>
              <a:t>Using short sentences to ensure clarity of instructions. </a:t>
            </a:r>
          </a:p>
          <a:p>
            <a:pPr marL="457200" indent="-457200" algn="l">
              <a:buFont typeface="Arial" panose="020B0604020202020204" pitchFamily="34" charset="0"/>
              <a:buChar char="•"/>
            </a:pPr>
            <a:r>
              <a:rPr lang="en-US" dirty="0"/>
              <a:t>Providing a very clear structure and a set daily routine including time for play.</a:t>
            </a:r>
          </a:p>
          <a:p>
            <a:pPr marL="457200" indent="-457200" algn="l">
              <a:buFont typeface="Arial" panose="020B0604020202020204" pitchFamily="34" charset="0"/>
              <a:buChar char="•"/>
            </a:pPr>
            <a:r>
              <a:rPr lang="en-US" dirty="0"/>
              <a:t>providing warning of any impending change of routine, or switch of. </a:t>
            </a:r>
          </a:p>
          <a:p>
            <a:pPr marL="457200" indent="-457200" algn="l">
              <a:buFont typeface="Arial" panose="020B0604020202020204" pitchFamily="34" charset="0"/>
              <a:buChar char="•"/>
            </a:pPr>
            <a:r>
              <a:rPr lang="en-US" dirty="0"/>
              <a:t> use adaptations and modification strategies. </a:t>
            </a:r>
          </a:p>
          <a:p>
            <a:pPr marL="457200" indent="-457200" algn="l">
              <a:buFont typeface="Arial" panose="020B0604020202020204" pitchFamily="34" charset="0"/>
              <a:buChar char="•"/>
            </a:pPr>
            <a:endParaRPr lang="en-US" dirty="0"/>
          </a:p>
          <a:p>
            <a:pPr algn="l"/>
            <a:endParaRPr lang="en-US" dirty="0"/>
          </a:p>
        </p:txBody>
      </p:sp>
    </p:spTree>
    <p:extLst>
      <p:ext uri="{BB962C8B-B14F-4D97-AF65-F5344CB8AC3E}">
        <p14:creationId xmlns:p14="http://schemas.microsoft.com/office/powerpoint/2010/main" val="2257602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529" y="365125"/>
            <a:ext cx="10880271" cy="1046425"/>
          </a:xfrm>
        </p:spPr>
        <p:txBody>
          <a:bodyPr>
            <a:normAutofit/>
          </a:bodyPr>
          <a:lstStyle/>
          <a:p>
            <a:r>
              <a:rPr lang="en-US" sz="3100" b="1" dirty="0">
                <a:solidFill>
                  <a:srgbClr val="006BBC"/>
                </a:solidFill>
              </a:rPr>
              <a:t>Adaptations and modification of the environment and curriculum for autistic learners </a:t>
            </a:r>
          </a:p>
        </p:txBody>
      </p:sp>
      <p:sp>
        <p:nvSpPr>
          <p:cNvPr id="3" name="Content Placeholder 2"/>
          <p:cNvSpPr>
            <a:spLocks noGrp="1"/>
          </p:cNvSpPr>
          <p:nvPr>
            <p:ph idx="1"/>
          </p:nvPr>
        </p:nvSpPr>
        <p:spPr>
          <a:xfrm>
            <a:off x="473529" y="1905043"/>
            <a:ext cx="10880271" cy="3528695"/>
          </a:xfrm>
        </p:spPr>
        <p:txBody>
          <a:bodyPr>
            <a:noAutofit/>
          </a:bodyPr>
          <a:lstStyle/>
          <a:p>
            <a:r>
              <a:rPr lang="en-US" b="1" dirty="0"/>
              <a:t>Use of visual aids in the classroom</a:t>
            </a:r>
            <a:r>
              <a:rPr lang="en-US" dirty="0"/>
              <a:t>: to enhance communication with learners with autism .</a:t>
            </a:r>
          </a:p>
          <a:p>
            <a:r>
              <a:rPr lang="en-US" b="1" dirty="0"/>
              <a:t>Specific physical arrangement of the classroom and home</a:t>
            </a:r>
            <a:r>
              <a:rPr lang="en-US" dirty="0"/>
              <a:t>: to provide messages regarding where things are and what to be done. </a:t>
            </a:r>
          </a:p>
          <a:p>
            <a:r>
              <a:rPr lang="en-US" b="1" dirty="0"/>
              <a:t>Avail cozy corner and sensory-oriented activities to support self-regulation</a:t>
            </a:r>
            <a:r>
              <a:rPr lang="en-US" dirty="0"/>
              <a:t>: that has a calming effect for children </a:t>
            </a:r>
            <a:r>
              <a:rPr lang="en-US" dirty="0" err="1"/>
              <a:t>eg</a:t>
            </a:r>
            <a:r>
              <a:rPr lang="en-US" dirty="0"/>
              <a:t> pillows beanbags,</a:t>
            </a:r>
          </a:p>
          <a:p>
            <a:r>
              <a:rPr lang="en-US" dirty="0"/>
              <a:t> </a:t>
            </a:r>
            <a:r>
              <a:rPr lang="en-US" b="1" dirty="0"/>
              <a:t>Providing daily and weekly schedules</a:t>
            </a:r>
            <a:r>
              <a:rPr lang="en-US" dirty="0"/>
              <a:t>: to benefit from predictable routine </a:t>
            </a:r>
          </a:p>
        </p:txBody>
      </p:sp>
    </p:spTree>
    <p:extLst>
      <p:ext uri="{BB962C8B-B14F-4D97-AF65-F5344CB8AC3E}">
        <p14:creationId xmlns:p14="http://schemas.microsoft.com/office/powerpoint/2010/main" val="202687158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393" y="285750"/>
            <a:ext cx="10300607" cy="669471"/>
          </a:xfrm>
        </p:spPr>
        <p:txBody>
          <a:bodyPr>
            <a:normAutofit/>
          </a:bodyPr>
          <a:lstStyle/>
          <a:p>
            <a:r>
              <a:rPr lang="en-US" sz="3600" b="1" dirty="0">
                <a:solidFill>
                  <a:srgbClr val="006BBC"/>
                </a:solidFill>
              </a:rPr>
              <a:t>Gifted and Talented Learners</a:t>
            </a:r>
            <a:endParaRPr lang="en-US" sz="3600" dirty="0">
              <a:solidFill>
                <a:srgbClr val="006BBC"/>
              </a:solidFill>
            </a:endParaRPr>
          </a:p>
        </p:txBody>
      </p:sp>
      <p:sp>
        <p:nvSpPr>
          <p:cNvPr id="3" name="Subtitle 2"/>
          <p:cNvSpPr>
            <a:spLocks noGrp="1"/>
          </p:cNvSpPr>
          <p:nvPr>
            <p:ph type="subTitle" idx="1"/>
          </p:nvPr>
        </p:nvSpPr>
        <p:spPr>
          <a:xfrm>
            <a:off x="367393" y="1052243"/>
            <a:ext cx="10845104" cy="5129896"/>
          </a:xfrm>
        </p:spPr>
        <p:txBody>
          <a:bodyPr>
            <a:noAutofit/>
          </a:bodyPr>
          <a:lstStyle/>
          <a:p>
            <a:pPr algn="l"/>
            <a:r>
              <a:rPr lang="en-US" b="1" dirty="0">
                <a:solidFill>
                  <a:schemeClr val="accent2"/>
                </a:solidFill>
              </a:rPr>
              <a:t>Activity                                                                                     </a:t>
            </a:r>
            <a:r>
              <a:rPr lang="en-US" dirty="0">
                <a:solidFill>
                  <a:schemeClr val="accent2"/>
                </a:solidFill>
              </a:rPr>
              <a:t>( Group of 5 and presentation)</a:t>
            </a:r>
            <a:endParaRPr lang="en-US" b="1" dirty="0">
              <a:solidFill>
                <a:schemeClr val="accent2"/>
              </a:solidFill>
            </a:endParaRPr>
          </a:p>
          <a:p>
            <a:pPr algn="l"/>
            <a:endParaRPr lang="en-US" b="1" dirty="0">
              <a:solidFill>
                <a:schemeClr val="accent2"/>
              </a:solidFill>
            </a:endParaRPr>
          </a:p>
          <a:p>
            <a:pPr algn="l"/>
            <a:r>
              <a:rPr lang="en-US" i="1" dirty="0"/>
              <a:t>Read the scenario and respond to the questions in the module on page 61:</a:t>
            </a:r>
          </a:p>
          <a:p>
            <a:pPr algn="l"/>
            <a:endParaRPr lang="en-US" dirty="0"/>
          </a:p>
          <a:p>
            <a:pPr algn="l"/>
            <a:r>
              <a:rPr lang="en-US" dirty="0"/>
              <a:t>Mary excels in Mathematics, English, and Geography. On the other hand, Peter performs well in Sport, Music, and Drama. John excels in Mathematics, Elementary Science, and technology with an outstanding performance in Musical, Drama, and Sports activities with less effort. </a:t>
            </a:r>
          </a:p>
          <a:p>
            <a:pPr marL="342900" indent="-342900" algn="l">
              <a:buFont typeface="Arial" panose="020B0604020202020204" pitchFamily="34" charset="0"/>
              <a:buChar char="•"/>
            </a:pPr>
            <a:r>
              <a:rPr lang="en-US" dirty="0"/>
              <a:t>Do you have such learners like Mary, Peter, and John in your class? </a:t>
            </a:r>
          </a:p>
          <a:p>
            <a:pPr marL="342900" indent="-342900" algn="l">
              <a:buFont typeface="Arial" panose="020B0604020202020204" pitchFamily="34" charset="0"/>
              <a:buChar char="•"/>
            </a:pPr>
            <a:r>
              <a:rPr lang="en-US" dirty="0"/>
              <a:t>To which categories of learners do you think Mary, John, and Peter belong to? </a:t>
            </a:r>
          </a:p>
          <a:p>
            <a:pPr marL="342900" indent="-342900" algn="l">
              <a:buFont typeface="Arial" panose="020B0604020202020204" pitchFamily="34" charset="0"/>
              <a:buChar char="•"/>
            </a:pPr>
            <a:r>
              <a:rPr lang="en-US" dirty="0"/>
              <a:t>How do you differentiate between a gifted learner from a talented learner? </a:t>
            </a:r>
          </a:p>
          <a:p>
            <a:pPr marL="342900" indent="-342900" algn="l">
              <a:buFont typeface="Arial" panose="020B0604020202020204" pitchFamily="34" charset="0"/>
              <a:buChar char="•"/>
            </a:pPr>
            <a:r>
              <a:rPr lang="en-US" dirty="0"/>
              <a:t>How can you support Mary, John, and Peter for effective </a:t>
            </a:r>
          </a:p>
        </p:txBody>
      </p:sp>
    </p:spTree>
    <p:extLst>
      <p:ext uri="{BB962C8B-B14F-4D97-AF65-F5344CB8AC3E}">
        <p14:creationId xmlns:p14="http://schemas.microsoft.com/office/powerpoint/2010/main" val="104172985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7393" y="285750"/>
            <a:ext cx="10300607" cy="669471"/>
          </a:xfrm>
        </p:spPr>
        <p:txBody>
          <a:bodyPr>
            <a:normAutofit/>
          </a:bodyPr>
          <a:lstStyle/>
          <a:p>
            <a:pPr algn="l"/>
            <a:r>
              <a:rPr lang="en-US" sz="3600" b="1" dirty="0">
                <a:solidFill>
                  <a:srgbClr val="006BBC"/>
                </a:solidFill>
              </a:rPr>
              <a:t>Gifted and Talented Learners</a:t>
            </a:r>
            <a:endParaRPr lang="en-US" sz="3600" dirty="0">
              <a:solidFill>
                <a:srgbClr val="006BBC"/>
              </a:solidFill>
            </a:endParaRPr>
          </a:p>
        </p:txBody>
      </p:sp>
      <p:sp>
        <p:nvSpPr>
          <p:cNvPr id="3" name="Subtitle 2"/>
          <p:cNvSpPr>
            <a:spLocks noGrp="1"/>
          </p:cNvSpPr>
          <p:nvPr>
            <p:ph type="subTitle" idx="1"/>
          </p:nvPr>
        </p:nvSpPr>
        <p:spPr>
          <a:xfrm>
            <a:off x="367393" y="1505243"/>
            <a:ext cx="11484296" cy="3794726"/>
          </a:xfrm>
        </p:spPr>
        <p:txBody>
          <a:bodyPr>
            <a:normAutofit/>
          </a:bodyPr>
          <a:lstStyle/>
          <a:p>
            <a:pPr algn="l"/>
            <a:r>
              <a:rPr lang="en-US" sz="2800" b="1" dirty="0">
                <a:solidFill>
                  <a:schemeClr val="accent2"/>
                </a:solidFill>
              </a:rPr>
              <a:t>Definition: </a:t>
            </a:r>
          </a:p>
          <a:p>
            <a:pPr algn="l"/>
            <a:endParaRPr lang="en-US" sz="2800" b="1" dirty="0">
              <a:solidFill>
                <a:schemeClr val="accent2"/>
              </a:solidFill>
            </a:endParaRPr>
          </a:p>
          <a:p>
            <a:pPr marL="342900" indent="-342900" algn="l">
              <a:buFont typeface="Arial" panose="020B0604020202020204" pitchFamily="34" charset="0"/>
              <a:buChar char="•"/>
            </a:pPr>
            <a:r>
              <a:rPr lang="en-US" sz="2800" b="1" dirty="0"/>
              <a:t>Gifted learners</a:t>
            </a:r>
            <a:r>
              <a:rPr lang="en-US" sz="2800" dirty="0"/>
              <a:t> are those with abilities in one or more academic subjects, such as </a:t>
            </a:r>
            <a:r>
              <a:rPr lang="en-US" sz="2800" dirty="0" err="1"/>
              <a:t>Maths</a:t>
            </a:r>
            <a:r>
              <a:rPr lang="en-US" sz="2800" dirty="0"/>
              <a:t> or English .</a:t>
            </a:r>
          </a:p>
          <a:p>
            <a:pPr marL="342900" indent="-342900" algn="l">
              <a:buFont typeface="Arial" panose="020B0604020202020204" pitchFamily="34" charset="0"/>
              <a:buChar char="•"/>
            </a:pPr>
            <a:r>
              <a:rPr lang="en-US" sz="2800" b="1" dirty="0"/>
              <a:t>Talented learners</a:t>
            </a:r>
            <a:r>
              <a:rPr lang="en-US" sz="2800" dirty="0"/>
              <a:t> are those who have practical skills in areas such as sport, music, design or creative and performing arts. </a:t>
            </a:r>
          </a:p>
          <a:p>
            <a:pPr marL="342900" indent="-342900" algn="l">
              <a:buFont typeface="Arial" panose="020B0604020202020204" pitchFamily="34" charset="0"/>
              <a:buChar char="•"/>
            </a:pPr>
            <a:r>
              <a:rPr lang="en-US" sz="2800" b="1" dirty="0"/>
              <a:t>Genius learners </a:t>
            </a:r>
            <a:r>
              <a:rPr lang="en-US" sz="2800" dirty="0"/>
              <a:t>: excel in almost all academic domains and with less effort.</a:t>
            </a:r>
          </a:p>
          <a:p>
            <a:pPr marL="342900" indent="-342900" algn="l">
              <a:buFont typeface="Arial" panose="020B0604020202020204" pitchFamily="34" charset="0"/>
              <a:buChar char="•"/>
            </a:pPr>
            <a:endParaRPr lang="en-US" sz="2800" dirty="0"/>
          </a:p>
          <a:p>
            <a:pPr algn="l"/>
            <a:endParaRPr lang="en-US" sz="2800" dirty="0"/>
          </a:p>
          <a:p>
            <a:pPr algn="l"/>
            <a:endParaRPr lang="en-US" sz="2800" dirty="0"/>
          </a:p>
        </p:txBody>
      </p:sp>
    </p:spTree>
    <p:extLst>
      <p:ext uri="{BB962C8B-B14F-4D97-AF65-F5344CB8AC3E}">
        <p14:creationId xmlns:p14="http://schemas.microsoft.com/office/powerpoint/2010/main" val="322637051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4928" y="385857"/>
            <a:ext cx="10178143" cy="651007"/>
          </a:xfrm>
        </p:spPr>
        <p:txBody>
          <a:bodyPr>
            <a:noAutofit/>
          </a:bodyPr>
          <a:lstStyle/>
          <a:p>
            <a:pPr algn="l"/>
            <a:r>
              <a:rPr lang="en-US" sz="3600" dirty="0">
                <a:solidFill>
                  <a:srgbClr val="006BBC"/>
                </a:solidFill>
              </a:rPr>
              <a:t/>
            </a:r>
            <a:br>
              <a:rPr lang="en-US" sz="3600" dirty="0">
                <a:solidFill>
                  <a:srgbClr val="006BBC"/>
                </a:solidFill>
              </a:rPr>
            </a:br>
            <a:r>
              <a:rPr lang="en-US" sz="3600" b="1" dirty="0">
                <a:solidFill>
                  <a:srgbClr val="006BBC"/>
                </a:solidFill>
              </a:rPr>
              <a:t>Causes of Giftedness &amp; Talent </a:t>
            </a:r>
            <a:endParaRPr lang="en-US" sz="3600" dirty="0">
              <a:solidFill>
                <a:srgbClr val="006BBC"/>
              </a:solidFill>
            </a:endParaRPr>
          </a:p>
        </p:txBody>
      </p:sp>
      <p:sp>
        <p:nvSpPr>
          <p:cNvPr id="3" name="Subtitle 2"/>
          <p:cNvSpPr>
            <a:spLocks noGrp="1"/>
          </p:cNvSpPr>
          <p:nvPr>
            <p:ph type="subTitle" idx="1"/>
          </p:nvPr>
        </p:nvSpPr>
        <p:spPr>
          <a:xfrm>
            <a:off x="608912" y="2077295"/>
            <a:ext cx="10423072" cy="2196193"/>
          </a:xfrm>
        </p:spPr>
        <p:txBody>
          <a:bodyPr>
            <a:normAutofit/>
          </a:bodyPr>
          <a:lstStyle/>
          <a:p>
            <a:pPr marL="342900" indent="-342900" algn="l">
              <a:buFont typeface="Arial" panose="020B0604020202020204" pitchFamily="34" charset="0"/>
              <a:buChar char="•"/>
            </a:pPr>
            <a:r>
              <a:rPr lang="en-US" dirty="0"/>
              <a:t>Genetic factors :contribute significantly to behavioral development, including intelligence and gifted performance.</a:t>
            </a:r>
          </a:p>
          <a:p>
            <a:pPr marL="342900" indent="-342900" algn="l">
              <a:buFont typeface="Arial" panose="020B0604020202020204" pitchFamily="34" charset="0"/>
              <a:buChar char="•"/>
            </a:pPr>
            <a:r>
              <a:rPr lang="en-US" dirty="0"/>
              <a:t>Environmental factors, families, schools, and communities are also known to influence the development of giftedness.</a:t>
            </a:r>
          </a:p>
          <a:p>
            <a:pPr marL="342900" indent="-342900" algn="l">
              <a:buFont typeface="Arial" panose="020B0604020202020204" pitchFamily="34" charset="0"/>
              <a:buChar char="•"/>
            </a:pPr>
            <a:r>
              <a:rPr lang="en-US" dirty="0"/>
              <a:t>Combination of biological and environmental factors</a:t>
            </a:r>
          </a:p>
        </p:txBody>
      </p:sp>
    </p:spTree>
    <p:extLst>
      <p:ext uri="{BB962C8B-B14F-4D97-AF65-F5344CB8AC3E}">
        <p14:creationId xmlns:p14="http://schemas.microsoft.com/office/powerpoint/2010/main" val="95266830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7241" y="121412"/>
            <a:ext cx="10319155" cy="839372"/>
          </a:xfrm>
        </p:spPr>
        <p:txBody>
          <a:bodyPr>
            <a:noAutofit/>
          </a:bodyPr>
          <a:lstStyle/>
          <a:p>
            <a:r>
              <a:rPr lang="en-US" sz="3600" dirty="0">
                <a:solidFill>
                  <a:srgbClr val="006BBC"/>
                </a:solidFill>
              </a:rPr>
              <a:t/>
            </a:r>
            <a:br>
              <a:rPr lang="en-US" sz="3600" dirty="0">
                <a:solidFill>
                  <a:srgbClr val="006BBC"/>
                </a:solidFill>
              </a:rPr>
            </a:br>
            <a:r>
              <a:rPr lang="en-US" sz="3600" b="1" dirty="0">
                <a:solidFill>
                  <a:srgbClr val="006BBC"/>
                </a:solidFill>
              </a:rPr>
              <a:t>Classification of Learners who are Gifted and Talented </a:t>
            </a:r>
            <a:endParaRPr lang="en-US" sz="3600" dirty="0">
              <a:solidFill>
                <a:srgbClr val="006BBC"/>
              </a:solidFill>
            </a:endParaRPr>
          </a:p>
        </p:txBody>
      </p:sp>
      <p:sp>
        <p:nvSpPr>
          <p:cNvPr id="3" name="Subtitle 2"/>
          <p:cNvSpPr>
            <a:spLocks noGrp="1"/>
          </p:cNvSpPr>
          <p:nvPr>
            <p:ph type="subTitle" idx="1"/>
          </p:nvPr>
        </p:nvSpPr>
        <p:spPr>
          <a:xfrm>
            <a:off x="609039" y="1690717"/>
            <a:ext cx="10818056" cy="3931936"/>
          </a:xfrm>
        </p:spPr>
        <p:txBody>
          <a:bodyPr>
            <a:noAutofit/>
          </a:bodyPr>
          <a:lstStyle/>
          <a:p>
            <a:pPr marL="457200" indent="-457200" algn="l">
              <a:buFont typeface="Arial" panose="020B0604020202020204" pitchFamily="34" charset="0"/>
              <a:buChar char="•"/>
            </a:pPr>
            <a:r>
              <a:rPr lang="en-US" sz="2800" b="1" dirty="0"/>
              <a:t>General intellectual ability: </a:t>
            </a:r>
            <a:r>
              <a:rPr lang="en-US" sz="2800" dirty="0"/>
              <a:t>excellent memories and ask many questions. They can grasp concepts, generalize, </a:t>
            </a:r>
            <a:r>
              <a:rPr lang="en-US" sz="2800" dirty="0" err="1"/>
              <a:t>analyse</a:t>
            </a:r>
            <a:r>
              <a:rPr lang="en-US" sz="2800" dirty="0"/>
              <a:t> or synthesize new ideas. </a:t>
            </a:r>
          </a:p>
          <a:p>
            <a:pPr marL="342900" indent="-342900" algn="l">
              <a:buFont typeface="Arial" panose="020B0604020202020204" pitchFamily="34" charset="0"/>
              <a:buChar char="•"/>
            </a:pPr>
            <a:r>
              <a:rPr lang="en-US" sz="2800" b="1" dirty="0"/>
              <a:t>Specific academic aptitude: </a:t>
            </a:r>
            <a:r>
              <a:rPr lang="en-US" sz="2800" dirty="0"/>
              <a:t>are high academic achievers, study purposefully and achieve high academic grades in their work. </a:t>
            </a:r>
          </a:p>
          <a:p>
            <a:pPr marL="342900" indent="-342900" algn="l">
              <a:buFont typeface="Arial" panose="020B0604020202020204" pitchFamily="34" charset="0"/>
              <a:buChar char="•"/>
            </a:pPr>
            <a:r>
              <a:rPr lang="en-US" sz="2800" b="1" dirty="0"/>
              <a:t>Creative and productive thinking: </a:t>
            </a:r>
            <a:r>
              <a:rPr lang="en-US" sz="2800" dirty="0"/>
              <a:t>develop or come with new ideas, projects, and products (they may involve all spheres like science, medicine, politics, or leadership). </a:t>
            </a:r>
          </a:p>
          <a:p>
            <a:pPr algn="l"/>
            <a:endParaRPr lang="en-US" sz="2800" dirty="0"/>
          </a:p>
          <a:p>
            <a:pPr algn="l"/>
            <a:r>
              <a:rPr lang="en-US" sz="2800" i="1" dirty="0"/>
              <a:t> </a:t>
            </a:r>
            <a:endParaRPr lang="en-US" sz="2800" dirty="0"/>
          </a:p>
          <a:p>
            <a:pPr algn="l"/>
            <a:r>
              <a:rPr lang="en-US" sz="2800" i="1" dirty="0"/>
              <a:t> </a:t>
            </a:r>
            <a:endParaRPr lang="en-US" sz="2800" dirty="0"/>
          </a:p>
          <a:p>
            <a:pPr algn="l"/>
            <a:endParaRPr lang="en-US" sz="2800" dirty="0"/>
          </a:p>
        </p:txBody>
      </p:sp>
    </p:spTree>
    <p:extLst>
      <p:ext uri="{BB962C8B-B14F-4D97-AF65-F5344CB8AC3E}">
        <p14:creationId xmlns:p14="http://schemas.microsoft.com/office/powerpoint/2010/main" val="256264185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626" y="365125"/>
            <a:ext cx="9988826" cy="957489"/>
          </a:xfrm>
        </p:spPr>
        <p:txBody>
          <a:bodyPr>
            <a:noAutofit/>
          </a:bodyPr>
          <a:lstStyle/>
          <a:p>
            <a:r>
              <a:rPr lang="en-US" sz="3600" b="1" dirty="0">
                <a:solidFill>
                  <a:srgbClr val="006BBC"/>
                </a:solidFill>
              </a:rPr>
              <a:t>Classification of Learners who are Gifted and Talented Cont’d.</a:t>
            </a:r>
            <a:endParaRPr lang="en-US" sz="3600" dirty="0">
              <a:solidFill>
                <a:srgbClr val="006BBC"/>
              </a:solidFill>
            </a:endParaRPr>
          </a:p>
        </p:txBody>
      </p:sp>
      <p:sp>
        <p:nvSpPr>
          <p:cNvPr id="3" name="Content Placeholder 2"/>
          <p:cNvSpPr>
            <a:spLocks noGrp="1"/>
          </p:cNvSpPr>
          <p:nvPr>
            <p:ph idx="1"/>
          </p:nvPr>
        </p:nvSpPr>
        <p:spPr>
          <a:xfrm>
            <a:off x="554107" y="1680424"/>
            <a:ext cx="10839450" cy="4714201"/>
          </a:xfrm>
        </p:spPr>
        <p:txBody>
          <a:bodyPr>
            <a:normAutofit lnSpcReduction="10000"/>
          </a:bodyPr>
          <a:lstStyle/>
          <a:p>
            <a:r>
              <a:rPr lang="en-US" sz="3000" b="1" dirty="0"/>
              <a:t>Leadership ability: </a:t>
            </a:r>
            <a:r>
              <a:rPr lang="en-US" sz="3000" dirty="0"/>
              <a:t>display well-developed social skills </a:t>
            </a:r>
          </a:p>
          <a:p>
            <a:pPr lvl="3"/>
            <a:r>
              <a:rPr lang="en-US" sz="3000" dirty="0"/>
              <a:t>- Empathy </a:t>
            </a:r>
          </a:p>
          <a:p>
            <a:pPr lvl="3"/>
            <a:r>
              <a:rPr lang="en-US" sz="3000" dirty="0"/>
              <a:t>- Ability to motivate others. </a:t>
            </a:r>
          </a:p>
          <a:p>
            <a:pPr lvl="3"/>
            <a:r>
              <a:rPr lang="en-US" sz="3000" dirty="0"/>
              <a:t>- Ability to keep others united. </a:t>
            </a:r>
          </a:p>
          <a:p>
            <a:pPr lvl="3"/>
            <a:r>
              <a:rPr lang="en-US" sz="3000" dirty="0"/>
              <a:t>- Effective communication skills</a:t>
            </a:r>
          </a:p>
          <a:p>
            <a:r>
              <a:rPr lang="en-US" sz="3000" b="1" dirty="0"/>
              <a:t>Visual and performing </a:t>
            </a:r>
            <a:r>
              <a:rPr lang="en-US" sz="3000" i="1" dirty="0"/>
              <a:t>arts</a:t>
            </a:r>
            <a:r>
              <a:rPr lang="en-US" sz="3000" dirty="0"/>
              <a:t>: good in performances that please the eyes and the ears of their audience like dancers, musicians, actors…</a:t>
            </a:r>
          </a:p>
          <a:p>
            <a:r>
              <a:rPr lang="en-US" sz="3000" dirty="0"/>
              <a:t> </a:t>
            </a:r>
            <a:r>
              <a:rPr lang="en-US" sz="3000" b="1" dirty="0"/>
              <a:t>Psychomotor ability</a:t>
            </a:r>
            <a:r>
              <a:rPr lang="en-US" sz="3000" dirty="0"/>
              <a:t>: high coordination of the mind and muscle for super performance. It is closely related to visual and performing arts since performance are required in both. </a:t>
            </a:r>
          </a:p>
          <a:p>
            <a:endParaRPr lang="en-US" dirty="0"/>
          </a:p>
        </p:txBody>
      </p:sp>
    </p:spTree>
    <p:extLst>
      <p:ext uri="{BB962C8B-B14F-4D97-AF65-F5344CB8AC3E}">
        <p14:creationId xmlns:p14="http://schemas.microsoft.com/office/powerpoint/2010/main" val="44319690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1385" y="217298"/>
            <a:ext cx="10194471" cy="620611"/>
          </a:xfrm>
        </p:spPr>
        <p:txBody>
          <a:bodyPr>
            <a:noAutofit/>
          </a:bodyPr>
          <a:lstStyle/>
          <a:p>
            <a:pPr algn="l"/>
            <a:r>
              <a:rPr lang="en-US" sz="3600" dirty="0">
                <a:solidFill>
                  <a:srgbClr val="006BBC"/>
                </a:solidFill>
              </a:rPr>
              <a:t/>
            </a:r>
            <a:br>
              <a:rPr lang="en-US" sz="3600" dirty="0">
                <a:solidFill>
                  <a:srgbClr val="006BBC"/>
                </a:solidFill>
              </a:rPr>
            </a:br>
            <a:r>
              <a:rPr lang="en-US" sz="3600" b="1" dirty="0">
                <a:solidFill>
                  <a:srgbClr val="006BBC"/>
                </a:solidFill>
              </a:rPr>
              <a:t>Characteristics of gifted, genius and talented learners</a:t>
            </a:r>
            <a:endParaRPr lang="en-US" sz="3600" dirty="0">
              <a:solidFill>
                <a:srgbClr val="006BBC"/>
              </a:solidFill>
            </a:endParaRPr>
          </a:p>
        </p:txBody>
      </p:sp>
      <p:sp>
        <p:nvSpPr>
          <p:cNvPr id="3" name="Subtitle 2"/>
          <p:cNvSpPr>
            <a:spLocks noGrp="1"/>
          </p:cNvSpPr>
          <p:nvPr>
            <p:ph type="subTitle" idx="1"/>
          </p:nvPr>
        </p:nvSpPr>
        <p:spPr>
          <a:xfrm>
            <a:off x="411385" y="1244064"/>
            <a:ext cx="11445998" cy="4721730"/>
          </a:xfrm>
        </p:spPr>
        <p:txBody>
          <a:bodyPr>
            <a:noAutofit/>
          </a:bodyPr>
          <a:lstStyle/>
          <a:p>
            <a:pPr marL="342900" indent="-342900" algn="l">
              <a:buFont typeface="Arial" panose="020B0604020202020204" pitchFamily="34" charset="0"/>
              <a:buChar char="•"/>
            </a:pPr>
            <a:r>
              <a:rPr lang="en-US" sz="2800" dirty="0"/>
              <a:t>Learn new material faster, and at an earlier age, </a:t>
            </a:r>
          </a:p>
          <a:p>
            <a:pPr marL="457200" indent="-457200" algn="l">
              <a:buFont typeface="Arial" panose="020B0604020202020204" pitchFamily="34" charset="0"/>
              <a:buChar char="•"/>
            </a:pPr>
            <a:r>
              <a:rPr lang="en-US" sz="2800" dirty="0"/>
              <a:t>Always remember what has been learned without making revision. </a:t>
            </a:r>
          </a:p>
          <a:p>
            <a:pPr marL="457200" indent="-457200" algn="l">
              <a:buFont typeface="Arial" panose="020B0604020202020204" pitchFamily="34" charset="0"/>
              <a:buChar char="•"/>
            </a:pPr>
            <a:r>
              <a:rPr lang="en-US" sz="2800" dirty="0"/>
              <a:t>Can deal with concepts that are too complex and abstract for age peers. </a:t>
            </a:r>
          </a:p>
          <a:p>
            <a:pPr marL="457200" indent="-457200" algn="l">
              <a:buFont typeface="Arial" panose="020B0604020202020204" pitchFamily="34" charset="0"/>
              <a:buChar char="•"/>
            </a:pPr>
            <a:r>
              <a:rPr lang="en-US" sz="2800" dirty="0"/>
              <a:t>Has a passionate interest in one or more topics and would spend all available time learning more about it if possible. </a:t>
            </a:r>
          </a:p>
          <a:p>
            <a:pPr marL="457200" indent="-457200" algn="l">
              <a:buFont typeface="Arial" panose="020B0604020202020204" pitchFamily="34" charset="0"/>
              <a:buChar char="•"/>
            </a:pPr>
            <a:r>
              <a:rPr lang="en-US" sz="2800" dirty="0"/>
              <a:t>Does not need to look at the teacher to hear what is being said. </a:t>
            </a:r>
          </a:p>
          <a:p>
            <a:pPr marL="457200" indent="-457200" algn="l">
              <a:buFont typeface="Arial" panose="020B0604020202020204" pitchFamily="34" charset="0"/>
              <a:buChar char="•"/>
            </a:pPr>
            <a:r>
              <a:rPr lang="en-US" sz="2800" dirty="0"/>
              <a:t>Can operate on multiple brain channels simultaneously and process more than one task at a time. </a:t>
            </a:r>
          </a:p>
          <a:p>
            <a:pPr marL="457200" indent="-457200" algn="l">
              <a:buFont typeface="Arial" panose="020B0604020202020204" pitchFamily="34" charset="0"/>
              <a:buChar char="•"/>
            </a:pPr>
            <a:r>
              <a:rPr lang="en-US" sz="2800" dirty="0"/>
              <a:t>Fluent and flexible thinker. </a:t>
            </a:r>
          </a:p>
          <a:p>
            <a:pPr marL="457200" indent="-457200" algn="l">
              <a:buFont typeface="Arial" panose="020B0604020202020204" pitchFamily="34" charset="0"/>
              <a:buChar char="•"/>
            </a:pPr>
            <a:r>
              <a:rPr lang="en-US" sz="2800" dirty="0"/>
              <a:t>Excellent thinking and reasoning. </a:t>
            </a:r>
          </a:p>
          <a:p>
            <a:pPr marL="457200" indent="-457200" algn="l">
              <a:buFont typeface="Arial" panose="020B0604020202020204" pitchFamily="34" charset="0"/>
              <a:buChar char="•"/>
            </a:pPr>
            <a:endParaRPr lang="en-US" sz="2800" dirty="0"/>
          </a:p>
          <a:p>
            <a:pPr algn="l"/>
            <a:endParaRPr lang="en-US" sz="2800" dirty="0"/>
          </a:p>
        </p:txBody>
      </p:sp>
    </p:spTree>
    <p:extLst>
      <p:ext uri="{BB962C8B-B14F-4D97-AF65-F5344CB8AC3E}">
        <p14:creationId xmlns:p14="http://schemas.microsoft.com/office/powerpoint/2010/main" val="2120703845"/>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0871" y="450166"/>
            <a:ext cx="10227129" cy="537713"/>
          </a:xfrm>
        </p:spPr>
        <p:txBody>
          <a:bodyPr>
            <a:noAutofit/>
          </a:bodyPr>
          <a:lstStyle/>
          <a:p>
            <a:pPr algn="l"/>
            <a:r>
              <a:rPr lang="en-US" sz="3600" dirty="0">
                <a:solidFill>
                  <a:srgbClr val="006BBC"/>
                </a:solidFill>
              </a:rPr>
              <a:t/>
            </a:r>
            <a:br>
              <a:rPr lang="en-US" sz="3600" dirty="0">
                <a:solidFill>
                  <a:srgbClr val="006BBC"/>
                </a:solidFill>
              </a:rPr>
            </a:br>
            <a:r>
              <a:rPr lang="en-US" sz="3600" b="1" dirty="0">
                <a:solidFill>
                  <a:srgbClr val="006BBC"/>
                </a:solidFill>
              </a:rPr>
              <a:t>Teaching approaches for gifted and talented learners</a:t>
            </a:r>
            <a:endParaRPr lang="en-US" sz="3600" dirty="0">
              <a:solidFill>
                <a:srgbClr val="006BBC"/>
              </a:solidFill>
            </a:endParaRPr>
          </a:p>
        </p:txBody>
      </p:sp>
      <p:sp>
        <p:nvSpPr>
          <p:cNvPr id="3" name="Subtitle 2"/>
          <p:cNvSpPr>
            <a:spLocks noGrp="1"/>
          </p:cNvSpPr>
          <p:nvPr>
            <p:ph type="subTitle" idx="1"/>
          </p:nvPr>
        </p:nvSpPr>
        <p:spPr>
          <a:xfrm>
            <a:off x="440871" y="1503292"/>
            <a:ext cx="10879799" cy="3665923"/>
          </a:xfrm>
        </p:spPr>
        <p:txBody>
          <a:bodyPr>
            <a:noAutofit/>
          </a:bodyPr>
          <a:lstStyle/>
          <a:p>
            <a:pPr marL="342900" indent="-342900" algn="l">
              <a:buFont typeface="Arial" panose="020B0604020202020204" pitchFamily="34" charset="0"/>
              <a:buChar char="•"/>
            </a:pPr>
            <a:r>
              <a:rPr lang="en-US" sz="2800" dirty="0"/>
              <a:t>Use of special classes: like resources rooms. </a:t>
            </a:r>
          </a:p>
          <a:p>
            <a:pPr marL="342900" indent="-342900" algn="l">
              <a:buFont typeface="Arial" panose="020B0604020202020204" pitchFamily="34" charset="0"/>
              <a:buChar char="•"/>
            </a:pPr>
            <a:r>
              <a:rPr lang="en-US" sz="2800" dirty="0"/>
              <a:t>Ability grouping: placing learners in groups according to their level of cognitive ability. </a:t>
            </a:r>
          </a:p>
          <a:p>
            <a:pPr marL="342900" indent="-342900" algn="l">
              <a:buFont typeface="Arial" panose="020B0604020202020204" pitchFamily="34" charset="0"/>
              <a:buChar char="•"/>
            </a:pPr>
            <a:r>
              <a:rPr lang="en-US" sz="2800" dirty="0"/>
              <a:t>Children who are good achievers are put together in one group for the purpose of providing differentiated learning experiences.</a:t>
            </a:r>
          </a:p>
          <a:p>
            <a:pPr marL="342900" indent="-342900" algn="l">
              <a:buFont typeface="Arial" panose="020B0604020202020204" pitchFamily="34" charset="0"/>
              <a:buChar char="•"/>
            </a:pPr>
            <a:r>
              <a:rPr lang="en-US" sz="2800" dirty="0"/>
              <a:t>The benefits of ability grouping include learning activities can be accelerated or enriched, it reduces boredom and frustration</a:t>
            </a:r>
          </a:p>
          <a:p>
            <a:pPr algn="l"/>
            <a:endParaRPr lang="en-US" sz="2800" dirty="0"/>
          </a:p>
        </p:txBody>
      </p:sp>
    </p:spTree>
    <p:extLst>
      <p:ext uri="{BB962C8B-B14F-4D97-AF65-F5344CB8AC3E}">
        <p14:creationId xmlns:p14="http://schemas.microsoft.com/office/powerpoint/2010/main" val="34245753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Custom Design">
  <a:themeElements>
    <a:clrScheme name="Custom 1">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FE635"/>
      </a:accent4>
      <a:accent5>
        <a:srgbClr val="AEBAD5"/>
      </a:accent5>
      <a:accent6>
        <a:srgbClr val="777C84"/>
      </a:accent6>
      <a:hlink>
        <a:srgbClr val="D2611C"/>
      </a:hlink>
      <a:folHlink>
        <a:srgbClr val="3B435B"/>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8889</TotalTime>
  <Words>13798</Words>
  <Application>Microsoft Office PowerPoint</Application>
  <PresentationFormat>Widescreen</PresentationFormat>
  <Paragraphs>1388</Paragraphs>
  <Slides>220</Slides>
  <Notes>0</Notes>
  <HiddenSlides>0</HiddenSlides>
  <MMClips>0</MMClips>
  <ScaleCrop>false</ScaleCrop>
  <HeadingPairs>
    <vt:vector size="6" baseType="variant">
      <vt:variant>
        <vt:lpstr>Fonts Used</vt:lpstr>
      </vt:variant>
      <vt:variant>
        <vt:i4>8</vt:i4>
      </vt:variant>
      <vt:variant>
        <vt:lpstr>Theme</vt:lpstr>
      </vt:variant>
      <vt:variant>
        <vt:i4>5</vt:i4>
      </vt:variant>
      <vt:variant>
        <vt:lpstr>Slide Titles</vt:lpstr>
      </vt:variant>
      <vt:variant>
        <vt:i4>220</vt:i4>
      </vt:variant>
    </vt:vector>
  </HeadingPairs>
  <TitlesOfParts>
    <vt:vector size="233" baseType="lpstr">
      <vt:lpstr>Arial</vt:lpstr>
      <vt:lpstr>Batang</vt:lpstr>
      <vt:lpstr>Calibri</vt:lpstr>
      <vt:lpstr>Calibri (Body)</vt:lpstr>
      <vt:lpstr>Calibri Light</vt:lpstr>
      <vt:lpstr>Tahoma</vt:lpstr>
      <vt:lpstr>Times New Roman</vt:lpstr>
      <vt:lpstr>Wingdings</vt:lpstr>
      <vt:lpstr>Office Theme</vt:lpstr>
      <vt:lpstr>3_Custom Design</vt:lpstr>
      <vt:lpstr>2_Custom Design</vt:lpstr>
      <vt:lpstr>1_Custom Design</vt:lpstr>
      <vt:lpstr>Custom Design</vt:lpstr>
      <vt:lpstr>PowerPoint Presentation</vt:lpstr>
      <vt:lpstr>MODULE 2 : INCLUSIVE EDUCATION AND CROSS-CUTTING ISSUES </vt:lpstr>
      <vt:lpstr>Introductions</vt:lpstr>
      <vt:lpstr>House Keeping Rules</vt:lpstr>
      <vt:lpstr>Introduction to the Module</vt:lpstr>
      <vt:lpstr>Module Learning Outcomes</vt:lpstr>
      <vt:lpstr>Module Units</vt:lpstr>
      <vt:lpstr>UNIT 1: INTRODUCTION TO INCLUSIVE EDUCATION</vt:lpstr>
      <vt:lpstr>Unit 1: INTRODUCTION TO INCLUSIVE EDUCATION</vt:lpstr>
      <vt:lpstr>Unit 1: INTRODUCTION TO INCLUSIVE EDUCATION</vt:lpstr>
      <vt:lpstr>PowerPoint Presentation</vt:lpstr>
      <vt:lpstr>Section 1.1.1: Concepts /Terminologies in                             inclusive and special needs education</vt:lpstr>
      <vt:lpstr>Section 1.1.1: Concepts /Terminologies in                             inclusive and special needs education</vt:lpstr>
      <vt:lpstr>Concepts /Terminologies (Con’t)</vt:lpstr>
      <vt:lpstr> 1.1.3:Background of Special Needs Education and Inclusive Education </vt:lpstr>
      <vt:lpstr> 1.1.4: International, Regional and National Legal Frameworks</vt:lpstr>
      <vt:lpstr> 1.1.4: International, Regional and National Legal Frameworks</vt:lpstr>
      <vt:lpstr>1.1.5: Principles of Inclusive education</vt:lpstr>
      <vt:lpstr>1.1.5: Principles of Inclusive education</vt:lpstr>
      <vt:lpstr>1.1.6: Barriers to inclusive education</vt:lpstr>
      <vt:lpstr>1.1.6: Barriers to inclusive education</vt:lpstr>
      <vt:lpstr>UNIT1: END UNIT ASSESSMENT</vt:lpstr>
      <vt:lpstr>UNIT 2: CATEGORIES OF LEARNERS WITH SPECIAL EDUCATIONAL NEEDS</vt:lpstr>
      <vt:lpstr>UNIT 2: CATEGORIES OF LEARNERS WITH SPECIAL EDUCATIONAL NEEDS</vt:lpstr>
      <vt:lpstr>Unit 2: Learning Outcomes</vt:lpstr>
      <vt:lpstr>Unit 2: Learning Outcomes (Cont’d)</vt:lpstr>
      <vt:lpstr>CATEGORIES OF DISABILITIES/SPECIAL EDUCATIONAL NEEDS </vt:lpstr>
      <vt:lpstr>Section 2.1. Learners with Visual Impairment  </vt:lpstr>
      <vt:lpstr>LEARNERS WITH VISUAL IMPAIRMENT (Cont’d)</vt:lpstr>
      <vt:lpstr>CAUSES OF VISUAL IMPAIRMENT </vt:lpstr>
      <vt:lpstr>CHARACTERISTICS OF VISUAL IMPAIRMENT </vt:lpstr>
      <vt:lpstr> Strategies of Accommodating Learners with Visual Disabilities in Class </vt:lpstr>
      <vt:lpstr>LEARNERS WITH HEARING IMPAIRMENT</vt:lpstr>
      <vt:lpstr>HEARING IMPAIRMENT</vt:lpstr>
      <vt:lpstr>CAUSES OF HEARING IMPAIRMENT AND DEAFNESS </vt:lpstr>
      <vt:lpstr>CHARACTERISTICS OF HEARING IMPAIRMENT</vt:lpstr>
      <vt:lpstr> Strategies to teach learners with Hearing Impairment </vt:lpstr>
      <vt:lpstr>LEARNERS WITH DEAF BLINDNESS </vt:lpstr>
      <vt:lpstr>LEARNERS WITH DEAF BLINDNESS </vt:lpstr>
      <vt:lpstr>Causes of deaf blind disability</vt:lpstr>
      <vt:lpstr>CHARACTERISTICS OF DEAF-BLIND DISABILITY</vt:lpstr>
      <vt:lpstr> Key difficulties experienced by deaf-blind learner  </vt:lpstr>
      <vt:lpstr>TEACHING APPROACHES FOR DEAF-BLIND LEARNERS </vt:lpstr>
      <vt:lpstr>Ways of communication for deaf-blind </vt:lpstr>
      <vt:lpstr>Physical Disability and Health Impairment </vt:lpstr>
      <vt:lpstr>PHYSICAL DISABILITIES AND OTHER HEALTH IMPAIRMENTS </vt:lpstr>
      <vt:lpstr> Categories of Physical Disability and Health Impairment </vt:lpstr>
      <vt:lpstr>Causes of Physical Disability</vt:lpstr>
      <vt:lpstr> Characteristics of Physical Disability and other Health Impairment </vt:lpstr>
      <vt:lpstr>Teaching Strategies: Physical Disabilities and Health Impairments </vt:lpstr>
      <vt:lpstr>LEARNERS WITH SPECIFIC LEARNING DIFFICULTIES</vt:lpstr>
      <vt:lpstr>Learners with Specific Learning Difficulties</vt:lpstr>
      <vt:lpstr>Types of Learning Difficulties</vt:lpstr>
      <vt:lpstr> CAUSES OF LEARNING DISABILITIES </vt:lpstr>
      <vt:lpstr> Characteristics of learners with Dyscalculia </vt:lpstr>
      <vt:lpstr>Characteristics of learners with Dysgraphia cont’d </vt:lpstr>
      <vt:lpstr> Characteristics of learners with Dyspraxia </vt:lpstr>
      <vt:lpstr> Characteristics of learners with Dysphasia, or Aphasia </vt:lpstr>
      <vt:lpstr> Teaching and learning strategies: Dyslexia </vt:lpstr>
      <vt:lpstr> Teaching and learning strategies: Dyscalculia </vt:lpstr>
      <vt:lpstr> Teaching and learning strategies: Dysgraphia </vt:lpstr>
      <vt:lpstr>Teaching and learning approaches: Dyspraxia </vt:lpstr>
      <vt:lpstr> Teaching and learning approaches: Dysphasia, or Aphasia </vt:lpstr>
      <vt:lpstr>General Interventions for Learners with Learning Disabilities </vt:lpstr>
      <vt:lpstr>LEARNERS WITH COMMUNICATION DIFFICULTIES</vt:lpstr>
      <vt:lpstr>LEARNERS WITH COMMUNICATION DIFFICULTIES</vt:lpstr>
      <vt:lpstr> SPEECH DIFFICULTIES </vt:lpstr>
      <vt:lpstr> Language difficulties </vt:lpstr>
      <vt:lpstr>Causes of speech difficulties</vt:lpstr>
      <vt:lpstr> Causes of Language Difficulties </vt:lpstr>
      <vt:lpstr>Characteristics of learners with communication difficulties</vt:lpstr>
      <vt:lpstr>Teaching and Learning Approaches : Communication Difficulties </vt:lpstr>
      <vt:lpstr>Leaners with Attention Deficit Hyperactivity Disorder </vt:lpstr>
      <vt:lpstr>Definition of Attention Deficit Hyperactivity Disorder </vt:lpstr>
      <vt:lpstr>Three subtypes of ADHD:</vt:lpstr>
      <vt:lpstr>Causes of attention deficit hyperactivity disorder (ADHD)</vt:lpstr>
      <vt:lpstr>    Characteristics of Inattention  </vt:lpstr>
      <vt:lpstr>  Characteristics of learners who are Hyperactive </vt:lpstr>
      <vt:lpstr>  Characteristics of learners with Impulsivity  </vt:lpstr>
      <vt:lpstr>   TEACHING AND LEARNING APPROACHES: ADHD </vt:lpstr>
      <vt:lpstr>LEARNERS WITH AUTISM </vt:lpstr>
      <vt:lpstr>LEARNERS WITH AUTISM </vt:lpstr>
      <vt:lpstr>FIVE SPECIFIC AUTISM DIAGNOSES </vt:lpstr>
      <vt:lpstr>CAUSES OF AUTISM </vt:lpstr>
      <vt:lpstr> Characteristics of Autism </vt:lpstr>
      <vt:lpstr>Characteristics of Autism </vt:lpstr>
      <vt:lpstr>CHARACTERISTICS OF AUTISM </vt:lpstr>
      <vt:lpstr>CHARACTERISTICS OF AUTISM </vt:lpstr>
      <vt:lpstr>CHARACTERISTICS OF AUTISM </vt:lpstr>
      <vt:lpstr>CHARACTERISTICS OF AUTISM </vt:lpstr>
      <vt:lpstr> TEACHING STRATEGIES FOR LEARNERS WITH AUTISM </vt:lpstr>
      <vt:lpstr>Adaptations and modification of the environment and curriculum for autistic learners </vt:lpstr>
      <vt:lpstr>Gifted and Talented Learners</vt:lpstr>
      <vt:lpstr>Gifted and Talented Learners</vt:lpstr>
      <vt:lpstr> Causes of Giftedness &amp; Talent </vt:lpstr>
      <vt:lpstr> Classification of Learners who are Gifted and Talented </vt:lpstr>
      <vt:lpstr>Classification of Learners who are Gifted and Talented Cont’d.</vt:lpstr>
      <vt:lpstr> Characteristics of gifted, genius and talented learners</vt:lpstr>
      <vt:lpstr> Teaching approaches for gifted and talented learners</vt:lpstr>
      <vt:lpstr>Teaching approaches for gifted and talented learners</vt:lpstr>
      <vt:lpstr>Teaching approaches for gifted and talented learners </vt:lpstr>
      <vt:lpstr> Learners with Emotional and Behavioral Disorders (EBD)</vt:lpstr>
      <vt:lpstr> Causes of Emotional and Behaviour Disorders</vt:lpstr>
      <vt:lpstr>CAUSES OF EMOTIONAL AND BEHAVIOURAL DISORDERS</vt:lpstr>
      <vt:lpstr>Causes of Emotional and Behavioural Disorders</vt:lpstr>
      <vt:lpstr>Characteristics Emotional and Behaviour Disorders </vt:lpstr>
      <vt:lpstr>Teaching Approaches for Learners with Emotional and Behavioural Disorders</vt:lpstr>
      <vt:lpstr>Teaching Approaches for Learners with Emotional and Behavioural Disorders</vt:lpstr>
      <vt:lpstr>Teaching Approaches for Learners with Emotional and Behavioural Disorders</vt:lpstr>
      <vt:lpstr>Components of effective instruction  cycle for Learners with Emotion and Behaviour Disorders </vt:lpstr>
      <vt:lpstr>Components of effective instruction: cycle for Learners with Emotion and Behaviour Disorders</vt:lpstr>
      <vt:lpstr>PowerPoint Presentation</vt:lpstr>
      <vt:lpstr> EDUCATION FOR VULNERABLE CHILDREN</vt:lpstr>
      <vt:lpstr> Categories of children who are educationally vulnerable</vt:lpstr>
      <vt:lpstr>Characteristics of Children who are Educationally Vulnerable </vt:lpstr>
      <vt:lpstr>Intervention Strategies for Children who are Educationally Vulnerable</vt:lpstr>
      <vt:lpstr>Intervention Strategies for Children who are Educationally Vulnerable</vt:lpstr>
      <vt:lpstr>UNIT 3: IDENTIFICATION, ASSESSMENT AND      REFERRAL FOR LEARNERS WITH DISABILITIES</vt:lpstr>
      <vt:lpstr>UNIT 3: Identification, assessment and referral for learners with disabilities</vt:lpstr>
      <vt:lpstr>Identification, assessment and referral for learners with disabilities cont’d</vt:lpstr>
      <vt:lpstr>Activity                                                               ( Group of 5 and presentation)  Reflect on the activity page76 of the module:   1. What do you understand by the term ‘’special educational needs assessment’’?  2. Why should we do assessment in special education?  3. Do you think special education needs assessment should be done by only teachers? Who else do you think should be part of the team? Mention at least three categories of people who should be part of the team. </vt:lpstr>
      <vt:lpstr>  Unit 3: Learning Outcomes</vt:lpstr>
      <vt:lpstr>Assessment in Special Education</vt:lpstr>
      <vt:lpstr>Purpose of Assessment in educational setting:</vt:lpstr>
      <vt:lpstr>GENERAL PRINCIPLES OF SEN ASSESSMENT </vt:lpstr>
      <vt:lpstr> Types of Special Educational Need Assessment</vt:lpstr>
      <vt:lpstr>Types of Special Educational Need Assessment cont’d</vt:lpstr>
      <vt:lpstr>Continuous assessment</vt:lpstr>
      <vt:lpstr>Terminal assessment </vt:lpstr>
      <vt:lpstr>Role of Special Educational Needs assessment team members/ Multidisciplinary Team (MDT)</vt:lpstr>
      <vt:lpstr> Areas of Special Educational Needs Assessment </vt:lpstr>
      <vt:lpstr>Areas of Special Educational Needs Assessment (Cont’d)</vt:lpstr>
      <vt:lpstr> Practical understanding of Individual Education Planning (IEP) </vt:lpstr>
      <vt:lpstr> Determining those qualified for IEP </vt:lpstr>
      <vt:lpstr>Developing a Learner’s Individual Education Plan </vt:lpstr>
      <vt:lpstr> Referral for Diagnostic Assessment </vt:lpstr>
      <vt:lpstr>The three Types of referrals</vt:lpstr>
      <vt:lpstr>Referrals for disciplinary issues</vt:lpstr>
      <vt:lpstr>Referrals for special education evaluations</vt:lpstr>
      <vt:lpstr>Referrals to receive counselling services</vt:lpstr>
      <vt:lpstr>Activity                         ( Group of 5 and presentation)</vt:lpstr>
      <vt:lpstr>UNIT 4: PARENTAL AND COMMUNITY INVOLVEMENT IN INCLUSIVE EDUCATION </vt:lpstr>
      <vt:lpstr>UNIT 4: PARENTAL AND COMMUNITY INVOLVEMENT IN INCLUSIVE EDUCATION </vt:lpstr>
      <vt:lpstr>Unit 4: Learning Outcomes</vt:lpstr>
      <vt:lpstr>Activity                                                      ( Group of 5 and presentation) </vt:lpstr>
      <vt:lpstr>Roles and Responsibilities of Parents in Special Needs and Inclusive Education: </vt:lpstr>
      <vt:lpstr>Roles and Responsibilities of Local Authorities </vt:lpstr>
      <vt:lpstr> Roles and Responsibilities of Faith-Based Organizations </vt:lpstr>
      <vt:lpstr>Roles and Responsibilities of Faith-Based Organizations</vt:lpstr>
      <vt:lpstr>Roles and Responsibilities of Faith-Based Organizations cnt’d</vt:lpstr>
      <vt:lpstr>  Roles and Responsibilities of the Community in SNE/ IE  </vt:lpstr>
      <vt:lpstr>Media in Inclusive Education </vt:lpstr>
      <vt:lpstr>End Activity  ( Group of 5 and presentation)</vt:lpstr>
      <vt:lpstr>UNIT 5: GENDER AND INCLUSIVE STRATEGIES IN TEACHING AND LEARNING</vt:lpstr>
      <vt:lpstr>UNIT 5: GENDER AND INCLUSIVE STRATEGIES IN TEACHING AND LEARNING  </vt:lpstr>
      <vt:lpstr>Activity</vt:lpstr>
      <vt:lpstr>Unit 5: Gender and Inclusive strategies in teaching and learning.</vt:lpstr>
      <vt:lpstr> Definition of Gender and sex</vt:lpstr>
      <vt:lpstr>Activity                                                          ( Think-Pair-Share)</vt:lpstr>
      <vt:lpstr>Gender Responsive Pedagogy </vt:lpstr>
      <vt:lpstr>Teaching and learning materials in a gender responsive classroom</vt:lpstr>
      <vt:lpstr>Teaching and learning materials in a gender responsive classroom (cont’d)</vt:lpstr>
      <vt:lpstr>Teaching methods in a gender responsive classroom </vt:lpstr>
      <vt:lpstr>Teaching methods in a gender responsive classroom (Cont’d)</vt:lpstr>
      <vt:lpstr>Classroom Arrangement in a Gender Responsive Classroom </vt:lpstr>
      <vt:lpstr>Classroom Arrangement in a Gender Responsive Classroom (Cont’d)</vt:lpstr>
      <vt:lpstr>Classroom Interactions in a Gender Responsive Classroom </vt:lpstr>
      <vt:lpstr>Classroom Interactions in a Gender Responsive Classroom ( cont’d)</vt:lpstr>
      <vt:lpstr>Feedback in a Gender Responsive Classroom </vt:lpstr>
      <vt:lpstr>Feedback in a Gender Responsive Classroom cnt’d</vt:lpstr>
      <vt:lpstr>Language in a Gender Responsive Classroom </vt:lpstr>
      <vt:lpstr> Implicit Gender Bias  </vt:lpstr>
      <vt:lpstr>School-Related Gender-Based Violence (SRGBV) </vt:lpstr>
      <vt:lpstr>School-Related Gender-Based Violence (SRGBV) </vt:lpstr>
      <vt:lpstr>School-Related Gender-Based Violence (SRGBV Cont’d)</vt:lpstr>
      <vt:lpstr>School-Related Gender-Based Violence (SRGBV Cont’d)</vt:lpstr>
      <vt:lpstr>LESSON DELIVERY FOR LEARNERS IN AN INCLUSIVE CLASS</vt:lpstr>
      <vt:lpstr>LESSON DELIVERY FOR LEARNERS IN AN INCLUSIVE CLASS</vt:lpstr>
      <vt:lpstr>Lesson delivery for learners in an inclusive class (cont’d)</vt:lpstr>
      <vt:lpstr>Lesson delivery for learners in an inclusive class (Cont”d)</vt:lpstr>
      <vt:lpstr>Lesson delivery for learners in an inclusive class (Cont’d)</vt:lpstr>
      <vt:lpstr>Universal Design for Learning (UDL)</vt:lpstr>
      <vt:lpstr>UDL framework is grounded in three principles:</vt:lpstr>
      <vt:lpstr>DIFFERENTIATED INSTRUCTION STRATEGIES </vt:lpstr>
      <vt:lpstr>Differentiated Instruction Strategies (Cont’d)</vt:lpstr>
      <vt:lpstr>Differentiated Instruction Strategies (Cont’d)</vt:lpstr>
      <vt:lpstr> Activity                                                     (Think-pair-Share)</vt:lpstr>
      <vt:lpstr>Guidance and Counselling Services for Learners with SNE</vt:lpstr>
      <vt:lpstr>Guidance and Counselling Services for Learners with SNE cntd </vt:lpstr>
      <vt:lpstr>Approaches and qualities of school Guidance and Counselling Service </vt:lpstr>
      <vt:lpstr>QUALITY OF SCHOOL GUIDANCE AND COUNSELLING </vt:lpstr>
      <vt:lpstr>Quality of school guidance and counselling (Cont’d)</vt:lpstr>
      <vt:lpstr>Quality of school guidance and counselling (Cont’d)</vt:lpstr>
      <vt:lpstr>QUALITY OF SCHOOL GUIDANCE AND COUNSELLING (CONT’D)</vt:lpstr>
      <vt:lpstr>STEPS OF COUNSELLING </vt:lpstr>
      <vt:lpstr>Qualities of a Good Counsellor </vt:lpstr>
      <vt:lpstr>Activity                                                             (Pairs)</vt:lpstr>
      <vt:lpstr>Types of Guidance and Counselling </vt:lpstr>
      <vt:lpstr>Activity                                            (Group of 5 and Presentation)</vt:lpstr>
      <vt:lpstr>Objectives of Guidance and Counselling </vt:lpstr>
      <vt:lpstr> Components of Guidance and counselling </vt:lpstr>
      <vt:lpstr>Components of Guidance and counselling (Cont’d)</vt:lpstr>
      <vt:lpstr>Activity                                                                           (Think-Pair-share)</vt:lpstr>
      <vt:lpstr>Unit 6: Cross- Cutting Issues </vt:lpstr>
      <vt:lpstr>Unit 6: Cross- Cutting issues </vt:lpstr>
      <vt:lpstr>Activity                                                                        (Think-Pair-Share)</vt:lpstr>
      <vt:lpstr>Unit 6: Learning outcomes</vt:lpstr>
      <vt:lpstr>Genocide: Definition </vt:lpstr>
      <vt:lpstr>Gender Education </vt:lpstr>
      <vt:lpstr>Comprehensive Sexuality Education </vt:lpstr>
      <vt:lpstr>Environment and Sustainability </vt:lpstr>
      <vt:lpstr>Environmental Education </vt:lpstr>
      <vt:lpstr>Environmental Education (Contd)</vt:lpstr>
      <vt:lpstr>Peace and Values Education </vt:lpstr>
      <vt:lpstr>Financial Education </vt:lpstr>
      <vt:lpstr>Integrating Standardization Culture </vt:lpstr>
      <vt:lpstr>Inclusive Education </vt:lpstr>
      <vt:lpstr>Health Education </vt:lpstr>
      <vt:lpstr>Activity                                         (Group of 5 and Presentation)</vt:lpstr>
      <vt:lpst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Christine Niyizamwiyitira</dc:creator>
  <cp:lastModifiedBy>reb</cp:lastModifiedBy>
  <cp:revision>727</cp:revision>
  <cp:lastPrinted>2022-07-22T10:00:00Z</cp:lastPrinted>
  <dcterms:created xsi:type="dcterms:W3CDTF">2021-03-17T10:41:00Z</dcterms:created>
  <dcterms:modified xsi:type="dcterms:W3CDTF">2023-11-28T15:32:28Z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B3A2398FB343498280581475A1162080_13</vt:lpwstr>
  </property>
  <property fmtid="{D5CDD505-2E9C-101B-9397-08002B2CF9AE}" pid="3" name="KSOProductBuildVer">
    <vt:lpwstr>1033-12.2.0.13201</vt:lpwstr>
  </property>
</Properties>
</file>